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8" r:id="rId3"/>
    <p:sldId id="261" r:id="rId4"/>
    <p:sldId id="260" r:id="rId5"/>
    <p:sldId id="262" r:id="rId6"/>
    <p:sldId id="259" r:id="rId7"/>
    <p:sldId id="263" r:id="rId8"/>
    <p:sldId id="264" r:id="rId9"/>
    <p:sldId id="266" r:id="rId10"/>
    <p:sldId id="268" r:id="rId11"/>
    <p:sldId id="257" r:id="rId12"/>
    <p:sldId id="269" r:id="rId13"/>
    <p:sldId id="267" r:id="rId14"/>
    <p:sldId id="270" r:id="rId15"/>
    <p:sldId id="271" r:id="rId16"/>
    <p:sldId id="272" r:id="rId17"/>
    <p:sldId id="265" r:id="rId18"/>
    <p:sldId id="273" r:id="rId19"/>
    <p:sldId id="275" r:id="rId20"/>
    <p:sldId id="276" r:id="rId21"/>
    <p:sldId id="277" r:id="rId22"/>
  </p:sldIdLst>
  <p:sldSz cx="10691813" cy="7559675"/>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3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1" autoAdjust="0"/>
    <p:restoredTop sz="94660"/>
  </p:normalViewPr>
  <p:slideViewPr>
    <p:cSldViewPr snapToGrid="0" showGuides="1">
      <p:cViewPr>
        <p:scale>
          <a:sx n="75" d="100"/>
          <a:sy n="75" d="100"/>
        </p:scale>
        <p:origin x="1908" y="858"/>
      </p:cViewPr>
      <p:guideLst>
        <p:guide orient="horz" pos="2381"/>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CD1057D4-A72D-4169-A735-E36A0A1F9099}" type="datetimeFigureOut">
              <a:rPr kumimoji="1" lang="ja-JP" altLang="en-US" smtClean="0"/>
              <a:t>2021/2/26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7EF0FDB-15C5-45CE-8F1B-AED52A2040F4}" type="slidenum">
              <a:rPr kumimoji="1" lang="ja-JP" altLang="en-US" smtClean="0"/>
              <a:t>‹#›</a:t>
            </a:fld>
            <a:endParaRPr kumimoji="1" lang="ja-JP" altLang="en-US"/>
          </a:p>
        </p:txBody>
      </p:sp>
    </p:spTree>
    <p:extLst>
      <p:ext uri="{BB962C8B-B14F-4D97-AF65-F5344CB8AC3E}">
        <p14:creationId xmlns:p14="http://schemas.microsoft.com/office/powerpoint/2010/main" val="4113395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D1057D4-A72D-4169-A735-E36A0A1F9099}" type="datetimeFigureOut">
              <a:rPr kumimoji="1" lang="ja-JP" altLang="en-US" smtClean="0"/>
              <a:t>2021/2/26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7EF0FDB-15C5-45CE-8F1B-AED52A2040F4}" type="slidenum">
              <a:rPr kumimoji="1" lang="ja-JP" altLang="en-US" smtClean="0"/>
              <a:t>‹#›</a:t>
            </a:fld>
            <a:endParaRPr kumimoji="1" lang="ja-JP" altLang="en-US"/>
          </a:p>
        </p:txBody>
      </p:sp>
    </p:spTree>
    <p:extLst>
      <p:ext uri="{BB962C8B-B14F-4D97-AF65-F5344CB8AC3E}">
        <p14:creationId xmlns:p14="http://schemas.microsoft.com/office/powerpoint/2010/main" val="1304482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D1057D4-A72D-4169-A735-E36A0A1F9099}" type="datetimeFigureOut">
              <a:rPr kumimoji="1" lang="ja-JP" altLang="en-US" smtClean="0"/>
              <a:t>2021/2/26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7EF0FDB-15C5-45CE-8F1B-AED52A2040F4}" type="slidenum">
              <a:rPr kumimoji="1" lang="ja-JP" altLang="en-US" smtClean="0"/>
              <a:t>‹#›</a:t>
            </a:fld>
            <a:endParaRPr kumimoji="1" lang="ja-JP" altLang="en-US"/>
          </a:p>
        </p:txBody>
      </p:sp>
    </p:spTree>
    <p:extLst>
      <p:ext uri="{BB962C8B-B14F-4D97-AF65-F5344CB8AC3E}">
        <p14:creationId xmlns:p14="http://schemas.microsoft.com/office/powerpoint/2010/main" val="2910290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9EE1A7B4-F2B1-4818-9469-7F949421E115}" type="datetimeFigureOut">
              <a:rPr kumimoji="1" lang="ja-JP" altLang="en-US" smtClean="0">
                <a:solidFill>
                  <a:prstClr val="black">
                    <a:tint val="75000"/>
                  </a:prstClr>
                </a:solidFill>
              </a:rPr>
              <a:pPr/>
              <a:t>2021/2/26</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E661B8-0B30-42D9-BF6D-7BA1B63F6F07}"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527872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EE1A7B4-F2B1-4818-9469-7F949421E115}" type="datetimeFigureOut">
              <a:rPr kumimoji="1" lang="ja-JP" altLang="en-US" smtClean="0">
                <a:solidFill>
                  <a:prstClr val="black">
                    <a:tint val="75000"/>
                  </a:prstClr>
                </a:solidFill>
              </a:rPr>
              <a:pPr/>
              <a:t>2021/2/26</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E661B8-0B30-42D9-BF6D-7BA1B63F6F07}"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813212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9EE1A7B4-F2B1-4818-9469-7F949421E115}" type="datetimeFigureOut">
              <a:rPr kumimoji="1" lang="ja-JP" altLang="en-US" smtClean="0">
                <a:solidFill>
                  <a:prstClr val="black">
                    <a:tint val="75000"/>
                  </a:prstClr>
                </a:solidFill>
              </a:rPr>
              <a:pPr/>
              <a:t>2021/2/26</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E661B8-0B30-42D9-BF6D-7BA1B63F6F07}"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924473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9EE1A7B4-F2B1-4818-9469-7F949421E115}" type="datetimeFigureOut">
              <a:rPr kumimoji="1" lang="ja-JP" altLang="en-US" smtClean="0">
                <a:solidFill>
                  <a:prstClr val="black">
                    <a:tint val="75000"/>
                  </a:prstClr>
                </a:solidFill>
              </a:rPr>
              <a:pPr/>
              <a:t>2021/2/26</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E661B8-0B30-42D9-BF6D-7BA1B63F6F07}"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840364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smtClean="0"/>
              <a:t>マスター テキストの書式設定</a:t>
            </a:r>
          </a:p>
        </p:txBody>
      </p:sp>
      <p:sp>
        <p:nvSpPr>
          <p:cNvPr id="4" name="Content Placeholder 3"/>
          <p:cNvSpPr>
            <a:spLocks noGrp="1"/>
          </p:cNvSpPr>
          <p:nvPr>
            <p:ph sz="half" idx="2"/>
          </p:nvPr>
        </p:nvSpPr>
        <p:spPr>
          <a:xfrm>
            <a:off x="736456" y="2761381"/>
            <a:ext cx="4523137" cy="4061576"/>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smtClean="0"/>
              <a:t>マスター テキストの書式設定</a:t>
            </a:r>
          </a:p>
        </p:txBody>
      </p:sp>
      <p:sp>
        <p:nvSpPr>
          <p:cNvPr id="6" name="Content Placeholder 5"/>
          <p:cNvSpPr>
            <a:spLocks noGrp="1"/>
          </p:cNvSpPr>
          <p:nvPr>
            <p:ph sz="quarter" idx="4"/>
          </p:nvPr>
        </p:nvSpPr>
        <p:spPr>
          <a:xfrm>
            <a:off x="5412731" y="2761381"/>
            <a:ext cx="4545413" cy="4061576"/>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9EE1A7B4-F2B1-4818-9469-7F949421E115}" type="datetimeFigureOut">
              <a:rPr kumimoji="1" lang="ja-JP" altLang="en-US" smtClean="0">
                <a:solidFill>
                  <a:prstClr val="black">
                    <a:tint val="75000"/>
                  </a:prstClr>
                </a:solidFill>
              </a:rPr>
              <a:pPr/>
              <a:t>2021/2/26</a:t>
            </a:fld>
            <a:endParaRPr kumimoji="1"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kumimoji="1"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E661B8-0B30-42D9-BF6D-7BA1B63F6F07}"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660748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9EE1A7B4-F2B1-4818-9469-7F949421E115}" type="datetimeFigureOut">
              <a:rPr kumimoji="1" lang="ja-JP" altLang="en-US" smtClean="0">
                <a:solidFill>
                  <a:prstClr val="black">
                    <a:tint val="75000"/>
                  </a:prstClr>
                </a:solidFill>
              </a:rPr>
              <a:pPr/>
              <a:t>2021/2/26</a:t>
            </a:fld>
            <a:endParaRPr kumimoji="1"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kumimoji="1"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E661B8-0B30-42D9-BF6D-7BA1B63F6F07}"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700601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1A7B4-F2B1-4818-9469-7F949421E115}" type="datetimeFigureOut">
              <a:rPr kumimoji="1" lang="ja-JP" altLang="en-US" smtClean="0">
                <a:solidFill>
                  <a:prstClr val="black">
                    <a:tint val="75000"/>
                  </a:prstClr>
                </a:solidFill>
              </a:rPr>
              <a:pPr/>
              <a:t>2021/2/26</a:t>
            </a:fld>
            <a:endParaRPr kumimoji="1"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kumimoji="1"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E661B8-0B30-42D9-BF6D-7BA1B63F6F07}"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80699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9EE1A7B4-F2B1-4818-9469-7F949421E115}" type="datetimeFigureOut">
              <a:rPr kumimoji="1" lang="ja-JP" altLang="en-US" smtClean="0">
                <a:solidFill>
                  <a:prstClr val="black">
                    <a:tint val="75000"/>
                  </a:prstClr>
                </a:solidFill>
              </a:rPr>
              <a:pPr/>
              <a:t>2021/2/26</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E661B8-0B30-42D9-BF6D-7BA1B63F6F07}"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53221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D1057D4-A72D-4169-A735-E36A0A1F9099}" type="datetimeFigureOut">
              <a:rPr kumimoji="1" lang="ja-JP" altLang="en-US" smtClean="0"/>
              <a:t>2021/2/26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7EF0FDB-15C5-45CE-8F1B-AED52A2040F4}" type="slidenum">
              <a:rPr kumimoji="1" lang="ja-JP" altLang="en-US" smtClean="0"/>
              <a:t>‹#›</a:t>
            </a:fld>
            <a:endParaRPr kumimoji="1" lang="ja-JP" altLang="en-US"/>
          </a:p>
        </p:txBody>
      </p:sp>
    </p:spTree>
    <p:extLst>
      <p:ext uri="{BB962C8B-B14F-4D97-AF65-F5344CB8AC3E}">
        <p14:creationId xmlns:p14="http://schemas.microsoft.com/office/powerpoint/2010/main" val="812283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ja-JP" altLang="en-US" smtClean="0"/>
              <a:t>図を追加</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9EE1A7B4-F2B1-4818-9469-7F949421E115}" type="datetimeFigureOut">
              <a:rPr kumimoji="1" lang="ja-JP" altLang="en-US" smtClean="0">
                <a:solidFill>
                  <a:prstClr val="black">
                    <a:tint val="75000"/>
                  </a:prstClr>
                </a:solidFill>
              </a:rPr>
              <a:pPr/>
              <a:t>2021/2/26</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E661B8-0B30-42D9-BF6D-7BA1B63F6F07}"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421409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EE1A7B4-F2B1-4818-9469-7F949421E115}" type="datetimeFigureOut">
              <a:rPr kumimoji="1" lang="ja-JP" altLang="en-US" smtClean="0">
                <a:solidFill>
                  <a:prstClr val="black">
                    <a:tint val="75000"/>
                  </a:prstClr>
                </a:solidFill>
              </a:rPr>
              <a:pPr/>
              <a:t>2021/2/26</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E661B8-0B30-42D9-BF6D-7BA1B63F6F07}"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759181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EE1A7B4-F2B1-4818-9469-7F949421E115}" type="datetimeFigureOut">
              <a:rPr kumimoji="1" lang="ja-JP" altLang="en-US" smtClean="0">
                <a:solidFill>
                  <a:prstClr val="black">
                    <a:tint val="75000"/>
                  </a:prstClr>
                </a:solidFill>
              </a:rPr>
              <a:pPr/>
              <a:t>2021/2/26</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E661B8-0B30-42D9-BF6D-7BA1B63F6F07}"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2664335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CD1057D4-A72D-4169-A735-E36A0A1F9099}" type="datetimeFigureOut">
              <a:rPr kumimoji="1" lang="ja-JP" altLang="en-US" smtClean="0"/>
              <a:t>2021/2/26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7EF0FDB-15C5-45CE-8F1B-AED52A2040F4}" type="slidenum">
              <a:rPr kumimoji="1" lang="ja-JP" altLang="en-US" smtClean="0"/>
              <a:t>‹#›</a:t>
            </a:fld>
            <a:endParaRPr kumimoji="1" lang="ja-JP" altLang="en-US"/>
          </a:p>
        </p:txBody>
      </p:sp>
    </p:spTree>
    <p:extLst>
      <p:ext uri="{BB962C8B-B14F-4D97-AF65-F5344CB8AC3E}">
        <p14:creationId xmlns:p14="http://schemas.microsoft.com/office/powerpoint/2010/main" val="282319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CD1057D4-A72D-4169-A735-E36A0A1F9099}" type="datetimeFigureOut">
              <a:rPr kumimoji="1" lang="ja-JP" altLang="en-US" smtClean="0"/>
              <a:t>2021/2/26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7EF0FDB-15C5-45CE-8F1B-AED52A2040F4}" type="slidenum">
              <a:rPr kumimoji="1" lang="ja-JP" altLang="en-US" smtClean="0"/>
              <a:t>‹#›</a:t>
            </a:fld>
            <a:endParaRPr kumimoji="1" lang="ja-JP" altLang="en-US"/>
          </a:p>
        </p:txBody>
      </p:sp>
    </p:spTree>
    <p:extLst>
      <p:ext uri="{BB962C8B-B14F-4D97-AF65-F5344CB8AC3E}">
        <p14:creationId xmlns:p14="http://schemas.microsoft.com/office/powerpoint/2010/main" val="2116225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smtClean="0"/>
              <a:t>マスター テキストの書式設定</a:t>
            </a:r>
          </a:p>
        </p:txBody>
      </p:sp>
      <p:sp>
        <p:nvSpPr>
          <p:cNvPr id="4" name="Content Placeholder 3"/>
          <p:cNvSpPr>
            <a:spLocks noGrp="1"/>
          </p:cNvSpPr>
          <p:nvPr>
            <p:ph sz="half" idx="2"/>
          </p:nvPr>
        </p:nvSpPr>
        <p:spPr>
          <a:xfrm>
            <a:off x="736456" y="2761381"/>
            <a:ext cx="4523137" cy="4061576"/>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smtClean="0"/>
              <a:t>マスター テキストの書式設定</a:t>
            </a:r>
          </a:p>
        </p:txBody>
      </p:sp>
      <p:sp>
        <p:nvSpPr>
          <p:cNvPr id="6" name="Content Placeholder 5"/>
          <p:cNvSpPr>
            <a:spLocks noGrp="1"/>
          </p:cNvSpPr>
          <p:nvPr>
            <p:ph sz="quarter" idx="4"/>
          </p:nvPr>
        </p:nvSpPr>
        <p:spPr>
          <a:xfrm>
            <a:off x="5412731" y="2761381"/>
            <a:ext cx="4545413" cy="4061576"/>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CD1057D4-A72D-4169-A735-E36A0A1F9099}" type="datetimeFigureOut">
              <a:rPr kumimoji="1" lang="ja-JP" altLang="en-US" smtClean="0"/>
              <a:t>2021/2/26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7EF0FDB-15C5-45CE-8F1B-AED52A2040F4}" type="slidenum">
              <a:rPr kumimoji="1" lang="ja-JP" altLang="en-US" smtClean="0"/>
              <a:t>‹#›</a:t>
            </a:fld>
            <a:endParaRPr kumimoji="1" lang="ja-JP" altLang="en-US"/>
          </a:p>
        </p:txBody>
      </p:sp>
    </p:spTree>
    <p:extLst>
      <p:ext uri="{BB962C8B-B14F-4D97-AF65-F5344CB8AC3E}">
        <p14:creationId xmlns:p14="http://schemas.microsoft.com/office/powerpoint/2010/main" val="3289213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CD1057D4-A72D-4169-A735-E36A0A1F9099}" type="datetimeFigureOut">
              <a:rPr kumimoji="1" lang="ja-JP" altLang="en-US" smtClean="0"/>
              <a:t>2021/2/26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7EF0FDB-15C5-45CE-8F1B-AED52A2040F4}" type="slidenum">
              <a:rPr kumimoji="1" lang="ja-JP" altLang="en-US" smtClean="0"/>
              <a:t>‹#›</a:t>
            </a:fld>
            <a:endParaRPr kumimoji="1" lang="ja-JP" altLang="en-US"/>
          </a:p>
        </p:txBody>
      </p:sp>
    </p:spTree>
    <p:extLst>
      <p:ext uri="{BB962C8B-B14F-4D97-AF65-F5344CB8AC3E}">
        <p14:creationId xmlns:p14="http://schemas.microsoft.com/office/powerpoint/2010/main" val="2616554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1057D4-A72D-4169-A735-E36A0A1F9099}" type="datetimeFigureOut">
              <a:rPr kumimoji="1" lang="ja-JP" altLang="en-US" smtClean="0"/>
              <a:t>2021/2/26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7EF0FDB-15C5-45CE-8F1B-AED52A2040F4}" type="slidenum">
              <a:rPr kumimoji="1" lang="ja-JP" altLang="en-US" smtClean="0"/>
              <a:t>‹#›</a:t>
            </a:fld>
            <a:endParaRPr kumimoji="1" lang="ja-JP" altLang="en-US"/>
          </a:p>
        </p:txBody>
      </p:sp>
    </p:spTree>
    <p:extLst>
      <p:ext uri="{BB962C8B-B14F-4D97-AF65-F5344CB8AC3E}">
        <p14:creationId xmlns:p14="http://schemas.microsoft.com/office/powerpoint/2010/main" val="3209618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CD1057D4-A72D-4169-A735-E36A0A1F9099}" type="datetimeFigureOut">
              <a:rPr kumimoji="1" lang="ja-JP" altLang="en-US" smtClean="0"/>
              <a:t>2021/2/26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7EF0FDB-15C5-45CE-8F1B-AED52A2040F4}" type="slidenum">
              <a:rPr kumimoji="1" lang="ja-JP" altLang="en-US" smtClean="0"/>
              <a:t>‹#›</a:t>
            </a:fld>
            <a:endParaRPr kumimoji="1" lang="ja-JP" altLang="en-US"/>
          </a:p>
        </p:txBody>
      </p:sp>
    </p:spTree>
    <p:extLst>
      <p:ext uri="{BB962C8B-B14F-4D97-AF65-F5344CB8AC3E}">
        <p14:creationId xmlns:p14="http://schemas.microsoft.com/office/powerpoint/2010/main" val="529443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ja-JP" altLang="en-US" smtClean="0"/>
              <a:t>図を追加</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CD1057D4-A72D-4169-A735-E36A0A1F9099}" type="datetimeFigureOut">
              <a:rPr kumimoji="1" lang="ja-JP" altLang="en-US" smtClean="0"/>
              <a:t>2021/2/26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7EF0FDB-15C5-45CE-8F1B-AED52A2040F4}" type="slidenum">
              <a:rPr kumimoji="1" lang="ja-JP" altLang="en-US" smtClean="0"/>
              <a:t>‹#›</a:t>
            </a:fld>
            <a:endParaRPr kumimoji="1" lang="ja-JP" altLang="en-US"/>
          </a:p>
        </p:txBody>
      </p:sp>
    </p:spTree>
    <p:extLst>
      <p:ext uri="{BB962C8B-B14F-4D97-AF65-F5344CB8AC3E}">
        <p14:creationId xmlns:p14="http://schemas.microsoft.com/office/powerpoint/2010/main" val="833909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CD1057D4-A72D-4169-A735-E36A0A1F9099}" type="datetimeFigureOut">
              <a:rPr kumimoji="1" lang="ja-JP" altLang="en-US" smtClean="0"/>
              <a:t>2021/2/26</a:t>
            </a:fld>
            <a:endParaRPr kumimoji="1" lang="ja-JP"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47EF0FDB-15C5-45CE-8F1B-AED52A2040F4}" type="slidenum">
              <a:rPr kumimoji="1" lang="ja-JP" altLang="en-US" smtClean="0"/>
              <a:t>‹#›</a:t>
            </a:fld>
            <a:endParaRPr kumimoji="1" lang="ja-JP" altLang="en-US"/>
          </a:p>
        </p:txBody>
      </p:sp>
    </p:spTree>
    <p:extLst>
      <p:ext uri="{BB962C8B-B14F-4D97-AF65-F5344CB8AC3E}">
        <p14:creationId xmlns:p14="http://schemas.microsoft.com/office/powerpoint/2010/main" val="13972111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pPr defTabSz="457200"/>
            <a:fld id="{9EE1A7B4-F2B1-4818-9469-7F949421E115}" type="datetimeFigureOut">
              <a:rPr lang="ja-JP" altLang="en-US" smtClean="0">
                <a:solidFill>
                  <a:prstClr val="black">
                    <a:tint val="75000"/>
                  </a:prstClr>
                </a:solidFill>
              </a:rPr>
              <a:pPr defTabSz="457200"/>
              <a:t>2021/2/26</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pPr defTabSz="457200"/>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pPr defTabSz="457200"/>
            <a:fld id="{CBE661B8-0B30-42D9-BF6D-7BA1B63F6F07}" type="slidenum">
              <a:rPr lang="ja-JP" altLang="en-US" smtClean="0">
                <a:solidFill>
                  <a:prstClr val="black">
                    <a:tint val="75000"/>
                  </a:prstClr>
                </a:solidFill>
              </a:rPr>
              <a:pPr defTabSz="457200"/>
              <a:t>‹#›</a:t>
            </a:fld>
            <a:endParaRPr lang="ja-JP" altLang="en-US">
              <a:solidFill>
                <a:prstClr val="black">
                  <a:tint val="75000"/>
                </a:prstClr>
              </a:solidFill>
            </a:endParaRPr>
          </a:p>
        </p:txBody>
      </p:sp>
    </p:spTree>
    <p:extLst>
      <p:ext uri="{BB962C8B-B14F-4D97-AF65-F5344CB8AC3E}">
        <p14:creationId xmlns:p14="http://schemas.microsoft.com/office/powerpoint/2010/main" val="70400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1.png"/><Relationship Id="rId2" Type="http://schemas.microsoft.com/office/2007/relationships/media" Target="../media/media11.m4a"/><Relationship Id="rId1" Type="http://schemas.openxmlformats.org/officeDocument/2006/relationships/vmlDrawing" Target="../drawings/vmlDrawing1.v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hyperlink" Target="https://w-keikyo.com/" TargetMode="External"/><Relationship Id="rId12" Type="http://schemas.openxmlformats.org/officeDocument/2006/relationships/image" Target="../media/image1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hyperlink" Target="https://www.lac.co.jp/" TargetMode="External"/><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0020" y="1505143"/>
            <a:ext cx="9955958" cy="1737068"/>
          </a:xfrm>
        </p:spPr>
        <p:txBody>
          <a:bodyPr>
            <a:normAutofit fontScale="90000"/>
          </a:bodyPr>
          <a:lstStyle/>
          <a:p>
            <a:pPr>
              <a:spcBef>
                <a:spcPts val="1200"/>
              </a:spcBef>
              <a:spcAft>
                <a:spcPts val="1200"/>
              </a:spcAft>
            </a:pPr>
            <a:r>
              <a:rPr lang="ja-JP" altLang="en-US" sz="4900" b="1" dirty="0" smtClean="0">
                <a:latin typeface="游ゴシック" panose="020B0400000000000000" pitchFamily="50" charset="-128"/>
                <a:ea typeface="游ゴシック" panose="020B0400000000000000" pitchFamily="50" charset="-128"/>
              </a:rPr>
              <a:t>　起業</a:t>
            </a:r>
            <a:r>
              <a:rPr lang="ja-JP" altLang="en-US" sz="4900" b="1" dirty="0">
                <a:latin typeface="游ゴシック" panose="020B0400000000000000" pitchFamily="50" charset="-128"/>
                <a:ea typeface="游ゴシック" panose="020B0400000000000000" pitchFamily="50" charset="-128"/>
              </a:rPr>
              <a:t>教育への学外</a:t>
            </a:r>
            <a:r>
              <a:rPr lang="ja-JP" altLang="en-US" sz="4900" b="1" dirty="0" smtClean="0">
                <a:latin typeface="游ゴシック" panose="020B0400000000000000" pitchFamily="50" charset="-128"/>
                <a:ea typeface="游ゴシック" panose="020B0400000000000000" pitchFamily="50" charset="-128"/>
              </a:rPr>
              <a:t>支援者からの</a:t>
            </a:r>
            <a:r>
              <a:rPr lang="en-US" altLang="ja-JP" sz="5400" b="1" dirty="0" smtClean="0">
                <a:latin typeface="游ゴシック" panose="020B0400000000000000" pitchFamily="50" charset="-128"/>
                <a:ea typeface="游ゴシック" panose="020B0400000000000000" pitchFamily="50" charset="-128"/>
              </a:rPr>
              <a:t/>
            </a:r>
            <a:br>
              <a:rPr lang="en-US" altLang="ja-JP" sz="5400" b="1" dirty="0" smtClean="0">
                <a:latin typeface="游ゴシック" panose="020B0400000000000000" pitchFamily="50" charset="-128"/>
                <a:ea typeface="游ゴシック" panose="020B0400000000000000" pitchFamily="50" charset="-128"/>
              </a:rPr>
            </a:br>
            <a:r>
              <a:rPr lang="ja-JP" altLang="en-US" sz="7300" b="1" dirty="0" smtClean="0">
                <a:latin typeface="游ゴシック" panose="020B0400000000000000" pitchFamily="50" charset="-128"/>
                <a:ea typeface="游ゴシック" panose="020B0400000000000000" pitchFamily="50" charset="-128"/>
              </a:rPr>
              <a:t>「</a:t>
            </a:r>
            <a:r>
              <a:rPr lang="ja-JP" altLang="en-US" sz="7300" b="1" dirty="0">
                <a:latin typeface="游ゴシック" panose="020B0400000000000000" pitchFamily="50" charset="-128"/>
                <a:ea typeface="游ゴシック" panose="020B0400000000000000" pitchFamily="50" charset="-128"/>
              </a:rPr>
              <a:t>教育受援体制の構築</a:t>
            </a:r>
            <a:r>
              <a:rPr lang="ja-JP" altLang="en-US" sz="7300" b="1" dirty="0" smtClean="0">
                <a:latin typeface="游ゴシック" panose="020B0400000000000000" pitchFamily="50" charset="-128"/>
                <a:ea typeface="游ゴシック" panose="020B0400000000000000" pitchFamily="50" charset="-128"/>
              </a:rPr>
              <a:t>」</a:t>
            </a:r>
            <a:endParaRPr kumimoji="1" lang="ja-JP" altLang="en-US" sz="6700" dirty="0"/>
          </a:p>
        </p:txBody>
      </p:sp>
      <p:sp>
        <p:nvSpPr>
          <p:cNvPr id="3" name="コンテンツ プレースホルダー 2"/>
          <p:cNvSpPr>
            <a:spLocks noGrp="1"/>
          </p:cNvSpPr>
          <p:nvPr>
            <p:ph idx="1"/>
          </p:nvPr>
        </p:nvSpPr>
        <p:spPr>
          <a:xfrm>
            <a:off x="2262819" y="3779838"/>
            <a:ext cx="6167762" cy="3033338"/>
          </a:xfrm>
        </p:spPr>
        <p:txBody>
          <a:bodyPr>
            <a:normAutofit/>
          </a:bodyPr>
          <a:lstStyle/>
          <a:p>
            <a:pPr marL="0" indent="0">
              <a:buNone/>
            </a:pPr>
            <a:r>
              <a:rPr lang="ja-JP" altLang="en-US" sz="2400" b="1" dirty="0" smtClean="0">
                <a:latin typeface="游ゴシック" panose="020B0400000000000000" pitchFamily="50" charset="-128"/>
                <a:ea typeface="游ゴシック" panose="020B0400000000000000" pitchFamily="50" charset="-128"/>
              </a:rPr>
              <a:t>代表者　恵下</a:t>
            </a:r>
            <a:r>
              <a:rPr lang="ja-JP" altLang="en-US" sz="2400" b="1" dirty="0">
                <a:latin typeface="游ゴシック" panose="020B0400000000000000" pitchFamily="50" charset="-128"/>
                <a:ea typeface="游ゴシック" panose="020B0400000000000000" pitchFamily="50" charset="-128"/>
              </a:rPr>
              <a:t>　隆</a:t>
            </a:r>
            <a:r>
              <a:rPr lang="ja-JP" altLang="en-US" sz="1400" b="1" dirty="0">
                <a:latin typeface="游ゴシック" panose="020B0400000000000000" pitchFamily="50" charset="-128"/>
                <a:ea typeface="游ゴシック" panose="020B0400000000000000" pitchFamily="50" charset="-128"/>
              </a:rPr>
              <a:t>（産学連携イノベーションセンター）</a:t>
            </a:r>
            <a:endParaRPr lang="ja-JP" altLang="en-US" sz="1800" b="1" dirty="0">
              <a:latin typeface="游ゴシック" panose="020B0400000000000000" pitchFamily="50" charset="-128"/>
              <a:ea typeface="游ゴシック" panose="020B0400000000000000" pitchFamily="50" charset="-128"/>
            </a:endParaRPr>
          </a:p>
          <a:p>
            <a:pPr marL="0" lvl="0" indent="0">
              <a:buNone/>
            </a:pPr>
            <a:r>
              <a:rPr lang="ja-JP" altLang="en-US" sz="2400" b="1" dirty="0" smtClean="0">
                <a:latin typeface="游ゴシック" panose="020B0400000000000000" pitchFamily="50" charset="-128"/>
                <a:ea typeface="游ゴシック" panose="020B0400000000000000" pitchFamily="50" charset="-128"/>
              </a:rPr>
              <a:t>共同者　似内映之</a:t>
            </a:r>
            <a:r>
              <a:rPr lang="ja-JP" altLang="en-US" sz="1400" b="1" dirty="0">
                <a:solidFill>
                  <a:prstClr val="black"/>
                </a:solidFill>
                <a:latin typeface="游ゴシック" panose="020B0400000000000000" pitchFamily="50" charset="-128"/>
                <a:ea typeface="游ゴシック" panose="020B0400000000000000" pitchFamily="50" charset="-128"/>
              </a:rPr>
              <a:t>（産学連携イノベーションセンター）</a:t>
            </a:r>
            <a:endParaRPr lang="ja-JP" altLang="en-US" sz="1800" b="1" dirty="0">
              <a:solidFill>
                <a:prstClr val="black"/>
              </a:solidFill>
              <a:latin typeface="游ゴシック" panose="020B0400000000000000" pitchFamily="50" charset="-128"/>
              <a:ea typeface="游ゴシック" panose="020B0400000000000000" pitchFamily="50" charset="-128"/>
            </a:endParaRPr>
          </a:p>
          <a:p>
            <a:pPr marL="0" lvl="0" indent="0">
              <a:buNone/>
            </a:pPr>
            <a:r>
              <a:rPr lang="ja-JP" altLang="en-US" sz="2400" b="1" dirty="0" smtClean="0">
                <a:latin typeface="游ゴシック" panose="020B0400000000000000" pitchFamily="50" charset="-128"/>
                <a:ea typeface="游ゴシック" panose="020B0400000000000000" pitchFamily="50" charset="-128"/>
              </a:rPr>
              <a:t>　　　　米田則篤</a:t>
            </a:r>
            <a:r>
              <a:rPr lang="ja-JP" altLang="en-US" sz="1400" b="1" dirty="0">
                <a:solidFill>
                  <a:prstClr val="black"/>
                </a:solidFill>
                <a:latin typeface="游ゴシック" panose="020B0400000000000000" pitchFamily="50" charset="-128"/>
                <a:ea typeface="游ゴシック" panose="020B0400000000000000" pitchFamily="50" charset="-128"/>
              </a:rPr>
              <a:t>（産学連携イノベーションセンター）</a:t>
            </a:r>
            <a:endParaRPr lang="ja-JP" altLang="en-US" sz="1800" b="1" dirty="0">
              <a:solidFill>
                <a:prstClr val="black"/>
              </a:solidFill>
              <a:latin typeface="游ゴシック" panose="020B0400000000000000" pitchFamily="50" charset="-128"/>
              <a:ea typeface="游ゴシック" panose="020B0400000000000000" pitchFamily="50" charset="-128"/>
            </a:endParaRPr>
          </a:p>
          <a:p>
            <a:pPr marL="0" lvl="0" indent="0">
              <a:buNone/>
            </a:pPr>
            <a:r>
              <a:rPr lang="ja-JP" altLang="en-US" sz="2400" b="1" dirty="0">
                <a:latin typeface="游ゴシック" panose="020B0400000000000000" pitchFamily="50" charset="-128"/>
                <a:ea typeface="游ゴシック" panose="020B0400000000000000" pitchFamily="50" charset="-128"/>
              </a:rPr>
              <a:t>　</a:t>
            </a:r>
            <a:r>
              <a:rPr lang="ja-JP" altLang="en-US" sz="2400" b="1" dirty="0" smtClean="0">
                <a:latin typeface="游ゴシック" panose="020B0400000000000000" pitchFamily="50" charset="-128"/>
                <a:ea typeface="游ゴシック" panose="020B0400000000000000" pitchFamily="50" charset="-128"/>
              </a:rPr>
              <a:t>　　　田代</a:t>
            </a:r>
            <a:r>
              <a:rPr lang="ja-JP" altLang="en-US" sz="2400" b="1" dirty="0">
                <a:latin typeface="游ゴシック" panose="020B0400000000000000" pitchFamily="50" charset="-128"/>
                <a:ea typeface="游ゴシック" panose="020B0400000000000000" pitchFamily="50" charset="-128"/>
              </a:rPr>
              <a:t>優</a:t>
            </a:r>
            <a:r>
              <a:rPr lang="ja-JP" altLang="en-US" sz="2400" b="1" dirty="0" smtClean="0">
                <a:latin typeface="游ゴシック" panose="020B0400000000000000" pitchFamily="50" charset="-128"/>
                <a:ea typeface="游ゴシック" panose="020B0400000000000000" pitchFamily="50" charset="-128"/>
              </a:rPr>
              <a:t>秋</a:t>
            </a:r>
            <a:r>
              <a:rPr lang="ja-JP" altLang="en-US" sz="1400" b="1" dirty="0">
                <a:solidFill>
                  <a:prstClr val="black"/>
                </a:solidFill>
                <a:latin typeface="游ゴシック" panose="020B0400000000000000" pitchFamily="50" charset="-128"/>
                <a:ea typeface="游ゴシック" panose="020B0400000000000000" pitchFamily="50" charset="-128"/>
              </a:rPr>
              <a:t>（産学連携イノベーションセンター）</a:t>
            </a:r>
            <a:endParaRPr lang="ja-JP" altLang="en-US" sz="1800" b="1" dirty="0">
              <a:solidFill>
                <a:prstClr val="black"/>
              </a:solidFill>
              <a:latin typeface="游ゴシック" panose="020B0400000000000000" pitchFamily="50" charset="-128"/>
              <a:ea typeface="游ゴシック" panose="020B0400000000000000" pitchFamily="50" charset="-128"/>
            </a:endParaRPr>
          </a:p>
          <a:p>
            <a:pPr marL="0" lvl="0" indent="0">
              <a:buNone/>
            </a:pPr>
            <a:r>
              <a:rPr lang="ja-JP" altLang="en-US" sz="2400" b="1" dirty="0">
                <a:latin typeface="游ゴシック" panose="020B0400000000000000" pitchFamily="50" charset="-128"/>
                <a:ea typeface="游ゴシック" panose="020B0400000000000000" pitchFamily="50" charset="-128"/>
              </a:rPr>
              <a:t>　</a:t>
            </a:r>
            <a:r>
              <a:rPr lang="ja-JP" altLang="en-US" sz="2400" b="1" dirty="0" smtClean="0">
                <a:latin typeface="游ゴシック" panose="020B0400000000000000" pitchFamily="50" charset="-128"/>
                <a:ea typeface="游ゴシック" panose="020B0400000000000000" pitchFamily="50" charset="-128"/>
              </a:rPr>
              <a:t>　　　本庄麻美子</a:t>
            </a:r>
            <a:r>
              <a:rPr lang="ja-JP" altLang="en-US" sz="1400" b="1" dirty="0" smtClean="0">
                <a:solidFill>
                  <a:prstClr val="black"/>
                </a:solidFill>
                <a:latin typeface="游ゴシック" panose="020B0400000000000000" pitchFamily="50" charset="-128"/>
                <a:ea typeface="游ゴシック" panose="020B0400000000000000" pitchFamily="50" charset="-128"/>
              </a:rPr>
              <a:t>（経済学部）</a:t>
            </a:r>
            <a:endParaRPr lang="ja-JP" altLang="en-US" sz="1800" b="1" dirty="0">
              <a:solidFill>
                <a:prstClr val="black"/>
              </a:solidFill>
              <a:latin typeface="游ゴシック" panose="020B0400000000000000" pitchFamily="50" charset="-128"/>
              <a:ea typeface="游ゴシック" panose="020B0400000000000000" pitchFamily="50" charset="-128"/>
            </a:endParaRPr>
          </a:p>
          <a:p>
            <a:pPr marL="0" indent="0">
              <a:buNone/>
            </a:pPr>
            <a:r>
              <a:rPr lang="ja-JP" altLang="en-US" sz="2400" b="1" dirty="0">
                <a:latin typeface="游ゴシック" panose="020B0400000000000000" pitchFamily="50" charset="-128"/>
                <a:ea typeface="游ゴシック" panose="020B0400000000000000" pitchFamily="50" charset="-128"/>
              </a:rPr>
              <a:t>　</a:t>
            </a:r>
            <a:r>
              <a:rPr lang="ja-JP" altLang="en-US" sz="2400" b="1" dirty="0" smtClean="0">
                <a:latin typeface="游ゴシック" panose="020B0400000000000000" pitchFamily="50" charset="-128"/>
                <a:ea typeface="游ゴシック" panose="020B0400000000000000" pitchFamily="50" charset="-128"/>
              </a:rPr>
              <a:t>　　　木村</a:t>
            </a:r>
            <a:r>
              <a:rPr lang="ja-JP" altLang="en-US" sz="2400" b="1" dirty="0">
                <a:latin typeface="游ゴシック" panose="020B0400000000000000" pitchFamily="50" charset="-128"/>
                <a:ea typeface="游ゴシック" panose="020B0400000000000000" pitchFamily="50" charset="-128"/>
              </a:rPr>
              <a:t>亮</a:t>
            </a:r>
            <a:r>
              <a:rPr lang="ja-JP" altLang="en-US" sz="2400" b="1" dirty="0" smtClean="0">
                <a:latin typeface="游ゴシック" panose="020B0400000000000000" pitchFamily="50" charset="-128"/>
                <a:ea typeface="游ゴシック" panose="020B0400000000000000" pitchFamily="50" charset="-128"/>
              </a:rPr>
              <a:t>介</a:t>
            </a:r>
            <a:r>
              <a:rPr lang="ja-JP" altLang="en-US" sz="1400" b="1" dirty="0" smtClean="0">
                <a:solidFill>
                  <a:prstClr val="black"/>
                </a:solidFill>
                <a:latin typeface="游ゴシック" panose="020B0400000000000000" pitchFamily="50" charset="-128"/>
                <a:ea typeface="游ゴシック" panose="020B0400000000000000" pitchFamily="50" charset="-128"/>
              </a:rPr>
              <a:t>（キャリアセンター）</a:t>
            </a:r>
            <a:endParaRPr lang="ja-JP" altLang="en-US" sz="2400" b="1" dirty="0">
              <a:latin typeface="游ゴシック" panose="020B0400000000000000" pitchFamily="50" charset="-128"/>
              <a:ea typeface="游ゴシック" panose="020B0400000000000000" pitchFamily="50" charset="-128"/>
            </a:endParaRPr>
          </a:p>
          <a:p>
            <a:endParaRPr kumimoji="1" lang="ja-JP" altLang="en-US" sz="2400" dirty="0"/>
          </a:p>
        </p:txBody>
      </p:sp>
      <p:sp>
        <p:nvSpPr>
          <p:cNvPr id="5" name="正方形/長方形 4"/>
          <p:cNvSpPr/>
          <p:nvPr/>
        </p:nvSpPr>
        <p:spPr>
          <a:xfrm>
            <a:off x="950215" y="1130058"/>
            <a:ext cx="4610558" cy="338554"/>
          </a:xfrm>
          <a:prstGeom prst="rect">
            <a:avLst/>
          </a:prstGeom>
        </p:spPr>
        <p:txBody>
          <a:bodyPr wrap="none">
            <a:spAutoFit/>
          </a:bodyPr>
          <a:lstStyle/>
          <a:p>
            <a:r>
              <a:rPr lang="ja-JP" altLang="en-US" sz="1600" b="1" dirty="0" smtClean="0">
                <a:latin typeface="游ゴシック" panose="020B0400000000000000" pitchFamily="50" charset="-128"/>
                <a:ea typeface="游ゴシック" panose="020B0400000000000000" pitchFamily="50" charset="-128"/>
              </a:rPr>
              <a:t>令和</a:t>
            </a:r>
            <a:r>
              <a:rPr lang="en-US" altLang="ja-JP" sz="1600" b="1" dirty="0" smtClean="0">
                <a:latin typeface="游ゴシック" panose="020B0400000000000000" pitchFamily="50" charset="-128"/>
                <a:ea typeface="游ゴシック" panose="020B0400000000000000" pitchFamily="50" charset="-128"/>
              </a:rPr>
              <a:t>2</a:t>
            </a:r>
            <a:r>
              <a:rPr lang="ja-JP" altLang="en-US" sz="1600" b="1" dirty="0" smtClean="0">
                <a:latin typeface="游ゴシック" panose="020B0400000000000000" pitchFamily="50" charset="-128"/>
                <a:ea typeface="游ゴシック" panose="020B0400000000000000" pitchFamily="50" charset="-128"/>
              </a:rPr>
              <a:t>年度　教育改革推進事業経費・一般公募型</a:t>
            </a:r>
            <a:endParaRPr lang="ja-JP" altLang="en-US" sz="1600" b="1" dirty="0">
              <a:latin typeface="游ゴシック" panose="020B0400000000000000" pitchFamily="50" charset="-128"/>
              <a:ea typeface="游ゴシック" panose="020B0400000000000000" pitchFamily="50" charset="-128"/>
            </a:endParaRPr>
          </a:p>
        </p:txBody>
      </p:sp>
      <p:sp>
        <p:nvSpPr>
          <p:cNvPr id="6" name="テキスト ボックス 5"/>
          <p:cNvSpPr txBox="1"/>
          <p:nvPr/>
        </p:nvSpPr>
        <p:spPr>
          <a:xfrm>
            <a:off x="7319349" y="232768"/>
            <a:ext cx="3147015" cy="577081"/>
          </a:xfrm>
          <a:prstGeom prst="rect">
            <a:avLst/>
          </a:prstGeom>
          <a:noFill/>
          <a:ln>
            <a:solidFill>
              <a:schemeClr val="tx1"/>
            </a:solidFill>
          </a:ln>
        </p:spPr>
        <p:txBody>
          <a:bodyPr wrap="none" rtlCol="0">
            <a:spAutoFit/>
          </a:bodyPr>
          <a:lstStyle/>
          <a:p>
            <a:r>
              <a:rPr lang="ja-JP" altLang="ja-JP" sz="1050" b="1" dirty="0">
                <a:latin typeface="游ゴシック" panose="020B0400000000000000" pitchFamily="50" charset="-128"/>
                <a:ea typeface="游ゴシック" panose="020B0400000000000000" pitchFamily="50" charset="-128"/>
              </a:rPr>
              <a:t>令和２年度教育改革推進プロジェクト成果</a:t>
            </a:r>
            <a:r>
              <a:rPr lang="ja-JP" altLang="ja-JP" sz="1050" b="1" dirty="0" smtClean="0">
                <a:latin typeface="游ゴシック" panose="020B0400000000000000" pitchFamily="50" charset="-128"/>
                <a:ea typeface="游ゴシック" panose="020B0400000000000000" pitchFamily="50" charset="-128"/>
              </a:rPr>
              <a:t>報告会</a:t>
            </a:r>
            <a:endParaRPr lang="en-US" altLang="ja-JP" sz="1050" b="1" dirty="0" smtClean="0">
              <a:latin typeface="游ゴシック" panose="020B0400000000000000" pitchFamily="50" charset="-128"/>
              <a:ea typeface="游ゴシック" panose="020B0400000000000000" pitchFamily="50" charset="-128"/>
            </a:endParaRPr>
          </a:p>
          <a:p>
            <a:r>
              <a:rPr lang="ja-JP" altLang="ja-JP" sz="1050" b="1" dirty="0" smtClean="0">
                <a:latin typeface="游ゴシック" panose="020B0400000000000000" pitchFamily="50" charset="-128"/>
                <a:ea typeface="游ゴシック" panose="020B0400000000000000" pitchFamily="50" charset="-128"/>
              </a:rPr>
              <a:t>令和</a:t>
            </a:r>
            <a:r>
              <a:rPr lang="ja-JP" altLang="ja-JP" sz="1050" b="1" dirty="0">
                <a:latin typeface="游ゴシック" panose="020B0400000000000000" pitchFamily="50" charset="-128"/>
                <a:ea typeface="游ゴシック" panose="020B0400000000000000" pitchFamily="50" charset="-128"/>
              </a:rPr>
              <a:t>３年３月２日（火）～３月１５日（月）</a:t>
            </a:r>
          </a:p>
          <a:p>
            <a:r>
              <a:rPr lang="ja-JP" altLang="ja-JP" sz="1050" b="1" dirty="0" smtClean="0">
                <a:latin typeface="游ゴシック" panose="020B0400000000000000" pitchFamily="50" charset="-128"/>
                <a:ea typeface="游ゴシック" panose="020B0400000000000000" pitchFamily="50" charset="-128"/>
              </a:rPr>
              <a:t>和歌山</a:t>
            </a:r>
            <a:r>
              <a:rPr lang="ja-JP" altLang="ja-JP" sz="1050" b="1" dirty="0">
                <a:latin typeface="游ゴシック" panose="020B0400000000000000" pitchFamily="50" charset="-128"/>
                <a:ea typeface="游ゴシック" panose="020B0400000000000000" pitchFamily="50" charset="-128"/>
              </a:rPr>
              <a:t>大学</a:t>
            </a:r>
            <a:r>
              <a:rPr lang="en-US" altLang="ja-JP" sz="1050" b="1" dirty="0">
                <a:latin typeface="游ゴシック" panose="020B0400000000000000" pitchFamily="50" charset="-128"/>
                <a:ea typeface="游ゴシック" panose="020B0400000000000000" pitchFamily="50" charset="-128"/>
              </a:rPr>
              <a:t>Moodle e-</a:t>
            </a:r>
            <a:r>
              <a:rPr lang="ja-JP" altLang="ja-JP" sz="1050" b="1" dirty="0" smtClean="0">
                <a:latin typeface="游ゴシック" panose="020B0400000000000000" pitchFamily="50" charset="-128"/>
                <a:ea typeface="游ゴシック" panose="020B0400000000000000" pitchFamily="50" charset="-128"/>
              </a:rPr>
              <a:t>ラーニング</a:t>
            </a:r>
            <a:endParaRPr lang="ja-JP" altLang="ja-JP" sz="1050" b="1" dirty="0">
              <a:latin typeface="游ゴシック" panose="020B0400000000000000" pitchFamily="50" charset="-128"/>
              <a:ea typeface="游ゴシック" panose="020B0400000000000000" pitchFamily="50" charset="-128"/>
            </a:endParaRPr>
          </a:p>
        </p:txBody>
      </p:sp>
      <p:pic>
        <p:nvPicPr>
          <p:cNvPr id="11" name="オーディオ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66313" y="6734175"/>
            <a:ext cx="609600" cy="609600"/>
          </a:xfrm>
          <a:prstGeom prst="rect">
            <a:avLst/>
          </a:prstGeom>
        </p:spPr>
      </p:pic>
    </p:spTree>
    <p:extLst>
      <p:ext uri="{BB962C8B-B14F-4D97-AF65-F5344CB8AC3E}">
        <p14:creationId xmlns:p14="http://schemas.microsoft.com/office/powerpoint/2010/main" val="2877617660"/>
      </p:ext>
    </p:extLst>
  </p:cSld>
  <p:clrMapOvr>
    <a:masterClrMapping/>
  </p:clrMapOvr>
  <mc:AlternateContent xmlns:mc="http://schemas.openxmlformats.org/markup-compatibility/2006">
    <mc:Choice xmlns:p14="http://schemas.microsoft.com/office/powerpoint/2010/main" Requires="p14">
      <p:transition spd="slow" p14:dur="2000" advTm="13291"/>
    </mc:Choice>
    <mc:Fallback>
      <p:transition spd="slow" advTm="13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mod="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テキスト ボックス 64"/>
          <p:cNvSpPr txBox="1"/>
          <p:nvPr/>
        </p:nvSpPr>
        <p:spPr>
          <a:xfrm>
            <a:off x="468376" y="1083661"/>
            <a:ext cx="9756648" cy="6155531"/>
          </a:xfrm>
          <a:prstGeom prst="rect">
            <a:avLst/>
          </a:prstGeom>
          <a:noFill/>
        </p:spPr>
        <p:txBody>
          <a:bodyPr wrap="square" rtlCol="0">
            <a:spAutoFit/>
          </a:bodyPr>
          <a:lstStyle/>
          <a:p>
            <a:r>
              <a:rPr lang="ja-JP" altLang="ja-JP" b="1" dirty="0">
                <a:solidFill>
                  <a:schemeClr val="accent2"/>
                </a:solidFill>
                <a:latin typeface="游ゴシック" panose="020B0400000000000000" pitchFamily="50" charset="-128"/>
                <a:ea typeface="游ゴシック" panose="020B0400000000000000" pitchFamily="50" charset="-128"/>
              </a:rPr>
              <a:t>（１）起業支援中（アイデアレベルの段階）</a:t>
            </a:r>
          </a:p>
          <a:p>
            <a:pPr marL="285750" lvl="0" indent="-285750">
              <a:buFont typeface="Arial" panose="020B0604020202020204" pitchFamily="34" charset="0"/>
              <a:buChar char="•"/>
            </a:pPr>
            <a:r>
              <a:rPr lang="ja-JP" altLang="ja-JP" sz="1400" b="1" dirty="0">
                <a:latin typeface="游ゴシック" panose="020B0400000000000000" pitchFamily="50" charset="-128"/>
                <a:ea typeface="游ゴシック" panose="020B0400000000000000" pitchFamily="50" charset="-128"/>
              </a:rPr>
              <a:t>在学生が発想したアイデア（香村賞への応募プランなど）が盗用される</a:t>
            </a:r>
            <a:r>
              <a:rPr lang="ja-JP" altLang="ja-JP" sz="1400" b="1" dirty="0" smtClean="0">
                <a:latin typeface="游ゴシック" panose="020B0400000000000000" pitchFamily="50" charset="-128"/>
                <a:ea typeface="游ゴシック" panose="020B0400000000000000" pitchFamily="50" charset="-128"/>
              </a:rPr>
              <a:t>。</a:t>
            </a:r>
            <a:endParaRPr lang="en-US" altLang="ja-JP" sz="1400" b="1" dirty="0" smtClean="0">
              <a:latin typeface="游ゴシック" panose="020B0400000000000000" pitchFamily="50" charset="-128"/>
              <a:ea typeface="游ゴシック" panose="020B0400000000000000" pitchFamily="50" charset="-128"/>
            </a:endParaRPr>
          </a:p>
          <a:p>
            <a:pPr lvl="0"/>
            <a:endParaRPr lang="ja-JP" altLang="ja-JP" sz="1400" b="1" dirty="0">
              <a:latin typeface="游ゴシック" panose="020B0400000000000000" pitchFamily="50" charset="-128"/>
              <a:ea typeface="游ゴシック" panose="020B0400000000000000" pitchFamily="50" charset="-128"/>
            </a:endParaRPr>
          </a:p>
          <a:p>
            <a:r>
              <a:rPr lang="ja-JP" altLang="ja-JP" b="1" dirty="0">
                <a:solidFill>
                  <a:schemeClr val="accent2"/>
                </a:solidFill>
                <a:latin typeface="游ゴシック" panose="020B0400000000000000" pitchFamily="50" charset="-128"/>
                <a:ea typeface="游ゴシック" panose="020B0400000000000000" pitchFamily="50" charset="-128"/>
              </a:rPr>
              <a:t>（２）事業実践前（実社会での実践を前提に事業化の準備を進めている段階）</a:t>
            </a:r>
          </a:p>
          <a:p>
            <a:pPr marL="285750" lvl="0" indent="-285750">
              <a:buFont typeface="Arial" panose="020B0604020202020204" pitchFamily="34" charset="0"/>
              <a:buChar char="•"/>
            </a:pPr>
            <a:r>
              <a:rPr lang="ja-JP" altLang="ja-JP" sz="1400" b="1" dirty="0">
                <a:latin typeface="游ゴシック" panose="020B0400000000000000" pitchFamily="50" charset="-128"/>
                <a:ea typeface="游ゴシック" panose="020B0400000000000000" pitchFamily="50" charset="-128"/>
              </a:rPr>
              <a:t>民間企業が無断で知財権利化（商標登録、特許出願など）してしまう。</a:t>
            </a:r>
          </a:p>
          <a:p>
            <a:pPr marL="285750" lvl="0" indent="-285750">
              <a:buFont typeface="Arial" panose="020B0604020202020204" pitchFamily="34" charset="0"/>
              <a:buChar char="•"/>
            </a:pPr>
            <a:r>
              <a:rPr lang="ja-JP" altLang="ja-JP" sz="1400" b="1" dirty="0">
                <a:latin typeface="游ゴシック" panose="020B0400000000000000" pitchFamily="50" charset="-128"/>
                <a:ea typeface="游ゴシック" panose="020B0400000000000000" pitchFamily="50" charset="-128"/>
              </a:rPr>
              <a:t>民間企業が在学生に対して起業活動を過度に要求して、留年・休学・退学してしまう（在学生、保護者、社会から大学側への苦情や抗議）。</a:t>
            </a:r>
          </a:p>
          <a:p>
            <a:pPr marL="285750" lvl="0" indent="-285750">
              <a:buFont typeface="Arial" panose="020B0604020202020204" pitchFamily="34" charset="0"/>
              <a:buChar char="•"/>
            </a:pPr>
            <a:r>
              <a:rPr lang="ja-JP" altLang="ja-JP" sz="1400" b="1" dirty="0">
                <a:latin typeface="游ゴシック" panose="020B0400000000000000" pitchFamily="50" charset="-128"/>
                <a:ea typeface="游ゴシック" panose="020B0400000000000000" pitchFamily="50" charset="-128"/>
              </a:rPr>
              <a:t>在学生が事業を方針転換・一時中断・中止・撤退したくても、民間企業から強制される。</a:t>
            </a:r>
          </a:p>
          <a:p>
            <a:pPr marL="285750" lvl="0" indent="-285750">
              <a:buFont typeface="Arial" panose="020B0604020202020204" pitchFamily="34" charset="0"/>
              <a:buChar char="•"/>
            </a:pPr>
            <a:r>
              <a:rPr lang="ja-JP" altLang="ja-JP" sz="1400" b="1" dirty="0">
                <a:latin typeface="游ゴシック" panose="020B0400000000000000" pitchFamily="50" charset="-128"/>
                <a:ea typeface="游ゴシック" panose="020B0400000000000000" pitchFamily="50" charset="-128"/>
              </a:rPr>
              <a:t>民間企業が資金提供を前提に在学生に作業をさせて、結局、在学生に費用を負担させる（資金不払い）。</a:t>
            </a:r>
          </a:p>
          <a:p>
            <a:pPr marL="285750" lvl="0" indent="-285750">
              <a:buFont typeface="Arial" panose="020B0604020202020204" pitchFamily="34" charset="0"/>
              <a:buChar char="•"/>
            </a:pPr>
            <a:r>
              <a:rPr lang="ja-JP" altLang="ja-JP" sz="1400" b="1" dirty="0">
                <a:latin typeface="游ゴシック" panose="020B0400000000000000" pitchFamily="50" charset="-128"/>
                <a:ea typeface="游ゴシック" panose="020B0400000000000000" pitchFamily="50" charset="-128"/>
              </a:rPr>
              <a:t>在学生がインターン先や就職先の他社（特に同業他社）にアイデアを漏らして</a:t>
            </a:r>
            <a:r>
              <a:rPr lang="ja-JP" altLang="ja-JP" sz="1400" b="1" dirty="0" smtClean="0">
                <a:latin typeface="游ゴシック" panose="020B0400000000000000" pitchFamily="50" charset="-128"/>
                <a:ea typeface="游ゴシック" panose="020B0400000000000000" pitchFamily="50" charset="-128"/>
              </a:rPr>
              <a:t>しまう。</a:t>
            </a:r>
            <a:endParaRPr lang="en-US" altLang="ja-JP" sz="1400" b="1" dirty="0" smtClean="0">
              <a:latin typeface="游ゴシック" panose="020B0400000000000000" pitchFamily="50" charset="-128"/>
              <a:ea typeface="游ゴシック" panose="020B0400000000000000" pitchFamily="50" charset="-128"/>
            </a:endParaRPr>
          </a:p>
          <a:p>
            <a:pPr lvl="0"/>
            <a:endParaRPr lang="ja-JP" altLang="ja-JP" sz="1400" b="1" dirty="0">
              <a:latin typeface="游ゴシック" panose="020B0400000000000000" pitchFamily="50" charset="-128"/>
              <a:ea typeface="游ゴシック" panose="020B0400000000000000" pitchFamily="50" charset="-128"/>
            </a:endParaRPr>
          </a:p>
          <a:p>
            <a:r>
              <a:rPr lang="ja-JP" altLang="ja-JP" b="1" dirty="0">
                <a:solidFill>
                  <a:schemeClr val="accent2"/>
                </a:solidFill>
                <a:latin typeface="游ゴシック" panose="020B0400000000000000" pitchFamily="50" charset="-128"/>
                <a:ea typeface="游ゴシック" panose="020B0400000000000000" pitchFamily="50" charset="-128"/>
              </a:rPr>
              <a:t>（３）事業実践後（実際に事業を試行している段階）</a:t>
            </a:r>
          </a:p>
          <a:p>
            <a:pPr marL="285750" lvl="0" indent="-285750">
              <a:buFont typeface="Arial" panose="020B0604020202020204" pitchFamily="34" charset="0"/>
              <a:buChar char="•"/>
            </a:pPr>
            <a:r>
              <a:rPr lang="ja-JP" altLang="ja-JP" sz="1400" b="1" dirty="0">
                <a:latin typeface="游ゴシック" panose="020B0400000000000000" pitchFamily="50" charset="-128"/>
                <a:ea typeface="游ゴシック" panose="020B0400000000000000" pitchFamily="50" charset="-128"/>
              </a:rPr>
              <a:t>事業化によって生じた利益が在学生に適切に配分されない、もしくは民間企業が大部分を取得する。</a:t>
            </a:r>
          </a:p>
          <a:p>
            <a:pPr marL="285750" lvl="0" indent="-285750">
              <a:buFont typeface="Arial" panose="020B0604020202020204" pitchFamily="34" charset="0"/>
              <a:buChar char="•"/>
            </a:pPr>
            <a:r>
              <a:rPr lang="ja-JP" altLang="ja-JP" sz="1400" b="1" dirty="0">
                <a:latin typeface="游ゴシック" panose="020B0400000000000000" pitchFamily="50" charset="-128"/>
                <a:ea typeface="游ゴシック" panose="020B0400000000000000" pitchFamily="50" charset="-128"/>
              </a:rPr>
              <a:t>民間企業が資金提供した金額を、後日、大学あるいは在学生に請求される（例：「事業化に失敗した、中断するなら資金を返却してください」）</a:t>
            </a:r>
          </a:p>
          <a:p>
            <a:pPr marL="285750" lvl="0" indent="-285750">
              <a:buFont typeface="Arial" panose="020B0604020202020204" pitchFamily="34" charset="0"/>
              <a:buChar char="•"/>
            </a:pPr>
            <a:r>
              <a:rPr lang="ja-JP" altLang="ja-JP" sz="1400" b="1" dirty="0">
                <a:latin typeface="游ゴシック" panose="020B0400000000000000" pitchFamily="50" charset="-128"/>
                <a:ea typeface="游ゴシック" panose="020B0400000000000000" pitchFamily="50" charset="-128"/>
              </a:rPr>
              <a:t>事業によって民間企業や大学側に損失・損害が生じた場合に、後日、大学あるいは在学生に請求される（例：取引先の企業との連絡調整を在学生に任せていたが、トラブルが生じて先方企業から損害賠償を求められる）</a:t>
            </a:r>
          </a:p>
          <a:p>
            <a:pPr marL="285750" lvl="0" indent="-285750">
              <a:buFont typeface="Arial" panose="020B0604020202020204" pitchFamily="34" charset="0"/>
              <a:buChar char="•"/>
            </a:pPr>
            <a:r>
              <a:rPr lang="ja-JP" altLang="ja-JP" sz="1400" b="1" dirty="0">
                <a:latin typeface="游ゴシック" panose="020B0400000000000000" pitchFamily="50" charset="-128"/>
                <a:ea typeface="游ゴシック" panose="020B0400000000000000" pitchFamily="50" charset="-128"/>
              </a:rPr>
              <a:t>事業推進のために民間企業が悪意ある他の民間企業（マルチ商法など公序良俗に反する企業）を在学生に紹介し、不利益が生じて</a:t>
            </a:r>
            <a:r>
              <a:rPr lang="ja-JP" altLang="ja-JP" sz="1400" b="1" dirty="0" smtClean="0">
                <a:latin typeface="游ゴシック" panose="020B0400000000000000" pitchFamily="50" charset="-128"/>
                <a:ea typeface="游ゴシック" panose="020B0400000000000000" pitchFamily="50" charset="-128"/>
              </a:rPr>
              <a:t>しまう</a:t>
            </a:r>
            <a:endParaRPr lang="en-US" altLang="ja-JP" sz="1400" b="1" dirty="0" smtClean="0">
              <a:latin typeface="游ゴシック" panose="020B0400000000000000" pitchFamily="50" charset="-128"/>
              <a:ea typeface="游ゴシック" panose="020B0400000000000000" pitchFamily="50" charset="-128"/>
            </a:endParaRPr>
          </a:p>
          <a:p>
            <a:pPr lvl="0"/>
            <a:endParaRPr lang="ja-JP" altLang="ja-JP" sz="1400" b="1" dirty="0">
              <a:latin typeface="游ゴシック" panose="020B0400000000000000" pitchFamily="50" charset="-128"/>
              <a:ea typeface="游ゴシック" panose="020B0400000000000000" pitchFamily="50" charset="-128"/>
            </a:endParaRPr>
          </a:p>
          <a:p>
            <a:r>
              <a:rPr lang="ja-JP" altLang="ja-JP" b="1" dirty="0">
                <a:solidFill>
                  <a:schemeClr val="accent2"/>
                </a:solidFill>
                <a:latin typeface="游ゴシック" panose="020B0400000000000000" pitchFamily="50" charset="-128"/>
                <a:ea typeface="游ゴシック" panose="020B0400000000000000" pitchFamily="50" charset="-128"/>
              </a:rPr>
              <a:t>（４）法人設立（在学生が法人登記を具体的に進める、あるいは登記した後の段階）</a:t>
            </a:r>
          </a:p>
          <a:p>
            <a:pPr marL="285750" lvl="0" indent="-285750">
              <a:buFont typeface="Arial" panose="020B0604020202020204" pitchFamily="34" charset="0"/>
              <a:buChar char="•"/>
            </a:pPr>
            <a:r>
              <a:rPr lang="ja-JP" altLang="ja-JP" sz="1400" b="1" dirty="0">
                <a:latin typeface="游ゴシック" panose="020B0400000000000000" pitchFamily="50" charset="-128"/>
                <a:ea typeface="游ゴシック" panose="020B0400000000000000" pitchFamily="50" charset="-128"/>
              </a:rPr>
              <a:t>在学生らが設立法人の事業が社会的に好ましいものでなく、大学の社会的評価・信用が低下して、倫理的・道徳的責任の追求をうける（例：未成年の飲酒の促進につながるようなサービスを提供する、法律に抵触する恐れのある事業を監督省庁に相談せずに事業提供する）</a:t>
            </a:r>
          </a:p>
          <a:p>
            <a:pPr marL="285750" lvl="0" indent="-285750">
              <a:buFont typeface="Arial" panose="020B0604020202020204" pitchFamily="34" charset="0"/>
              <a:buChar char="•"/>
            </a:pPr>
            <a:r>
              <a:rPr lang="ja-JP" altLang="ja-JP" sz="1400" b="1" dirty="0">
                <a:latin typeface="游ゴシック" panose="020B0400000000000000" pitchFamily="50" charset="-128"/>
                <a:ea typeface="游ゴシック" panose="020B0400000000000000" pitchFamily="50" charset="-128"/>
              </a:rPr>
              <a:t>在学生の意思に反して、民間企業や関連企業などに無理やり就職させる（例：法人登記したあとに、優秀な学生なので採用したいと強引に辞めさせる）</a:t>
            </a:r>
          </a:p>
          <a:p>
            <a:pPr marL="285750" lvl="0" indent="-285750">
              <a:buFont typeface="Arial" panose="020B0604020202020204" pitchFamily="34" charset="0"/>
              <a:buChar char="•"/>
            </a:pPr>
            <a:r>
              <a:rPr lang="ja-JP" altLang="ja-JP" sz="1400" b="1" dirty="0">
                <a:latin typeface="游ゴシック" panose="020B0400000000000000" pitchFamily="50" charset="-128"/>
                <a:ea typeface="游ゴシック" panose="020B0400000000000000" pitchFamily="50" charset="-128"/>
              </a:rPr>
              <a:t>株式会社等の設立時に、発行する株式を民間企業がすべて、もしくは過半数を取得する</a:t>
            </a:r>
            <a:r>
              <a:rPr lang="ja-JP" altLang="ja-JP" sz="1400" b="1" dirty="0" smtClean="0">
                <a:latin typeface="游ゴシック" panose="020B0400000000000000" pitchFamily="50" charset="-128"/>
                <a:ea typeface="游ゴシック" panose="020B0400000000000000" pitchFamily="50" charset="-128"/>
              </a:rPr>
              <a:t>。</a:t>
            </a:r>
            <a:endParaRPr lang="ja-JP" altLang="ja-JP" sz="1400" b="1" dirty="0">
              <a:latin typeface="游ゴシック" panose="020B0400000000000000" pitchFamily="50" charset="-128"/>
              <a:ea typeface="游ゴシック" panose="020B0400000000000000" pitchFamily="50" charset="-128"/>
            </a:endParaRPr>
          </a:p>
        </p:txBody>
      </p:sp>
      <p:sp>
        <p:nvSpPr>
          <p:cNvPr id="66" name="タイトル 1"/>
          <p:cNvSpPr>
            <a:spLocks noGrp="1"/>
          </p:cNvSpPr>
          <p:nvPr>
            <p:ph type="title"/>
          </p:nvPr>
        </p:nvSpPr>
        <p:spPr>
          <a:xfrm>
            <a:off x="735854" y="145778"/>
            <a:ext cx="9221689" cy="850918"/>
          </a:xfrm>
        </p:spPr>
        <p:txBody>
          <a:bodyPr>
            <a:normAutofit/>
          </a:bodyPr>
          <a:lstStyle/>
          <a:p>
            <a:r>
              <a:rPr kumimoji="0" lang="ja-JP" altLang="ja-JP" sz="5400" b="1" dirty="0" smtClean="0">
                <a:latin typeface="游ゴシック" panose="020B0400000000000000" pitchFamily="50" charset="-128"/>
                <a:ea typeface="游ゴシック" panose="020B0400000000000000" pitchFamily="50" charset="-128"/>
                <a:cs typeface="Times New Roman" panose="02020603050405020304" pitchFamily="18" charset="0"/>
              </a:rPr>
              <a:t>リスクアセスメント</a:t>
            </a:r>
            <a:r>
              <a:rPr kumimoji="0" lang="ja-JP" altLang="en-US" sz="5400" b="1" dirty="0" smtClean="0">
                <a:latin typeface="游ゴシック" panose="020B0400000000000000" pitchFamily="50" charset="-128"/>
                <a:ea typeface="游ゴシック" panose="020B0400000000000000" pitchFamily="50" charset="-128"/>
                <a:cs typeface="Times New Roman" panose="02020603050405020304" pitchFamily="18" charset="0"/>
              </a:rPr>
              <a:t>の結果</a:t>
            </a:r>
            <a:endParaRPr kumimoji="1" lang="ja-JP" altLang="en-US"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66313" y="6734175"/>
            <a:ext cx="609600" cy="609600"/>
          </a:xfrm>
          <a:prstGeom prst="rect">
            <a:avLst/>
          </a:prstGeom>
        </p:spPr>
      </p:pic>
    </p:spTree>
    <p:extLst>
      <p:ext uri="{BB962C8B-B14F-4D97-AF65-F5344CB8AC3E}">
        <p14:creationId xmlns:p14="http://schemas.microsoft.com/office/powerpoint/2010/main" val="319827098"/>
      </p:ext>
    </p:extLst>
  </p:cSld>
  <p:clrMapOvr>
    <a:masterClrMapping/>
  </p:clrMapOvr>
  <mc:AlternateContent xmlns:mc="http://schemas.openxmlformats.org/markup-compatibility/2006">
    <mc:Choice xmlns:p14="http://schemas.microsoft.com/office/powerpoint/2010/main" Requires="p14">
      <p:transition spd="slow" p14:dur="2000" advTm="50997"/>
    </mc:Choice>
    <mc:Fallback>
      <p:transition spd="slow" advTm="50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オブジェクト 3"/>
          <p:cNvGraphicFramePr>
            <a:graphicFrameLocks noChangeAspect="1"/>
          </p:cNvGraphicFramePr>
          <p:nvPr>
            <p:extLst>
              <p:ext uri="{D42A27DB-BD31-4B8C-83A1-F6EECF244321}">
                <p14:modId xmlns:p14="http://schemas.microsoft.com/office/powerpoint/2010/main" val="769099822"/>
              </p:ext>
            </p:extLst>
          </p:nvPr>
        </p:nvGraphicFramePr>
        <p:xfrm>
          <a:off x="818243" y="943428"/>
          <a:ext cx="9056914" cy="12816715"/>
        </p:xfrm>
        <a:graphic>
          <a:graphicData uri="http://schemas.openxmlformats.org/presentationml/2006/ole">
            <mc:AlternateContent xmlns:mc="http://schemas.openxmlformats.org/markup-compatibility/2006">
              <mc:Choice xmlns:v="urn:schemas-microsoft-com:vml" Requires="v">
                <p:oleObj spid="_x0000_s3079" name="Acrobat Document" r:id="rId5" imgW="5666758" imgH="8019624" progId="AcroExch.Document.11">
                  <p:embed/>
                </p:oleObj>
              </mc:Choice>
              <mc:Fallback>
                <p:oleObj name="Acrobat Document" r:id="rId5" imgW="5666758" imgH="8019624" progId="AcroExch.Document.11">
                  <p:embed/>
                  <p:pic>
                    <p:nvPicPr>
                      <p:cNvPr id="0" name=""/>
                      <p:cNvPicPr/>
                      <p:nvPr/>
                    </p:nvPicPr>
                    <p:blipFill>
                      <a:blip r:embed="rId6"/>
                      <a:stretch>
                        <a:fillRect/>
                      </a:stretch>
                    </p:blipFill>
                    <p:spPr>
                      <a:xfrm>
                        <a:off x="818243" y="943428"/>
                        <a:ext cx="9056914" cy="12816715"/>
                      </a:xfrm>
                      <a:prstGeom prst="rect">
                        <a:avLst/>
                      </a:prstGeom>
                      <a:ln>
                        <a:solidFill>
                          <a:schemeClr val="accent1">
                            <a:shade val="50000"/>
                          </a:schemeClr>
                        </a:solidFill>
                      </a:ln>
                    </p:spPr>
                  </p:pic>
                </p:oleObj>
              </mc:Fallback>
            </mc:AlternateContent>
          </a:graphicData>
        </a:graphic>
      </p:graphicFrame>
      <p:sp>
        <p:nvSpPr>
          <p:cNvPr id="5" name="テキスト ボックス 4"/>
          <p:cNvSpPr txBox="1"/>
          <p:nvPr/>
        </p:nvSpPr>
        <p:spPr>
          <a:xfrm>
            <a:off x="818243" y="358653"/>
            <a:ext cx="8802410" cy="584775"/>
          </a:xfrm>
          <a:prstGeom prst="rect">
            <a:avLst/>
          </a:prstGeom>
          <a:noFill/>
        </p:spPr>
        <p:txBody>
          <a:bodyPr wrap="none" rtlCol="0">
            <a:spAutoFit/>
          </a:bodyPr>
          <a:lstStyle/>
          <a:p>
            <a:r>
              <a:rPr lang="ja-JP" altLang="en-US" sz="3200" b="1" dirty="0" smtClean="0">
                <a:latin typeface="游ゴシック" panose="020B0400000000000000" pitchFamily="50" charset="-128"/>
                <a:ea typeface="游ゴシック" panose="020B0400000000000000" pitchFamily="50" charset="-128"/>
              </a:rPr>
              <a:t>リスク回避を盛り込んだ連携協力のための覚書</a:t>
            </a:r>
            <a:endParaRPr kumimoji="1" lang="ja-JP" altLang="en-US" sz="3200" b="1" dirty="0">
              <a:latin typeface="游ゴシック" panose="020B0400000000000000" pitchFamily="50" charset="-128"/>
              <a:ea typeface="游ゴシック" panose="020B0400000000000000" pitchFamily="50" charset="-128"/>
            </a:endParaRPr>
          </a:p>
        </p:txBody>
      </p:sp>
      <p:pic>
        <p:nvPicPr>
          <p:cNvPr id="2" name="オーディオ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866313" y="6734175"/>
            <a:ext cx="609600" cy="609600"/>
          </a:xfrm>
          <a:prstGeom prst="rect">
            <a:avLst/>
          </a:prstGeom>
        </p:spPr>
      </p:pic>
    </p:spTree>
    <p:extLst>
      <p:ext uri="{BB962C8B-B14F-4D97-AF65-F5344CB8AC3E}">
        <p14:creationId xmlns:p14="http://schemas.microsoft.com/office/powerpoint/2010/main" val="3196189976"/>
      </p:ext>
    </p:extLst>
  </p:cSld>
  <p:clrMapOvr>
    <a:masterClrMapping/>
  </p:clrMapOvr>
  <mc:AlternateContent xmlns:mc="http://schemas.openxmlformats.org/markup-compatibility/2006">
    <mc:Choice xmlns:p14="http://schemas.microsoft.com/office/powerpoint/2010/main" Requires="p14">
      <p:transition spd="slow" p14:dur="2000" advTm="14474"/>
    </mc:Choice>
    <mc:Fallback>
      <p:transition spd="slow" advTm="14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F0C4"/>
        </a:solidFill>
        <a:effectLst/>
      </p:bgPr>
    </p:bg>
    <p:spTree>
      <p:nvGrpSpPr>
        <p:cNvPr id="1" name=""/>
        <p:cNvGrpSpPr/>
        <p:nvPr/>
      </p:nvGrpSpPr>
      <p:grpSpPr>
        <a:xfrm>
          <a:off x="0" y="0"/>
          <a:ext cx="0" cy="0"/>
          <a:chOff x="0" y="0"/>
          <a:chExt cx="0" cy="0"/>
        </a:xfrm>
      </p:grpSpPr>
      <p:sp>
        <p:nvSpPr>
          <p:cNvPr id="72" name="テキスト ボックス 71"/>
          <p:cNvSpPr txBox="1"/>
          <p:nvPr/>
        </p:nvSpPr>
        <p:spPr>
          <a:xfrm>
            <a:off x="320636" y="172731"/>
            <a:ext cx="6784364" cy="1174790"/>
          </a:xfrm>
          <a:prstGeom prst="roundRect">
            <a:avLst>
              <a:gd name="adj" fmla="val 11325"/>
            </a:avLst>
          </a:prstGeom>
          <a:solidFill>
            <a:schemeClr val="accent2"/>
          </a:solidFill>
        </p:spPr>
        <p:txBody>
          <a:bodyPr wrap="square" lIns="360000" rtlCol="0">
            <a:noAutofit/>
          </a:bodyPr>
          <a:lstStyle/>
          <a:p>
            <a:pPr defTabSz="457200">
              <a:spcAft>
                <a:spcPts val="600"/>
              </a:spcAft>
            </a:pPr>
            <a:r>
              <a:rPr lang="ja-JP" altLang="en-US" sz="1400" b="1" dirty="0">
                <a:solidFill>
                  <a:prstClr val="white"/>
                </a:solidFill>
                <a:latin typeface="游ゴシック" panose="020B0400000000000000" pitchFamily="50" charset="-128"/>
              </a:rPr>
              <a:t>民間</a:t>
            </a:r>
            <a:r>
              <a:rPr lang="ja-JP" altLang="en-US" sz="1400" b="1" dirty="0" smtClean="0">
                <a:solidFill>
                  <a:prstClr val="white"/>
                </a:solidFill>
                <a:latin typeface="游ゴシック" panose="020B0400000000000000" pitchFamily="50" charset="-128"/>
              </a:rPr>
              <a:t>企業と連携した起業教育</a:t>
            </a:r>
            <a:endParaRPr lang="en-US" altLang="ja-JP" sz="1400" b="1" dirty="0" smtClean="0">
              <a:solidFill>
                <a:prstClr val="white"/>
              </a:solidFill>
              <a:latin typeface="游ゴシック" panose="020B0400000000000000" pitchFamily="50" charset="-128"/>
            </a:endParaRPr>
          </a:p>
          <a:p>
            <a:pPr defTabSz="457200"/>
            <a:r>
              <a:rPr lang="ja-JP" altLang="en-US" sz="2000" b="1" dirty="0" smtClean="0">
                <a:solidFill>
                  <a:prstClr val="white"/>
                </a:solidFill>
                <a:latin typeface="游ゴシック" panose="020B0400000000000000" pitchFamily="50" charset="-128"/>
              </a:rPr>
              <a:t>大学・民間</a:t>
            </a:r>
            <a:r>
              <a:rPr lang="ja-JP" altLang="en-US" sz="2000" b="1" dirty="0">
                <a:solidFill>
                  <a:prstClr val="white"/>
                </a:solidFill>
                <a:latin typeface="游ゴシック" panose="020B0400000000000000" pitchFamily="50" charset="-128"/>
              </a:rPr>
              <a:t>企業</a:t>
            </a:r>
            <a:r>
              <a:rPr lang="ja-JP" altLang="en-US" sz="2000" b="1" dirty="0" smtClean="0">
                <a:solidFill>
                  <a:prstClr val="white"/>
                </a:solidFill>
                <a:latin typeface="游ゴシック" panose="020B0400000000000000" pitchFamily="50" charset="-128"/>
              </a:rPr>
              <a:t>との連携による</a:t>
            </a:r>
            <a:endParaRPr lang="en-US" altLang="ja-JP" sz="2000" b="1" dirty="0" smtClean="0">
              <a:solidFill>
                <a:prstClr val="white"/>
              </a:solidFill>
              <a:latin typeface="游ゴシック" panose="020B0400000000000000" pitchFamily="50" charset="-128"/>
            </a:endParaRPr>
          </a:p>
          <a:p>
            <a:pPr defTabSz="457200"/>
            <a:r>
              <a:rPr lang="ja-JP" altLang="en-US" sz="2000" b="1" dirty="0" smtClean="0">
                <a:solidFill>
                  <a:prstClr val="white"/>
                </a:solidFill>
                <a:latin typeface="游ゴシック" panose="020B0400000000000000" pitchFamily="50" charset="-128"/>
              </a:rPr>
              <a:t>「社会実装力」を持つ起業マインド人材の育成モデル</a:t>
            </a:r>
            <a:endParaRPr lang="ja-JP" altLang="en-US" sz="2000" b="1" dirty="0">
              <a:solidFill>
                <a:prstClr val="white"/>
              </a:solidFill>
              <a:latin typeface="游ゴシック" panose="020B0400000000000000" pitchFamily="50" charset="-128"/>
            </a:endParaRPr>
          </a:p>
        </p:txBody>
      </p:sp>
      <p:sp>
        <p:nvSpPr>
          <p:cNvPr id="73" name="テキスト ボックス 72"/>
          <p:cNvSpPr txBox="1"/>
          <p:nvPr/>
        </p:nvSpPr>
        <p:spPr>
          <a:xfrm>
            <a:off x="7421508" y="172731"/>
            <a:ext cx="3085792" cy="1545011"/>
          </a:xfrm>
          <a:prstGeom prst="roundRect">
            <a:avLst>
              <a:gd name="adj" fmla="val 6197"/>
            </a:avLst>
          </a:prstGeom>
          <a:solidFill>
            <a:schemeClr val="bg1"/>
          </a:solidFill>
        </p:spPr>
        <p:txBody>
          <a:bodyPr wrap="square" lIns="144000" tIns="144000" rIns="144000" bIns="144000" rtlCol="0">
            <a:noAutofit/>
          </a:bodyPr>
          <a:lstStyle/>
          <a:p>
            <a:pPr defTabSz="457200">
              <a:spcAft>
                <a:spcPts val="600"/>
              </a:spcAft>
            </a:pPr>
            <a:r>
              <a:rPr lang="ja-JP" altLang="en-US" sz="1400" b="1" dirty="0" smtClean="0">
                <a:solidFill>
                  <a:prstClr val="black"/>
                </a:solidFill>
              </a:rPr>
              <a:t>起業教育の連携のポイント</a:t>
            </a:r>
            <a:endParaRPr lang="en-US" altLang="ja-JP" sz="1400" b="1" dirty="0" smtClean="0">
              <a:solidFill>
                <a:prstClr val="black"/>
              </a:solidFill>
            </a:endParaRPr>
          </a:p>
          <a:p>
            <a:pPr marL="171450" indent="-171450" defTabSz="457200">
              <a:spcAft>
                <a:spcPts val="600"/>
              </a:spcAft>
              <a:buFont typeface="Arial" panose="020B0604020202020204" pitchFamily="34" charset="0"/>
              <a:buChar char="•"/>
            </a:pPr>
            <a:r>
              <a:rPr lang="ja-JP" altLang="en-US" sz="1050" dirty="0" smtClean="0">
                <a:solidFill>
                  <a:prstClr val="black"/>
                </a:solidFill>
              </a:rPr>
              <a:t>大学が苦手とする具体的な収益モデルの立案、事業運営の実務的な助言を民間企業から支援</a:t>
            </a:r>
            <a:endParaRPr lang="en-US" altLang="ja-JP" sz="1050" dirty="0" smtClean="0">
              <a:solidFill>
                <a:prstClr val="black"/>
              </a:solidFill>
            </a:endParaRPr>
          </a:p>
          <a:p>
            <a:pPr marL="171450" indent="-171450" defTabSz="457200">
              <a:spcAft>
                <a:spcPts val="600"/>
              </a:spcAft>
              <a:buFont typeface="Arial" panose="020B0604020202020204" pitchFamily="34" charset="0"/>
              <a:buChar char="•"/>
            </a:pPr>
            <a:r>
              <a:rPr lang="ja-JP" altLang="en-US" sz="1050" dirty="0" smtClean="0">
                <a:solidFill>
                  <a:prstClr val="black"/>
                </a:solidFill>
              </a:rPr>
              <a:t>ユニークなアイデアや行動力ある学生との接点を大学が創出</a:t>
            </a:r>
            <a:endParaRPr lang="en-US" altLang="ja-JP" sz="1050" dirty="0" smtClean="0">
              <a:solidFill>
                <a:prstClr val="black"/>
              </a:solidFill>
            </a:endParaRPr>
          </a:p>
        </p:txBody>
      </p:sp>
      <p:sp>
        <p:nvSpPr>
          <p:cNvPr id="46" name="角丸四角形 45"/>
          <p:cNvSpPr/>
          <p:nvPr/>
        </p:nvSpPr>
        <p:spPr>
          <a:xfrm>
            <a:off x="7345466" y="3112658"/>
            <a:ext cx="2853495" cy="2468946"/>
          </a:xfrm>
          <a:prstGeom prst="roundRect">
            <a:avLst>
              <a:gd name="adj" fmla="val 67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grpSp>
        <p:nvGrpSpPr>
          <p:cNvPr id="48" name="グループ化 47"/>
          <p:cNvGrpSpPr/>
          <p:nvPr/>
        </p:nvGrpSpPr>
        <p:grpSpPr>
          <a:xfrm>
            <a:off x="3750196" y="2590501"/>
            <a:ext cx="3193008" cy="3302629"/>
            <a:chOff x="3663724" y="2337715"/>
            <a:chExt cx="3193008" cy="3302629"/>
          </a:xfrm>
        </p:grpSpPr>
        <p:sp>
          <p:nvSpPr>
            <p:cNvPr id="49" name="正方形/長方形 48"/>
            <p:cNvSpPr/>
            <p:nvPr/>
          </p:nvSpPr>
          <p:spPr>
            <a:xfrm>
              <a:off x="3663724" y="2854136"/>
              <a:ext cx="3193008" cy="2786208"/>
            </a:xfrm>
            <a:prstGeom prst="rect">
              <a:avLst/>
            </a:prstGeom>
            <a:solidFill>
              <a:srgbClr val="1C8C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grpSp>
          <p:nvGrpSpPr>
            <p:cNvPr id="50" name="グループ化 49"/>
            <p:cNvGrpSpPr/>
            <p:nvPr/>
          </p:nvGrpSpPr>
          <p:grpSpPr>
            <a:xfrm>
              <a:off x="4794064" y="2337715"/>
              <a:ext cx="932329" cy="785741"/>
              <a:chOff x="4318423" y="3434721"/>
              <a:chExt cx="932329" cy="785741"/>
            </a:xfrm>
          </p:grpSpPr>
          <p:sp>
            <p:nvSpPr>
              <p:cNvPr id="51" name="フリーフォーム 50"/>
              <p:cNvSpPr/>
              <p:nvPr/>
            </p:nvSpPr>
            <p:spPr>
              <a:xfrm>
                <a:off x="4318423" y="3434721"/>
                <a:ext cx="932329" cy="785741"/>
              </a:xfrm>
              <a:custGeom>
                <a:avLst/>
                <a:gdLst>
                  <a:gd name="connsiteX0" fmla="*/ 463231 w 932329"/>
                  <a:gd name="connsiteY0" fmla="*/ 102155 h 785741"/>
                  <a:gd name="connsiteX1" fmla="*/ 361075 w 932329"/>
                  <a:gd name="connsiteY1" fmla="*/ 204311 h 785741"/>
                  <a:gd name="connsiteX2" fmla="*/ 463231 w 932329"/>
                  <a:gd name="connsiteY2" fmla="*/ 306467 h 785741"/>
                  <a:gd name="connsiteX3" fmla="*/ 565387 w 932329"/>
                  <a:gd name="connsiteY3" fmla="*/ 204311 h 785741"/>
                  <a:gd name="connsiteX4" fmla="*/ 463231 w 932329"/>
                  <a:gd name="connsiteY4" fmla="*/ 102155 h 785741"/>
                  <a:gd name="connsiteX5" fmla="*/ 303678 w 932329"/>
                  <a:gd name="connsiteY5" fmla="*/ 0 h 785741"/>
                  <a:gd name="connsiteX6" fmla="*/ 628649 w 932329"/>
                  <a:gd name="connsiteY6" fmla="*/ 0 h 785741"/>
                  <a:gd name="connsiteX7" fmla="*/ 628649 w 932329"/>
                  <a:gd name="connsiteY7" fmla="*/ 377119 h 785741"/>
                  <a:gd name="connsiteX8" fmla="*/ 932329 w 932329"/>
                  <a:gd name="connsiteY8" fmla="*/ 377119 h 785741"/>
                  <a:gd name="connsiteX9" fmla="*/ 932329 w 932329"/>
                  <a:gd name="connsiteY9" fmla="*/ 785741 h 785741"/>
                  <a:gd name="connsiteX10" fmla="*/ 0 w 932329"/>
                  <a:gd name="connsiteY10" fmla="*/ 785741 h 785741"/>
                  <a:gd name="connsiteX11" fmla="*/ 0 w 932329"/>
                  <a:gd name="connsiteY11" fmla="*/ 377119 h 785741"/>
                  <a:gd name="connsiteX12" fmla="*/ 303678 w 932329"/>
                  <a:gd name="connsiteY12" fmla="*/ 377119 h 78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2329" h="785741">
                    <a:moveTo>
                      <a:pt x="463231" y="102155"/>
                    </a:moveTo>
                    <a:cubicBezTo>
                      <a:pt x="406812" y="102155"/>
                      <a:pt x="361075" y="147892"/>
                      <a:pt x="361075" y="204311"/>
                    </a:cubicBezTo>
                    <a:cubicBezTo>
                      <a:pt x="361075" y="260730"/>
                      <a:pt x="406812" y="306467"/>
                      <a:pt x="463231" y="306467"/>
                    </a:cubicBezTo>
                    <a:cubicBezTo>
                      <a:pt x="519650" y="306467"/>
                      <a:pt x="565387" y="260730"/>
                      <a:pt x="565387" y="204311"/>
                    </a:cubicBezTo>
                    <a:cubicBezTo>
                      <a:pt x="565387" y="147892"/>
                      <a:pt x="519650" y="102155"/>
                      <a:pt x="463231" y="102155"/>
                    </a:cubicBezTo>
                    <a:close/>
                    <a:moveTo>
                      <a:pt x="303678" y="0"/>
                    </a:moveTo>
                    <a:lnTo>
                      <a:pt x="628649" y="0"/>
                    </a:lnTo>
                    <a:lnTo>
                      <a:pt x="628649" y="377119"/>
                    </a:lnTo>
                    <a:lnTo>
                      <a:pt x="932329" y="377119"/>
                    </a:lnTo>
                    <a:lnTo>
                      <a:pt x="932329" y="785741"/>
                    </a:lnTo>
                    <a:lnTo>
                      <a:pt x="0" y="785741"/>
                    </a:lnTo>
                    <a:lnTo>
                      <a:pt x="0" y="377119"/>
                    </a:lnTo>
                    <a:lnTo>
                      <a:pt x="303678" y="377119"/>
                    </a:lnTo>
                    <a:close/>
                  </a:path>
                </a:pathLst>
              </a:custGeom>
              <a:solidFill>
                <a:srgbClr val="1C8C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55" name="テキスト ボックス 54"/>
              <p:cNvSpPr txBox="1"/>
              <p:nvPr/>
            </p:nvSpPr>
            <p:spPr>
              <a:xfrm>
                <a:off x="4339594" y="3820777"/>
                <a:ext cx="889987" cy="261610"/>
              </a:xfrm>
              <a:prstGeom prst="rect">
                <a:avLst/>
              </a:prstGeom>
              <a:noFill/>
            </p:spPr>
            <p:txBody>
              <a:bodyPr wrap="none" rtlCol="0">
                <a:spAutoFit/>
              </a:bodyPr>
              <a:lstStyle/>
              <a:p>
                <a:pPr defTabSz="457200"/>
                <a:r>
                  <a:rPr lang="ja-JP" altLang="en-US" sz="1050" b="1" dirty="0" smtClean="0">
                    <a:solidFill>
                      <a:prstClr val="white"/>
                    </a:solidFill>
                  </a:rPr>
                  <a:t>和歌山大学</a:t>
                </a:r>
                <a:endParaRPr lang="ja-JP" altLang="en-US" sz="1050" b="1" dirty="0">
                  <a:solidFill>
                    <a:prstClr val="white"/>
                  </a:solidFill>
                </a:endParaRPr>
              </a:p>
            </p:txBody>
          </p:sp>
        </p:grpSp>
      </p:grpSp>
      <p:grpSp>
        <p:nvGrpSpPr>
          <p:cNvPr id="57" name="グループ化 56"/>
          <p:cNvGrpSpPr/>
          <p:nvPr/>
        </p:nvGrpSpPr>
        <p:grpSpPr>
          <a:xfrm>
            <a:off x="3683324" y="2045105"/>
            <a:ext cx="3315914" cy="4472236"/>
            <a:chOff x="3660152" y="1677359"/>
            <a:chExt cx="3315914" cy="4472236"/>
          </a:xfrm>
        </p:grpSpPr>
        <p:sp>
          <p:nvSpPr>
            <p:cNvPr id="58" name="正方形/長方形 57"/>
            <p:cNvSpPr/>
            <p:nvPr/>
          </p:nvSpPr>
          <p:spPr>
            <a:xfrm>
              <a:off x="3660152" y="1873568"/>
              <a:ext cx="3315914" cy="4276027"/>
            </a:xfrm>
            <a:prstGeom prst="rect">
              <a:avLst/>
            </a:prstGeom>
            <a:noFill/>
            <a:ln w="63500" cap="rnd">
              <a:solidFill>
                <a:srgbClr val="1C8C4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68" name="テキスト ボックス 67"/>
            <p:cNvSpPr txBox="1"/>
            <p:nvPr/>
          </p:nvSpPr>
          <p:spPr>
            <a:xfrm>
              <a:off x="4439566" y="1677359"/>
              <a:ext cx="1730415" cy="388443"/>
            </a:xfrm>
            <a:prstGeom prst="rect">
              <a:avLst/>
            </a:prstGeom>
            <a:solidFill>
              <a:srgbClr val="F1F0C4"/>
            </a:solidFill>
            <a:ln w="63500" cap="rnd">
              <a:solidFill>
                <a:srgbClr val="1C8C42"/>
              </a:solidFill>
              <a:prstDash val="sysDot"/>
            </a:ln>
          </p:spPr>
          <p:txBody>
            <a:bodyPr wrap="none" rtlCol="0" anchor="ctr">
              <a:noAutofit/>
            </a:bodyPr>
            <a:lstStyle/>
            <a:p>
              <a:pPr algn="ctr" defTabSz="457200"/>
              <a:r>
                <a:rPr lang="ja-JP" altLang="en-US" sz="1400" b="1" dirty="0" smtClean="0">
                  <a:solidFill>
                    <a:srgbClr val="1C8C42"/>
                  </a:solidFill>
                  <a:latin typeface="游ゴシック" panose="020B0400000000000000" pitchFamily="50" charset="-128"/>
                </a:rPr>
                <a:t>～</a:t>
              </a:r>
              <a:r>
                <a:rPr lang="en-US" altLang="ja-JP" sz="1400" b="1" dirty="0" smtClean="0">
                  <a:solidFill>
                    <a:srgbClr val="1C8C42"/>
                  </a:solidFill>
                  <a:latin typeface="游ゴシック" panose="020B0400000000000000" pitchFamily="50" charset="-128"/>
                </a:rPr>
                <a:t>R1</a:t>
              </a:r>
              <a:r>
                <a:rPr lang="ja-JP" altLang="en-US" sz="1400" b="1" dirty="0" smtClean="0">
                  <a:solidFill>
                    <a:srgbClr val="1C8C42"/>
                  </a:solidFill>
                  <a:latin typeface="游ゴシック" panose="020B0400000000000000" pitchFamily="50" charset="-128"/>
                </a:rPr>
                <a:t>起業支援策</a:t>
              </a:r>
              <a:endParaRPr lang="ja-JP" altLang="en-US" sz="1400" b="1" dirty="0">
                <a:solidFill>
                  <a:srgbClr val="1C8C42"/>
                </a:solidFill>
                <a:latin typeface="游ゴシック" panose="020B0400000000000000" pitchFamily="50" charset="-128"/>
              </a:endParaRPr>
            </a:p>
          </p:txBody>
        </p:sp>
      </p:grpSp>
      <p:sp>
        <p:nvSpPr>
          <p:cNvPr id="76" name="テキスト ボックス 75"/>
          <p:cNvSpPr txBox="1"/>
          <p:nvPr/>
        </p:nvSpPr>
        <p:spPr>
          <a:xfrm>
            <a:off x="4248493" y="4153986"/>
            <a:ext cx="723275" cy="415498"/>
          </a:xfrm>
          <a:prstGeom prst="rect">
            <a:avLst/>
          </a:prstGeom>
          <a:noFill/>
          <a:ln w="15875">
            <a:solidFill>
              <a:schemeClr val="bg1"/>
            </a:solidFill>
          </a:ln>
        </p:spPr>
        <p:txBody>
          <a:bodyPr wrap="none" rtlCol="0">
            <a:spAutoFit/>
          </a:bodyPr>
          <a:lstStyle/>
          <a:p>
            <a:pPr algn="ctr" defTabSz="457200"/>
            <a:r>
              <a:rPr lang="ja-JP" altLang="en-US" sz="1050" b="1" dirty="0">
                <a:solidFill>
                  <a:prstClr val="white"/>
                </a:solidFill>
              </a:rPr>
              <a:t>個別</a:t>
            </a:r>
            <a:r>
              <a:rPr lang="ja-JP" altLang="en-US" sz="1050" b="1" dirty="0" smtClean="0">
                <a:solidFill>
                  <a:prstClr val="white"/>
                </a:solidFill>
              </a:rPr>
              <a:t>創業</a:t>
            </a:r>
            <a:endParaRPr lang="en-US" altLang="ja-JP" sz="1050" b="1" dirty="0" smtClean="0">
              <a:solidFill>
                <a:prstClr val="white"/>
              </a:solidFill>
            </a:endParaRPr>
          </a:p>
          <a:p>
            <a:pPr algn="ctr" defTabSz="457200"/>
            <a:r>
              <a:rPr lang="ja-JP" altLang="en-US" sz="1050" b="1" dirty="0" smtClean="0">
                <a:solidFill>
                  <a:prstClr val="white"/>
                </a:solidFill>
              </a:rPr>
              <a:t>支援</a:t>
            </a:r>
            <a:endParaRPr lang="ja-JP" altLang="en-US" sz="1050" b="1" dirty="0">
              <a:solidFill>
                <a:prstClr val="white"/>
              </a:solidFill>
            </a:endParaRPr>
          </a:p>
        </p:txBody>
      </p:sp>
      <p:sp>
        <p:nvSpPr>
          <p:cNvPr id="77" name="テキスト ボックス 76"/>
          <p:cNvSpPr txBox="1"/>
          <p:nvPr/>
        </p:nvSpPr>
        <p:spPr>
          <a:xfrm>
            <a:off x="5636592" y="3986098"/>
            <a:ext cx="1255764" cy="700192"/>
          </a:xfrm>
          <a:prstGeom prst="rect">
            <a:avLst/>
          </a:prstGeom>
          <a:noFill/>
          <a:ln w="15875">
            <a:solidFill>
              <a:schemeClr val="bg1"/>
            </a:solidFill>
          </a:ln>
        </p:spPr>
        <p:txBody>
          <a:bodyPr wrap="square" rtlCol="0">
            <a:spAutoFit/>
          </a:bodyPr>
          <a:lstStyle/>
          <a:p>
            <a:pPr algn="ctr" defTabSz="457200"/>
            <a:r>
              <a:rPr lang="ja-JP" altLang="en-US" sz="1050" b="1" dirty="0" smtClean="0">
                <a:solidFill>
                  <a:prstClr val="white"/>
                </a:solidFill>
              </a:rPr>
              <a:t>ビジコンを</a:t>
            </a:r>
            <a:endParaRPr lang="en-US" altLang="ja-JP" sz="1050" b="1" dirty="0" smtClean="0">
              <a:solidFill>
                <a:prstClr val="white"/>
              </a:solidFill>
            </a:endParaRPr>
          </a:p>
          <a:p>
            <a:pPr algn="ctr" defTabSz="457200"/>
            <a:r>
              <a:rPr lang="ja-JP" altLang="en-US" sz="1050" b="1" dirty="0" smtClean="0">
                <a:solidFill>
                  <a:prstClr val="white"/>
                </a:solidFill>
              </a:rPr>
              <a:t>通じた</a:t>
            </a:r>
            <a:endParaRPr lang="en-US" altLang="ja-JP" sz="1050" b="1" dirty="0" smtClean="0">
              <a:solidFill>
                <a:prstClr val="white"/>
              </a:solidFill>
            </a:endParaRPr>
          </a:p>
          <a:p>
            <a:pPr algn="ctr" defTabSz="457200"/>
            <a:r>
              <a:rPr lang="ja-JP" altLang="en-US" sz="1050" b="1" dirty="0" smtClean="0">
                <a:solidFill>
                  <a:prstClr val="white"/>
                </a:solidFill>
              </a:rPr>
              <a:t>事業立案支援</a:t>
            </a:r>
            <a:r>
              <a:rPr lang="en-US" altLang="ja-JP" sz="1050" b="1" dirty="0" smtClean="0">
                <a:solidFill>
                  <a:prstClr val="white"/>
                </a:solidFill>
              </a:rPr>
              <a:t/>
            </a:r>
            <a:br>
              <a:rPr lang="en-US" altLang="ja-JP" sz="1050" b="1" dirty="0" smtClean="0">
                <a:solidFill>
                  <a:prstClr val="white"/>
                </a:solidFill>
              </a:rPr>
            </a:br>
            <a:r>
              <a:rPr lang="ja-JP" altLang="en-US" sz="800" b="1" dirty="0" smtClean="0">
                <a:solidFill>
                  <a:prstClr val="white"/>
                </a:solidFill>
              </a:rPr>
              <a:t>（香村賞）</a:t>
            </a:r>
            <a:endParaRPr lang="ja-JP" altLang="en-US" sz="1050" b="1" dirty="0">
              <a:solidFill>
                <a:srgbClr val="1C8C42"/>
              </a:solidFill>
            </a:endParaRPr>
          </a:p>
        </p:txBody>
      </p:sp>
      <p:pic>
        <p:nvPicPr>
          <p:cNvPr id="79" name="Picture 4" descr="株式会社ラック">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2847" y="4124740"/>
            <a:ext cx="858732" cy="58595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紀陽情報システム株式会社"/>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1024" y="3665604"/>
            <a:ext cx="2542379" cy="229579"/>
          </a:xfrm>
          <a:prstGeom prst="rect">
            <a:avLst/>
          </a:prstGeom>
          <a:noFill/>
          <a:extLst>
            <a:ext uri="{909E8E84-426E-40DD-AFC4-6F175D3DCCD1}">
              <a14:hiddenFill xmlns:a14="http://schemas.microsoft.com/office/drawing/2010/main">
                <a:solidFill>
                  <a:srgbClr val="FFFFFF"/>
                </a:solidFill>
              </a14:hiddenFill>
            </a:ext>
          </a:extLst>
        </p:spPr>
      </p:pic>
      <p:sp>
        <p:nvSpPr>
          <p:cNvPr id="81" name="テキスト ボックス 80"/>
          <p:cNvSpPr txBox="1"/>
          <p:nvPr/>
        </p:nvSpPr>
        <p:spPr>
          <a:xfrm>
            <a:off x="7515760" y="4852125"/>
            <a:ext cx="2512907" cy="415498"/>
          </a:xfrm>
          <a:prstGeom prst="rect">
            <a:avLst/>
          </a:prstGeom>
          <a:noFill/>
        </p:spPr>
        <p:txBody>
          <a:bodyPr wrap="square" rtlCol="0">
            <a:spAutoFit/>
          </a:bodyPr>
          <a:lstStyle/>
          <a:p>
            <a:pPr algn="just" defTabSz="457200"/>
            <a:r>
              <a:rPr lang="ja-JP" altLang="en-US" sz="1050" b="1" dirty="0">
                <a:solidFill>
                  <a:srgbClr val="ED7D31"/>
                </a:solidFill>
              </a:rPr>
              <a:t>ビジコンへの企業賞</a:t>
            </a:r>
            <a:r>
              <a:rPr lang="ja-JP" altLang="en-US" sz="1050" b="1" dirty="0" smtClean="0">
                <a:solidFill>
                  <a:srgbClr val="ED7D31"/>
                </a:solidFill>
              </a:rPr>
              <a:t>提供を通じた事業化支援（</a:t>
            </a:r>
            <a:r>
              <a:rPr lang="ja-JP" altLang="en-US" sz="1050" b="1" dirty="0">
                <a:solidFill>
                  <a:srgbClr val="ED7D31"/>
                </a:solidFill>
              </a:rPr>
              <a:t>起業活動支援金＋伴走支援）</a:t>
            </a:r>
          </a:p>
        </p:txBody>
      </p:sp>
      <p:sp>
        <p:nvSpPr>
          <p:cNvPr id="82" name="テキスト ボックス 81"/>
          <p:cNvSpPr txBox="1"/>
          <p:nvPr/>
        </p:nvSpPr>
        <p:spPr>
          <a:xfrm>
            <a:off x="8320808" y="3311309"/>
            <a:ext cx="902811" cy="307777"/>
          </a:xfrm>
          <a:prstGeom prst="rect">
            <a:avLst/>
          </a:prstGeom>
          <a:noFill/>
        </p:spPr>
        <p:txBody>
          <a:bodyPr wrap="none" rtlCol="0">
            <a:spAutoFit/>
          </a:bodyPr>
          <a:lstStyle/>
          <a:p>
            <a:pPr defTabSz="457200"/>
            <a:r>
              <a:rPr lang="ja-JP" altLang="en-US" sz="1400" b="1" dirty="0" smtClean="0">
                <a:solidFill>
                  <a:srgbClr val="ED7D31"/>
                </a:solidFill>
              </a:rPr>
              <a:t>民間企業</a:t>
            </a:r>
            <a:endParaRPr lang="ja-JP" altLang="en-US" sz="1400" b="1" dirty="0">
              <a:solidFill>
                <a:srgbClr val="ED7D31"/>
              </a:solidFill>
            </a:endParaRPr>
          </a:p>
        </p:txBody>
      </p:sp>
      <p:sp>
        <p:nvSpPr>
          <p:cNvPr id="83" name="左右矢印 82"/>
          <p:cNvSpPr/>
          <p:nvPr/>
        </p:nvSpPr>
        <p:spPr>
          <a:xfrm>
            <a:off x="6864855" y="4171043"/>
            <a:ext cx="733429" cy="207749"/>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pic>
        <p:nvPicPr>
          <p:cNvPr id="86" name="Picture 8" descr="和歌山県経営者協会">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16719" y="6127642"/>
            <a:ext cx="1499559" cy="235945"/>
          </a:xfrm>
          <a:prstGeom prst="rect">
            <a:avLst/>
          </a:prstGeom>
          <a:noFill/>
          <a:extLst>
            <a:ext uri="{909E8E84-426E-40DD-AFC4-6F175D3DCCD1}">
              <a14:hiddenFill xmlns:a14="http://schemas.microsoft.com/office/drawing/2010/main">
                <a:solidFill>
                  <a:srgbClr val="FFFFFF"/>
                </a:solidFill>
              </a14:hiddenFill>
            </a:ext>
          </a:extLst>
        </p:spPr>
      </p:pic>
      <p:sp>
        <p:nvSpPr>
          <p:cNvPr id="87" name="テキスト ボックス 86"/>
          <p:cNvSpPr txBox="1"/>
          <p:nvPr/>
        </p:nvSpPr>
        <p:spPr>
          <a:xfrm>
            <a:off x="5602702" y="6002732"/>
            <a:ext cx="1396536" cy="415498"/>
          </a:xfrm>
          <a:prstGeom prst="rect">
            <a:avLst/>
          </a:prstGeom>
          <a:noFill/>
        </p:spPr>
        <p:txBody>
          <a:bodyPr wrap="none" rtlCol="0">
            <a:spAutoFit/>
          </a:bodyPr>
          <a:lstStyle/>
          <a:p>
            <a:pPr algn="ctr" defTabSz="457200"/>
            <a:r>
              <a:rPr lang="zh-CN" altLang="en-US" sz="1050" b="1" dirty="0" smtClean="0">
                <a:solidFill>
                  <a:srgbClr val="1C8C42"/>
                </a:solidFill>
                <a:latin typeface="游ゴシック" panose="020B0400000000000000" pitchFamily="50" charset="-128"/>
                <a:ea typeface="游ゴシック" panose="020B0400000000000000" pitchFamily="50" charset="-128"/>
              </a:rPr>
              <a:t>柑芦会</a:t>
            </a:r>
            <a:endParaRPr lang="en-US" altLang="zh-CN" sz="1050" b="1" dirty="0" smtClean="0">
              <a:solidFill>
                <a:srgbClr val="1C8C42"/>
              </a:solidFill>
              <a:latin typeface="游ゴシック" panose="020B0400000000000000" pitchFamily="50" charset="-128"/>
              <a:ea typeface="游ゴシック" panose="020B0400000000000000" pitchFamily="50" charset="-128"/>
            </a:endParaRPr>
          </a:p>
          <a:p>
            <a:pPr algn="ctr" defTabSz="457200"/>
            <a:r>
              <a:rPr lang="ja-JP" altLang="en-US" sz="1050" b="1" dirty="0" smtClean="0">
                <a:solidFill>
                  <a:srgbClr val="1C8C42"/>
                </a:solidFill>
                <a:latin typeface="游ゴシック" panose="020B0400000000000000" pitchFamily="50" charset="-128"/>
              </a:rPr>
              <a:t>（経済学部同窓会）</a:t>
            </a:r>
            <a:endParaRPr lang="en-US" altLang="zh-CN" sz="1050" b="1" dirty="0" smtClean="0">
              <a:solidFill>
                <a:srgbClr val="1C8C42"/>
              </a:solidFill>
              <a:latin typeface="游ゴシック" panose="020B0400000000000000" pitchFamily="50" charset="-128"/>
              <a:ea typeface="游ゴシック" panose="020B0400000000000000" pitchFamily="50" charset="-128"/>
            </a:endParaRPr>
          </a:p>
        </p:txBody>
      </p:sp>
      <p:sp>
        <p:nvSpPr>
          <p:cNvPr id="88" name="テキスト ボックス 87"/>
          <p:cNvSpPr txBox="1"/>
          <p:nvPr/>
        </p:nvSpPr>
        <p:spPr>
          <a:xfrm>
            <a:off x="4859616" y="5246788"/>
            <a:ext cx="992579" cy="415498"/>
          </a:xfrm>
          <a:prstGeom prst="rect">
            <a:avLst/>
          </a:prstGeom>
          <a:noFill/>
        </p:spPr>
        <p:txBody>
          <a:bodyPr wrap="none" rtlCol="0">
            <a:spAutoFit/>
          </a:bodyPr>
          <a:lstStyle/>
          <a:p>
            <a:pPr algn="ctr" defTabSz="457200"/>
            <a:r>
              <a:rPr lang="ja-JP" altLang="en-US" sz="1050" b="1" dirty="0" smtClean="0">
                <a:solidFill>
                  <a:prstClr val="white"/>
                </a:solidFill>
                <a:latin typeface="游ゴシック" panose="020B0400000000000000" pitchFamily="50" charset="-128"/>
              </a:rPr>
              <a:t>起業</a:t>
            </a:r>
            <a:r>
              <a:rPr lang="ja-JP" altLang="en-US" sz="1050" b="1" dirty="0">
                <a:solidFill>
                  <a:prstClr val="white"/>
                </a:solidFill>
                <a:latin typeface="游ゴシック" panose="020B0400000000000000" pitchFamily="50" charset="-128"/>
              </a:rPr>
              <a:t>希望</a:t>
            </a:r>
            <a:r>
              <a:rPr lang="ja-JP" altLang="en-US" sz="1050" b="1" dirty="0" smtClean="0">
                <a:solidFill>
                  <a:prstClr val="white"/>
                </a:solidFill>
                <a:latin typeface="游ゴシック" panose="020B0400000000000000" pitchFamily="50" charset="-128"/>
              </a:rPr>
              <a:t>学生</a:t>
            </a:r>
            <a:endParaRPr lang="en-US" altLang="ja-JP" sz="1050" b="1" dirty="0" smtClean="0">
              <a:solidFill>
                <a:prstClr val="white"/>
              </a:solidFill>
              <a:latin typeface="游ゴシック" panose="020B0400000000000000" pitchFamily="50" charset="-128"/>
            </a:endParaRPr>
          </a:p>
          <a:p>
            <a:pPr algn="ctr" defTabSz="457200"/>
            <a:r>
              <a:rPr lang="ja-JP" altLang="en-US" sz="1050" b="1" dirty="0" smtClean="0">
                <a:solidFill>
                  <a:prstClr val="white"/>
                </a:solidFill>
                <a:latin typeface="游ゴシック" panose="020B0400000000000000" pitchFamily="50" charset="-128"/>
              </a:rPr>
              <a:t>約</a:t>
            </a:r>
            <a:r>
              <a:rPr lang="ja-JP" altLang="en-US" sz="1050" b="1" dirty="0">
                <a:solidFill>
                  <a:prstClr val="white"/>
                </a:solidFill>
                <a:latin typeface="游ゴシック" panose="020B0400000000000000" pitchFamily="50" charset="-128"/>
              </a:rPr>
              <a:t>６</a:t>
            </a:r>
            <a:r>
              <a:rPr lang="en-US" altLang="ja-JP" sz="1050" b="1" dirty="0" smtClean="0">
                <a:solidFill>
                  <a:prstClr val="white"/>
                </a:solidFill>
                <a:latin typeface="游ゴシック" panose="020B0400000000000000" pitchFamily="50" charset="-128"/>
              </a:rPr>
              <a:t>0</a:t>
            </a:r>
            <a:r>
              <a:rPr lang="ja-JP" altLang="en-US" sz="1050" b="1" dirty="0" smtClean="0">
                <a:solidFill>
                  <a:prstClr val="white"/>
                </a:solidFill>
                <a:latin typeface="游ゴシック" panose="020B0400000000000000" pitchFamily="50" charset="-128"/>
              </a:rPr>
              <a:t>名</a:t>
            </a:r>
            <a:endParaRPr lang="ja-JP" altLang="en-US" sz="1050" b="1" dirty="0">
              <a:solidFill>
                <a:prstClr val="white"/>
              </a:solidFill>
              <a:latin typeface="游ゴシック" panose="020B0400000000000000" pitchFamily="50" charset="-128"/>
            </a:endParaRPr>
          </a:p>
        </p:txBody>
      </p:sp>
      <p:pic>
        <p:nvPicPr>
          <p:cNvPr id="89" name="Picture 10" descr="プレゼンテーション"/>
          <p:cNvPicPr>
            <a:picLocks noChangeAspect="1" noChangeArrowheads="1"/>
          </p:cNvPicPr>
          <p:nvPr/>
        </p:nvPicPr>
        <p:blipFill>
          <a:blip r:embed="rId9" cstate="print">
            <a:biLevel thresh="25000"/>
            <a:extLst>
              <a:ext uri="{28A0092B-C50C-407E-A947-70E740481C1C}">
                <a14:useLocalDpi xmlns:a14="http://schemas.microsoft.com/office/drawing/2010/main" val="0"/>
              </a:ext>
            </a:extLst>
          </a:blip>
          <a:srcRect/>
          <a:stretch>
            <a:fillRect/>
          </a:stretch>
        </p:blipFill>
        <p:spPr bwMode="auto">
          <a:xfrm>
            <a:off x="4947464" y="3403771"/>
            <a:ext cx="823125" cy="823125"/>
          </a:xfrm>
          <a:prstGeom prst="rect">
            <a:avLst/>
          </a:prstGeom>
          <a:noFill/>
          <a:extLst>
            <a:ext uri="{909E8E84-426E-40DD-AFC4-6F175D3DCCD1}">
              <a14:hiddenFill xmlns:a14="http://schemas.microsoft.com/office/drawing/2010/main">
                <a:solidFill>
                  <a:srgbClr val="FFFFFF"/>
                </a:solidFill>
              </a14:hiddenFill>
            </a:ext>
          </a:extLst>
        </p:spPr>
      </p:pic>
      <p:sp>
        <p:nvSpPr>
          <p:cNvPr id="90" name="テキスト ボックス 89"/>
          <p:cNvSpPr txBox="1"/>
          <p:nvPr/>
        </p:nvSpPr>
        <p:spPr>
          <a:xfrm>
            <a:off x="4495025" y="3226510"/>
            <a:ext cx="1665842" cy="253916"/>
          </a:xfrm>
          <a:prstGeom prst="rect">
            <a:avLst/>
          </a:prstGeom>
          <a:noFill/>
        </p:spPr>
        <p:txBody>
          <a:bodyPr wrap="none" rtlCol="0">
            <a:spAutoFit/>
          </a:bodyPr>
          <a:lstStyle/>
          <a:p>
            <a:pPr algn="ctr" defTabSz="457200"/>
            <a:r>
              <a:rPr lang="ja-JP" altLang="en-US" sz="1050" b="1" dirty="0" smtClean="0">
                <a:solidFill>
                  <a:prstClr val="white"/>
                </a:solidFill>
                <a:latin typeface="游ゴシック" panose="020B0400000000000000" pitchFamily="50" charset="-128"/>
              </a:rPr>
              <a:t>起業支援コーディネータ</a:t>
            </a:r>
            <a:endParaRPr lang="ja-JP" altLang="en-US" sz="1050" b="1" dirty="0">
              <a:solidFill>
                <a:prstClr val="white"/>
              </a:solidFill>
              <a:latin typeface="游ゴシック" panose="020B0400000000000000" pitchFamily="50" charset="-128"/>
            </a:endParaRPr>
          </a:p>
        </p:txBody>
      </p:sp>
      <p:pic>
        <p:nvPicPr>
          <p:cNvPr id="91" name="図 90"/>
          <p:cNvPicPr>
            <a:picLocks noChangeAspect="1"/>
          </p:cNvPicPr>
          <p:nvPr/>
        </p:nvPicPr>
        <p:blipFill>
          <a:blip r:embed="rId10" cstate="print">
            <a:biLevel thresh="25000"/>
            <a:extLst>
              <a:ext uri="{28A0092B-C50C-407E-A947-70E740481C1C}">
                <a14:useLocalDpi xmlns:a14="http://schemas.microsoft.com/office/drawing/2010/main" val="0"/>
              </a:ext>
            </a:extLst>
          </a:blip>
          <a:stretch>
            <a:fillRect/>
          </a:stretch>
        </p:blipFill>
        <p:spPr>
          <a:xfrm>
            <a:off x="4935415" y="4532091"/>
            <a:ext cx="809098" cy="809098"/>
          </a:xfrm>
          <a:prstGeom prst="rect">
            <a:avLst/>
          </a:prstGeom>
        </p:spPr>
      </p:pic>
      <p:sp>
        <p:nvSpPr>
          <p:cNvPr id="92" name="右矢印 91"/>
          <p:cNvSpPr/>
          <p:nvPr/>
        </p:nvSpPr>
        <p:spPr>
          <a:xfrm rot="5400000">
            <a:off x="5118160" y="4350001"/>
            <a:ext cx="402037" cy="14685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93" name="右矢印 92"/>
          <p:cNvSpPr/>
          <p:nvPr/>
        </p:nvSpPr>
        <p:spPr>
          <a:xfrm rot="16200000" flipV="1">
            <a:off x="3926026" y="5219593"/>
            <a:ext cx="1386473" cy="146854"/>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94" name="右矢印 93"/>
          <p:cNvSpPr/>
          <p:nvPr/>
        </p:nvSpPr>
        <p:spPr>
          <a:xfrm rot="16200000" flipV="1">
            <a:off x="5649560" y="5275467"/>
            <a:ext cx="1255798" cy="146854"/>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grpSp>
        <p:nvGrpSpPr>
          <p:cNvPr id="11" name="グループ化 10"/>
          <p:cNvGrpSpPr/>
          <p:nvPr/>
        </p:nvGrpSpPr>
        <p:grpSpPr>
          <a:xfrm>
            <a:off x="553745" y="2678529"/>
            <a:ext cx="2853495" cy="1587015"/>
            <a:chOff x="553745" y="2795072"/>
            <a:chExt cx="2853495" cy="1587015"/>
          </a:xfrm>
        </p:grpSpPr>
        <p:sp>
          <p:nvSpPr>
            <p:cNvPr id="47" name="角丸四角形 46"/>
            <p:cNvSpPr/>
            <p:nvPr/>
          </p:nvSpPr>
          <p:spPr>
            <a:xfrm>
              <a:off x="553745" y="2795072"/>
              <a:ext cx="2853495" cy="1587015"/>
            </a:xfrm>
            <a:prstGeom prst="roundRect">
              <a:avLst>
                <a:gd name="adj" fmla="val 67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pic>
          <p:nvPicPr>
            <p:cNvPr id="78" name="Picture 2" descr="https://ci6.googleusercontent.com/proxy/sz271oWK1YBM06D918oiSymdAOHhw_V2uKh3C2iX-fx4Cu2Ln1xuR46rgZiUGyLoNt4gyeZP8jQacpaJkNBH3AvxmpD5kbWba-0Dx0rcxSRWkmxOe_W5EyKA0SN_kebF3S9n29cQur8TJXzZVWPMlxMpSwkO3mOcqLEJuT8J2wN-GmHlRPYllsT6_NINjNZQdfacwwz6eSPDqjq8vA=s0-d-e1-ft#https://docs.google.com/uc?export=download&amp;id=1yimILj1v30HqaQjidVqXV1llfCmtcVMO&amp;revid=0B_sDG95WhRzRTjNqMTRXL3FjaEVEWVI4TlRITklndWdUeXRrPQ"/>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85182" y="3365813"/>
              <a:ext cx="1990620" cy="305056"/>
            </a:xfrm>
            <a:prstGeom prst="rect">
              <a:avLst/>
            </a:prstGeom>
            <a:noFill/>
            <a:extLst>
              <a:ext uri="{909E8E84-426E-40DD-AFC4-6F175D3DCCD1}">
                <a14:hiddenFill xmlns:a14="http://schemas.microsoft.com/office/drawing/2010/main">
                  <a:solidFill>
                    <a:srgbClr val="FFFFFF"/>
                  </a:solidFill>
                </a14:hiddenFill>
              </a:ext>
            </a:extLst>
          </p:spPr>
        </p:pic>
        <p:sp>
          <p:nvSpPr>
            <p:cNvPr id="85" name="テキスト ボックス 84"/>
            <p:cNvSpPr txBox="1"/>
            <p:nvPr/>
          </p:nvSpPr>
          <p:spPr>
            <a:xfrm>
              <a:off x="1529087" y="2921076"/>
              <a:ext cx="902811" cy="307777"/>
            </a:xfrm>
            <a:prstGeom prst="rect">
              <a:avLst/>
            </a:prstGeom>
            <a:noFill/>
          </p:spPr>
          <p:txBody>
            <a:bodyPr wrap="none" rtlCol="0">
              <a:spAutoFit/>
            </a:bodyPr>
            <a:lstStyle/>
            <a:p>
              <a:pPr defTabSz="457200"/>
              <a:r>
                <a:rPr lang="ja-JP" altLang="en-US" sz="1400" b="1" dirty="0" smtClean="0">
                  <a:solidFill>
                    <a:srgbClr val="ED7D31"/>
                  </a:solidFill>
                </a:rPr>
                <a:t>民間企業</a:t>
              </a:r>
              <a:endParaRPr lang="ja-JP" altLang="en-US" sz="1400" b="1" dirty="0">
                <a:solidFill>
                  <a:srgbClr val="ED7D31"/>
                </a:solidFill>
              </a:endParaRPr>
            </a:p>
          </p:txBody>
        </p:sp>
        <p:sp>
          <p:nvSpPr>
            <p:cNvPr id="95" name="テキスト ボックス 94"/>
            <p:cNvSpPr txBox="1"/>
            <p:nvPr/>
          </p:nvSpPr>
          <p:spPr>
            <a:xfrm>
              <a:off x="888275" y="3776130"/>
              <a:ext cx="2184435" cy="415498"/>
            </a:xfrm>
            <a:prstGeom prst="rect">
              <a:avLst/>
            </a:prstGeom>
            <a:noFill/>
          </p:spPr>
          <p:txBody>
            <a:bodyPr wrap="square" rtlCol="0">
              <a:spAutoFit/>
            </a:bodyPr>
            <a:lstStyle/>
            <a:p>
              <a:pPr algn="just" defTabSz="457200"/>
              <a:r>
                <a:rPr lang="ja-JP" altLang="en-US" sz="1050" b="1" dirty="0" smtClean="0">
                  <a:solidFill>
                    <a:srgbClr val="ED7D31"/>
                  </a:solidFill>
                </a:rPr>
                <a:t>創業資金提供（＋伴走支援）を通じた事業化支援</a:t>
              </a:r>
              <a:endParaRPr lang="ja-JP" altLang="en-US" sz="1050" b="1" dirty="0">
                <a:solidFill>
                  <a:srgbClr val="ED7D31"/>
                </a:solidFill>
              </a:endParaRPr>
            </a:p>
          </p:txBody>
        </p:sp>
      </p:grpSp>
      <p:sp>
        <p:nvSpPr>
          <p:cNvPr id="2" name="正方形/長方形 1"/>
          <p:cNvSpPr/>
          <p:nvPr/>
        </p:nvSpPr>
        <p:spPr>
          <a:xfrm>
            <a:off x="320636" y="1717743"/>
            <a:ext cx="10186664" cy="5032682"/>
          </a:xfrm>
          <a:prstGeom prst="rect">
            <a:avLst/>
          </a:prstGeom>
          <a:noFill/>
          <a:ln w="63500" cap="rnd">
            <a:solidFill>
              <a:schemeClr val="accent2"/>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3" name="テキスト ボックス 2"/>
          <p:cNvSpPr txBox="1"/>
          <p:nvPr/>
        </p:nvSpPr>
        <p:spPr>
          <a:xfrm>
            <a:off x="2136699" y="1524124"/>
            <a:ext cx="1811714" cy="369332"/>
          </a:xfrm>
          <a:prstGeom prst="rect">
            <a:avLst/>
          </a:prstGeom>
          <a:solidFill>
            <a:srgbClr val="F1F0C4"/>
          </a:solidFill>
          <a:ln w="63500" cap="rnd">
            <a:solidFill>
              <a:schemeClr val="accent2"/>
            </a:solidFill>
            <a:prstDash val="sysDot"/>
          </a:ln>
        </p:spPr>
        <p:txBody>
          <a:bodyPr wrap="none" rtlCol="0">
            <a:spAutoFit/>
          </a:bodyPr>
          <a:lstStyle/>
          <a:p>
            <a:pPr defTabSz="457200"/>
            <a:r>
              <a:rPr lang="en-US" altLang="ja-JP" b="1" dirty="0" smtClean="0">
                <a:solidFill>
                  <a:srgbClr val="ED7D31"/>
                </a:solidFill>
              </a:rPr>
              <a:t>R2</a:t>
            </a:r>
            <a:r>
              <a:rPr lang="ja-JP" altLang="en-US" b="1" dirty="0" smtClean="0">
                <a:solidFill>
                  <a:srgbClr val="ED7D31"/>
                </a:solidFill>
              </a:rPr>
              <a:t>～起業支援策</a:t>
            </a:r>
            <a:endParaRPr lang="ja-JP" altLang="en-US" b="1" dirty="0">
              <a:solidFill>
                <a:srgbClr val="ED7D31"/>
              </a:solidFill>
            </a:endParaRPr>
          </a:p>
        </p:txBody>
      </p:sp>
      <p:cxnSp>
        <p:nvCxnSpPr>
          <p:cNvPr id="5" name="直線矢印コネクタ 4"/>
          <p:cNvCxnSpPr/>
          <p:nvPr/>
        </p:nvCxnSpPr>
        <p:spPr>
          <a:xfrm flipH="1" flipV="1">
            <a:off x="527810" y="1848676"/>
            <a:ext cx="3049108" cy="415001"/>
          </a:xfrm>
          <a:prstGeom prst="straightConnector1">
            <a:avLst/>
          </a:prstGeom>
          <a:ln w="38100" cap="rnd">
            <a:solidFill>
              <a:schemeClr val="accent2"/>
            </a:solidFill>
            <a:prstDash val="sysDot"/>
            <a:round/>
            <a:tailEnd type="arrow" w="sm" len="sm"/>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7105000" y="1834816"/>
            <a:ext cx="3256926" cy="406498"/>
          </a:xfrm>
          <a:prstGeom prst="straightConnector1">
            <a:avLst/>
          </a:prstGeom>
          <a:ln w="38100" cap="rnd">
            <a:solidFill>
              <a:schemeClr val="accent2"/>
            </a:solidFill>
            <a:prstDash val="sysDot"/>
            <a:round/>
            <a:tailEnd type="arrow" w="sm" len="sm"/>
          </a:ln>
        </p:spPr>
        <p:style>
          <a:lnRef idx="1">
            <a:schemeClr val="accent1"/>
          </a:lnRef>
          <a:fillRef idx="0">
            <a:schemeClr val="accent1"/>
          </a:fillRef>
          <a:effectRef idx="0">
            <a:schemeClr val="accent1"/>
          </a:effectRef>
          <a:fontRef idx="minor">
            <a:schemeClr val="tx1"/>
          </a:fontRef>
        </p:style>
      </p:cxnSp>
      <p:sp>
        <p:nvSpPr>
          <p:cNvPr id="44" name="角丸四角形 43"/>
          <p:cNvSpPr/>
          <p:nvPr/>
        </p:nvSpPr>
        <p:spPr>
          <a:xfrm>
            <a:off x="553745" y="4362034"/>
            <a:ext cx="2853495" cy="1587015"/>
          </a:xfrm>
          <a:prstGeom prst="roundRect">
            <a:avLst>
              <a:gd name="adj" fmla="val 67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52" name="テキスト ボックス 51"/>
          <p:cNvSpPr txBox="1"/>
          <p:nvPr/>
        </p:nvSpPr>
        <p:spPr>
          <a:xfrm>
            <a:off x="1349550" y="4488038"/>
            <a:ext cx="1261884" cy="307777"/>
          </a:xfrm>
          <a:prstGeom prst="rect">
            <a:avLst/>
          </a:prstGeom>
          <a:noFill/>
        </p:spPr>
        <p:txBody>
          <a:bodyPr wrap="none" rtlCol="0">
            <a:spAutoFit/>
          </a:bodyPr>
          <a:lstStyle/>
          <a:p>
            <a:pPr defTabSz="457200"/>
            <a:r>
              <a:rPr lang="ja-JP" altLang="en-US" sz="1400" b="1" dirty="0" smtClean="0">
                <a:solidFill>
                  <a:srgbClr val="ED7D31"/>
                </a:solidFill>
              </a:rPr>
              <a:t>起業家卒業生</a:t>
            </a:r>
            <a:endParaRPr lang="ja-JP" altLang="en-US" sz="1400" b="1" dirty="0">
              <a:solidFill>
                <a:srgbClr val="ED7D31"/>
              </a:solidFill>
            </a:endParaRPr>
          </a:p>
        </p:txBody>
      </p:sp>
      <p:sp>
        <p:nvSpPr>
          <p:cNvPr id="53" name="テキスト ボックス 52"/>
          <p:cNvSpPr txBox="1"/>
          <p:nvPr/>
        </p:nvSpPr>
        <p:spPr>
          <a:xfrm>
            <a:off x="888275" y="5343092"/>
            <a:ext cx="2184435" cy="415498"/>
          </a:xfrm>
          <a:prstGeom prst="rect">
            <a:avLst/>
          </a:prstGeom>
          <a:noFill/>
        </p:spPr>
        <p:txBody>
          <a:bodyPr wrap="square" rtlCol="0">
            <a:spAutoFit/>
          </a:bodyPr>
          <a:lstStyle/>
          <a:p>
            <a:pPr algn="just" defTabSz="457200"/>
            <a:r>
              <a:rPr lang="ja-JP" altLang="en-US" sz="1050" b="1" dirty="0" smtClean="0">
                <a:solidFill>
                  <a:srgbClr val="ED7D31"/>
                </a:solidFill>
              </a:rPr>
              <a:t>起業家卒業生による伴走型のメンター支援</a:t>
            </a:r>
            <a:endParaRPr lang="ja-JP" altLang="en-US" sz="1050" b="1" dirty="0">
              <a:solidFill>
                <a:srgbClr val="ED7D31"/>
              </a:solidFill>
            </a:endParaRPr>
          </a:p>
        </p:txBody>
      </p:sp>
      <p:pic>
        <p:nvPicPr>
          <p:cNvPr id="19" name="図 18"/>
          <p:cNvPicPr>
            <a:picLocks noChangeAspect="1"/>
          </p:cNvPicPr>
          <p:nvPr/>
        </p:nvPicPr>
        <p:blipFill>
          <a:blip r:embed="rId12"/>
          <a:stretch>
            <a:fillRect/>
          </a:stretch>
        </p:blipFill>
        <p:spPr>
          <a:xfrm>
            <a:off x="905909" y="4823920"/>
            <a:ext cx="2182557" cy="493819"/>
          </a:xfrm>
          <a:prstGeom prst="rect">
            <a:avLst/>
          </a:prstGeom>
        </p:spPr>
      </p:pic>
      <p:sp>
        <p:nvSpPr>
          <p:cNvPr id="84" name="左右矢印 83"/>
          <p:cNvSpPr/>
          <p:nvPr/>
        </p:nvSpPr>
        <p:spPr>
          <a:xfrm>
            <a:off x="3063828" y="4220122"/>
            <a:ext cx="1057835" cy="207749"/>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20" name="曲折矢印 19"/>
          <p:cNvSpPr/>
          <p:nvPr/>
        </p:nvSpPr>
        <p:spPr>
          <a:xfrm rot="10800000" flipH="1">
            <a:off x="1472929" y="6739648"/>
            <a:ext cx="1015126" cy="559114"/>
          </a:xfrm>
          <a:prstGeom prst="ben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black"/>
              </a:solidFill>
            </a:endParaRPr>
          </a:p>
        </p:txBody>
      </p:sp>
      <p:sp>
        <p:nvSpPr>
          <p:cNvPr id="21" name="テキスト ボックス 20"/>
          <p:cNvSpPr txBox="1"/>
          <p:nvPr/>
        </p:nvSpPr>
        <p:spPr>
          <a:xfrm>
            <a:off x="2521928" y="7037152"/>
            <a:ext cx="2723823" cy="261610"/>
          </a:xfrm>
          <a:prstGeom prst="rect">
            <a:avLst/>
          </a:prstGeom>
          <a:noFill/>
        </p:spPr>
        <p:txBody>
          <a:bodyPr wrap="none" rtlCol="0">
            <a:spAutoFit/>
          </a:bodyPr>
          <a:lstStyle/>
          <a:p>
            <a:pPr defTabSz="457200"/>
            <a:r>
              <a:rPr lang="ja-JP" altLang="en-US" sz="1100" b="1" dirty="0" smtClean="0">
                <a:solidFill>
                  <a:srgbClr val="ED7D31"/>
                </a:solidFill>
              </a:rPr>
              <a:t>成果目標　毎年１社（事業）の立ち上げ</a:t>
            </a:r>
            <a:endParaRPr lang="ja-JP" altLang="en-US" sz="1100" b="1" dirty="0">
              <a:solidFill>
                <a:srgbClr val="ED7D31"/>
              </a:solidFill>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866313" y="6734175"/>
            <a:ext cx="609600" cy="609600"/>
          </a:xfrm>
          <a:prstGeom prst="rect">
            <a:avLst/>
          </a:prstGeom>
        </p:spPr>
      </p:pic>
    </p:spTree>
    <p:extLst>
      <p:ext uri="{BB962C8B-B14F-4D97-AF65-F5344CB8AC3E}">
        <p14:creationId xmlns:p14="http://schemas.microsoft.com/office/powerpoint/2010/main" val="2876591436"/>
      </p:ext>
    </p:extLst>
  </p:cSld>
  <p:clrMapOvr>
    <a:masterClrMapping/>
  </p:clrMapOvr>
  <mc:AlternateContent xmlns:mc="http://schemas.openxmlformats.org/markup-compatibility/2006">
    <mc:Choice xmlns:p14="http://schemas.microsoft.com/office/powerpoint/2010/main" Requires="p14">
      <p:transition spd="slow" p14:dur="2000" advTm="26694"/>
    </mc:Choice>
    <mc:Fallback>
      <p:transition spd="slow" advTm="26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4"/>
          <a:srcRect l="8280" t="10319" r="20531"/>
          <a:stretch/>
        </p:blipFill>
        <p:spPr>
          <a:xfrm>
            <a:off x="0" y="-1"/>
            <a:ext cx="10668000" cy="7559675"/>
          </a:xfrm>
          <a:prstGeom prst="rect">
            <a:avLst/>
          </a:prstGeom>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66313" y="6734175"/>
            <a:ext cx="609600" cy="609600"/>
          </a:xfrm>
          <a:prstGeom prst="rect">
            <a:avLst/>
          </a:prstGeom>
        </p:spPr>
      </p:pic>
    </p:spTree>
    <p:extLst>
      <p:ext uri="{BB962C8B-B14F-4D97-AF65-F5344CB8AC3E}">
        <p14:creationId xmlns:p14="http://schemas.microsoft.com/office/powerpoint/2010/main" val="479370107"/>
      </p:ext>
    </p:extLst>
  </p:cSld>
  <p:clrMapOvr>
    <a:masterClrMapping/>
  </p:clrMapOvr>
  <mc:AlternateContent xmlns:mc="http://schemas.openxmlformats.org/markup-compatibility/2006">
    <mc:Choice xmlns:p14="http://schemas.microsoft.com/office/powerpoint/2010/main" Requires="p14">
      <p:transition spd="slow" p14:dur="2000" advTm="18274"/>
    </mc:Choice>
    <mc:Fallback>
      <p:transition spd="slow" advTm="18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35855" y="2105778"/>
            <a:ext cx="9636310" cy="1461188"/>
          </a:xfrm>
        </p:spPr>
        <p:txBody>
          <a:bodyPr>
            <a:normAutofit fontScale="90000"/>
          </a:bodyPr>
          <a:lstStyle/>
          <a:p>
            <a:r>
              <a:rPr lang="ja-JP" altLang="en-US" sz="9800" b="1" dirty="0" smtClean="0">
                <a:latin typeface="游ゴシック" panose="020B0400000000000000" pitchFamily="50" charset="-128"/>
                <a:ea typeface="游ゴシック" panose="020B0400000000000000" pitchFamily="50" charset="-128"/>
              </a:rPr>
              <a:t>③</a:t>
            </a:r>
            <a:r>
              <a:rPr kumimoji="1" lang="en-US" altLang="ja-JP" b="1" dirty="0" smtClean="0">
                <a:latin typeface="游ゴシック" panose="020B0400000000000000" pitchFamily="50" charset="-128"/>
                <a:ea typeface="游ゴシック" panose="020B0400000000000000" pitchFamily="50" charset="-128"/>
              </a:rPr>
              <a:t/>
            </a:r>
            <a:br>
              <a:rPr kumimoji="1" lang="en-US" altLang="ja-JP" b="1" dirty="0" smtClean="0">
                <a:latin typeface="游ゴシック" panose="020B0400000000000000" pitchFamily="50" charset="-128"/>
                <a:ea typeface="游ゴシック" panose="020B0400000000000000" pitchFamily="50" charset="-128"/>
              </a:rPr>
            </a:br>
            <a:r>
              <a:rPr kumimoji="1" lang="ja-JP" altLang="en-US" b="1" dirty="0" smtClean="0">
                <a:latin typeface="游ゴシック" panose="020B0400000000000000" pitchFamily="50" charset="-128"/>
                <a:ea typeface="游ゴシック" panose="020B0400000000000000" pitchFamily="50" charset="-128"/>
              </a:rPr>
              <a:t>学外支援者と在学生を</a:t>
            </a:r>
            <a:r>
              <a:rPr kumimoji="1" lang="en-US" altLang="ja-JP" b="1" dirty="0" smtClean="0">
                <a:latin typeface="游ゴシック" panose="020B0400000000000000" pitchFamily="50" charset="-128"/>
                <a:ea typeface="游ゴシック" panose="020B0400000000000000" pitchFamily="50" charset="-128"/>
              </a:rPr>
              <a:t/>
            </a:r>
            <a:br>
              <a:rPr kumimoji="1" lang="en-US" altLang="ja-JP" b="1" dirty="0" smtClean="0">
                <a:latin typeface="游ゴシック" panose="020B0400000000000000" pitchFamily="50" charset="-128"/>
                <a:ea typeface="游ゴシック" panose="020B0400000000000000" pitchFamily="50" charset="-128"/>
              </a:rPr>
            </a:br>
            <a:r>
              <a:rPr lang="ja-JP" altLang="en-US" sz="6700" b="1" dirty="0" smtClean="0">
                <a:latin typeface="游ゴシック" panose="020B0400000000000000" pitchFamily="50" charset="-128"/>
                <a:ea typeface="游ゴシック" panose="020B0400000000000000" pitchFamily="50" charset="-128"/>
              </a:rPr>
              <a:t>どうマッチングさせるか？</a:t>
            </a:r>
            <a:endParaRPr kumimoji="1" lang="ja-JP" altLang="en-US" b="1" dirty="0">
              <a:latin typeface="游ゴシック" panose="020B0400000000000000" pitchFamily="50" charset="-128"/>
              <a:ea typeface="游ゴシック" panose="020B0400000000000000" pitchFamily="50" charset="-128"/>
            </a:endParaRPr>
          </a:p>
        </p:txBody>
      </p:sp>
      <p:sp>
        <p:nvSpPr>
          <p:cNvPr id="3" name="テキスト ボックス 2"/>
          <p:cNvSpPr txBox="1"/>
          <p:nvPr/>
        </p:nvSpPr>
        <p:spPr>
          <a:xfrm>
            <a:off x="1120588" y="4814046"/>
            <a:ext cx="8059988" cy="646331"/>
          </a:xfrm>
          <a:prstGeom prst="rect">
            <a:avLst/>
          </a:prstGeom>
          <a:noFill/>
        </p:spPr>
        <p:txBody>
          <a:bodyPr wrap="square" rtlCol="0">
            <a:spAutoFit/>
          </a:bodyPr>
          <a:lstStyle/>
          <a:p>
            <a:r>
              <a:rPr kumimoji="1" lang="en-US" altLang="ja-JP" dirty="0" smtClean="0">
                <a:solidFill>
                  <a:srgbClr val="FF0000"/>
                </a:solidFill>
              </a:rPr>
              <a:t>※</a:t>
            </a:r>
            <a:r>
              <a:rPr kumimoji="1" lang="ja-JP" altLang="en-US" dirty="0" smtClean="0">
                <a:solidFill>
                  <a:srgbClr val="FF0000"/>
                </a:solidFill>
              </a:rPr>
              <a:t>当初想定していた飲食を伴う対面式での交流会（起業家</a:t>
            </a:r>
            <a:r>
              <a:rPr kumimoji="1" lang="en-US" altLang="ja-JP" dirty="0" smtClean="0">
                <a:solidFill>
                  <a:srgbClr val="FF0000"/>
                </a:solidFill>
              </a:rPr>
              <a:t>OBOG</a:t>
            </a:r>
            <a:r>
              <a:rPr kumimoji="1" lang="ja-JP" altLang="en-US" dirty="0" smtClean="0">
                <a:solidFill>
                  <a:srgbClr val="FF0000"/>
                </a:solidFill>
              </a:rPr>
              <a:t>　</a:t>
            </a:r>
            <a:r>
              <a:rPr kumimoji="1" lang="en-US" altLang="ja-JP" dirty="0" smtClean="0">
                <a:solidFill>
                  <a:srgbClr val="FF0000"/>
                </a:solidFill>
              </a:rPr>
              <a:t>Meetup</a:t>
            </a:r>
            <a:r>
              <a:rPr kumimoji="1" lang="ja-JP" altLang="en-US" dirty="0" smtClean="0">
                <a:solidFill>
                  <a:srgbClr val="FF0000"/>
                </a:solidFill>
              </a:rPr>
              <a:t>）はコロナ感染症対策のため実施できず</a:t>
            </a:r>
            <a:endParaRPr kumimoji="1" lang="ja-JP" altLang="en-US" dirty="0">
              <a:solidFill>
                <a:srgbClr val="FF0000"/>
              </a:solidFill>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66313" y="6734175"/>
            <a:ext cx="609600" cy="609600"/>
          </a:xfrm>
          <a:prstGeom prst="rect">
            <a:avLst/>
          </a:prstGeom>
        </p:spPr>
      </p:pic>
    </p:spTree>
    <p:extLst>
      <p:ext uri="{BB962C8B-B14F-4D97-AF65-F5344CB8AC3E}">
        <p14:creationId xmlns:p14="http://schemas.microsoft.com/office/powerpoint/2010/main" val="2968887419"/>
      </p:ext>
    </p:extLst>
  </p:cSld>
  <p:clrMapOvr>
    <a:masterClrMapping/>
  </p:clrMapOvr>
  <mc:AlternateContent xmlns:mc="http://schemas.openxmlformats.org/markup-compatibility/2006">
    <mc:Choice xmlns:p14="http://schemas.microsoft.com/office/powerpoint/2010/main" Requires="p14">
      <p:transition spd="slow" p14:dur="2000" advTm="36950"/>
    </mc:Choice>
    <mc:Fallback>
      <p:transition spd="slow" advTm="36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5800655" cy="8204200"/>
          </a:xfrm>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5019" y="3948709"/>
            <a:ext cx="4816793" cy="3610965"/>
          </a:xfrm>
          <a:prstGeom prst="rect">
            <a:avLst/>
          </a:prstGeom>
        </p:spPr>
      </p:pic>
      <p:pic>
        <p:nvPicPr>
          <p:cNvPr id="6" name="図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75020" y="1"/>
            <a:ext cx="4816792" cy="3612595"/>
          </a:xfrm>
          <a:prstGeom prst="rect">
            <a:avLst/>
          </a:prstGeom>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66313" y="6734175"/>
            <a:ext cx="609600" cy="609600"/>
          </a:xfrm>
          <a:prstGeom prst="rect">
            <a:avLst/>
          </a:prstGeom>
        </p:spPr>
      </p:pic>
    </p:spTree>
    <p:extLst>
      <p:ext uri="{BB962C8B-B14F-4D97-AF65-F5344CB8AC3E}">
        <p14:creationId xmlns:p14="http://schemas.microsoft.com/office/powerpoint/2010/main" val="1222095078"/>
      </p:ext>
    </p:extLst>
  </p:cSld>
  <p:clrMapOvr>
    <a:masterClrMapping/>
  </p:clrMapOvr>
  <mc:AlternateContent xmlns:mc="http://schemas.openxmlformats.org/markup-compatibility/2006">
    <mc:Choice xmlns:p14="http://schemas.microsoft.com/office/powerpoint/2010/main" Requires="p14">
      <p:transition spd="slow" p14:dur="2000" advTm="24529"/>
    </mc:Choice>
    <mc:Fallback>
      <p:transition spd="slow" advTm="24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462413"/>
            <a:ext cx="10691813" cy="8018861"/>
          </a:xfrm>
        </p:spPr>
      </p:pic>
      <p:sp>
        <p:nvSpPr>
          <p:cNvPr id="2" name="タイトル 1"/>
          <p:cNvSpPr>
            <a:spLocks noGrp="1"/>
          </p:cNvSpPr>
          <p:nvPr>
            <p:ph type="title"/>
          </p:nvPr>
        </p:nvSpPr>
        <p:spPr/>
        <p:txBody>
          <a:bodyPr>
            <a:normAutofit/>
          </a:bodyPr>
          <a:lstStyle/>
          <a:p>
            <a:r>
              <a:rPr kumimoji="1" lang="ja-JP" altLang="en-US" b="1" dirty="0" smtClean="0">
                <a:solidFill>
                  <a:schemeClr val="bg1"/>
                </a:solidFill>
                <a:latin typeface="游ゴシック" panose="020B0400000000000000" pitchFamily="50" charset="-128"/>
                <a:ea typeface="游ゴシック" panose="020B0400000000000000" pitchFamily="50" charset="-128"/>
              </a:rPr>
              <a:t>対面形式でのマッチング</a:t>
            </a:r>
            <a:r>
              <a:rPr kumimoji="1" lang="en-US" altLang="ja-JP" b="1" dirty="0" smtClean="0">
                <a:solidFill>
                  <a:schemeClr val="bg1"/>
                </a:solidFill>
                <a:latin typeface="游ゴシック" panose="020B0400000000000000" pitchFamily="50" charset="-128"/>
                <a:ea typeface="游ゴシック" panose="020B0400000000000000" pitchFamily="50" charset="-128"/>
              </a:rPr>
              <a:t/>
            </a:r>
            <a:br>
              <a:rPr kumimoji="1" lang="en-US" altLang="ja-JP" b="1" dirty="0" smtClean="0">
                <a:solidFill>
                  <a:schemeClr val="bg1"/>
                </a:solidFill>
                <a:latin typeface="游ゴシック" panose="020B0400000000000000" pitchFamily="50" charset="-128"/>
                <a:ea typeface="游ゴシック" panose="020B0400000000000000" pitchFamily="50" charset="-128"/>
              </a:rPr>
            </a:br>
            <a:r>
              <a:rPr kumimoji="1" lang="ja-JP" altLang="en-US" b="1" dirty="0" smtClean="0">
                <a:solidFill>
                  <a:schemeClr val="bg1"/>
                </a:solidFill>
                <a:latin typeface="游ゴシック" panose="020B0400000000000000" pitchFamily="50" charset="-128"/>
                <a:ea typeface="游ゴシック" panose="020B0400000000000000" pitchFamily="50" charset="-128"/>
              </a:rPr>
              <a:t>（和歌山経営者協会と連携）</a:t>
            </a:r>
            <a:endParaRPr kumimoji="1"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3" name="テキスト ボックス 2"/>
          <p:cNvSpPr txBox="1"/>
          <p:nvPr/>
        </p:nvSpPr>
        <p:spPr>
          <a:xfrm>
            <a:off x="88900" y="5435600"/>
            <a:ext cx="5257800" cy="1815882"/>
          </a:xfrm>
          <a:prstGeom prst="rect">
            <a:avLst/>
          </a:prstGeom>
          <a:noFill/>
        </p:spPr>
        <p:txBody>
          <a:bodyPr wrap="square" rtlCol="0">
            <a:spAutoFit/>
          </a:bodyPr>
          <a:lstStyle/>
          <a:p>
            <a:pPr marL="285750" indent="-285750">
              <a:buFont typeface="Arial" panose="020B0604020202020204" pitchFamily="34" charset="0"/>
              <a:buChar char="•"/>
            </a:pPr>
            <a:r>
              <a:rPr lang="ja-JP" altLang="en-US" sz="2800" b="1" dirty="0">
                <a:solidFill>
                  <a:schemeClr val="bg1"/>
                </a:solidFill>
                <a:latin typeface="游ゴシック" panose="020B0400000000000000" pitchFamily="50" charset="-128"/>
                <a:ea typeface="游ゴシック" panose="020B0400000000000000" pitchFamily="50" charset="-128"/>
              </a:rPr>
              <a:t>学生が経営者約</a:t>
            </a:r>
            <a:r>
              <a:rPr lang="en-US" altLang="ja-JP" sz="2800" b="1" dirty="0">
                <a:solidFill>
                  <a:schemeClr val="bg1"/>
                </a:solidFill>
                <a:latin typeface="游ゴシック" panose="020B0400000000000000" pitchFamily="50" charset="-128"/>
                <a:ea typeface="游ゴシック" panose="020B0400000000000000" pitchFamily="50" charset="-128"/>
              </a:rPr>
              <a:t>40</a:t>
            </a:r>
            <a:r>
              <a:rPr lang="ja-JP" altLang="en-US" sz="2800" b="1" dirty="0">
                <a:solidFill>
                  <a:schemeClr val="bg1"/>
                </a:solidFill>
                <a:latin typeface="游ゴシック" panose="020B0400000000000000" pitchFamily="50" charset="-128"/>
                <a:ea typeface="游ゴシック" panose="020B0400000000000000" pitchFamily="50" charset="-128"/>
              </a:rPr>
              <a:t>名にビジネスプランを</a:t>
            </a:r>
            <a:r>
              <a:rPr lang="ja-JP" altLang="en-US" sz="2800" b="1" dirty="0" smtClean="0">
                <a:solidFill>
                  <a:schemeClr val="bg1"/>
                </a:solidFill>
                <a:latin typeface="游ゴシック" panose="020B0400000000000000" pitchFamily="50" charset="-128"/>
                <a:ea typeface="游ゴシック" panose="020B0400000000000000" pitchFamily="50" charset="-128"/>
              </a:rPr>
              <a:t>発表</a:t>
            </a:r>
            <a:endParaRPr lang="en-US" altLang="ja-JP" sz="2800" b="1" dirty="0" smtClean="0">
              <a:solidFill>
                <a:schemeClr val="bg1"/>
              </a:solidFill>
              <a:latin typeface="游ゴシック" panose="020B0400000000000000" pitchFamily="50" charset="-128"/>
              <a:ea typeface="游ゴシック" panose="020B0400000000000000" pitchFamily="50" charset="-128"/>
            </a:endParaRPr>
          </a:p>
          <a:p>
            <a:pPr marL="285750" indent="-285750">
              <a:buFont typeface="Arial" panose="020B0604020202020204" pitchFamily="34" charset="0"/>
              <a:buChar char="•"/>
            </a:pPr>
            <a:r>
              <a:rPr lang="ja-JP" altLang="en-US" sz="2800" b="1" dirty="0" smtClean="0">
                <a:solidFill>
                  <a:schemeClr val="bg1"/>
                </a:solidFill>
                <a:latin typeface="游ゴシック" panose="020B0400000000000000" pitchFamily="50" charset="-128"/>
                <a:ea typeface="游ゴシック" panose="020B0400000000000000" pitchFamily="50" charset="-128"/>
              </a:rPr>
              <a:t>グループ</a:t>
            </a:r>
            <a:r>
              <a:rPr lang="ja-JP" altLang="en-US" sz="2800" b="1" dirty="0">
                <a:solidFill>
                  <a:schemeClr val="bg1"/>
                </a:solidFill>
                <a:latin typeface="游ゴシック" panose="020B0400000000000000" pitchFamily="50" charset="-128"/>
                <a:ea typeface="游ゴシック" panose="020B0400000000000000" pitchFamily="50" charset="-128"/>
              </a:rPr>
              <a:t>に分かれて指導助言を受ける</a:t>
            </a:r>
            <a:endParaRPr kumimoji="1" lang="ja-JP" altLang="en-US" sz="2800" dirty="0">
              <a:solidFill>
                <a:schemeClr val="bg1"/>
              </a:solidFill>
            </a:endParaRPr>
          </a:p>
        </p:txBody>
      </p:sp>
      <p:sp>
        <p:nvSpPr>
          <p:cNvPr id="7" name="テキスト ボックス 6"/>
          <p:cNvSpPr txBox="1"/>
          <p:nvPr/>
        </p:nvSpPr>
        <p:spPr>
          <a:xfrm>
            <a:off x="6220699" y="5435600"/>
            <a:ext cx="3877985" cy="1754326"/>
          </a:xfrm>
          <a:prstGeom prst="rect">
            <a:avLst/>
          </a:prstGeom>
          <a:noFill/>
        </p:spPr>
        <p:txBody>
          <a:bodyPr wrap="none" rtlCol="0">
            <a:spAutoFit/>
          </a:bodyPr>
          <a:lstStyle/>
          <a:p>
            <a:r>
              <a:rPr kumimoji="1" lang="en-US" altLang="ja-JP" b="1" dirty="0" smtClean="0">
                <a:solidFill>
                  <a:schemeClr val="bg1"/>
                </a:solidFill>
                <a:latin typeface="游ゴシック" panose="020B0400000000000000" pitchFamily="50" charset="-128"/>
                <a:ea typeface="游ゴシック" panose="020B0400000000000000" pitchFamily="50" charset="-128"/>
              </a:rPr>
              <a:t>2020</a:t>
            </a:r>
            <a:r>
              <a:rPr kumimoji="1" lang="ja-JP" altLang="en-US" b="1" dirty="0" smtClean="0">
                <a:solidFill>
                  <a:schemeClr val="bg1"/>
                </a:solidFill>
                <a:latin typeface="游ゴシック" panose="020B0400000000000000" pitchFamily="50" charset="-128"/>
                <a:ea typeface="游ゴシック" panose="020B0400000000000000" pitchFamily="50" charset="-128"/>
              </a:rPr>
              <a:t>年</a:t>
            </a:r>
            <a:r>
              <a:rPr kumimoji="1" lang="en-US" altLang="ja-JP" b="1" dirty="0" smtClean="0">
                <a:solidFill>
                  <a:schemeClr val="bg1"/>
                </a:solidFill>
                <a:latin typeface="游ゴシック" panose="020B0400000000000000" pitchFamily="50" charset="-128"/>
                <a:ea typeface="游ゴシック" panose="020B0400000000000000" pitchFamily="50" charset="-128"/>
              </a:rPr>
              <a:t>12</a:t>
            </a:r>
            <a:r>
              <a:rPr kumimoji="1" lang="ja-JP" altLang="en-US" b="1" dirty="0" smtClean="0">
                <a:solidFill>
                  <a:schemeClr val="bg1"/>
                </a:solidFill>
                <a:latin typeface="游ゴシック" panose="020B0400000000000000" pitchFamily="50" charset="-128"/>
                <a:ea typeface="游ゴシック" panose="020B0400000000000000" pitchFamily="50" charset="-128"/>
              </a:rPr>
              <a:t>月</a:t>
            </a:r>
            <a:r>
              <a:rPr kumimoji="1" lang="en-US" altLang="ja-JP" b="1" dirty="0" smtClean="0">
                <a:solidFill>
                  <a:schemeClr val="bg1"/>
                </a:solidFill>
                <a:latin typeface="游ゴシック" panose="020B0400000000000000" pitchFamily="50" charset="-128"/>
                <a:ea typeface="游ゴシック" panose="020B0400000000000000" pitchFamily="50" charset="-128"/>
              </a:rPr>
              <a:t>17</a:t>
            </a:r>
            <a:r>
              <a:rPr kumimoji="1" lang="ja-JP" altLang="en-US" b="1" dirty="0" smtClean="0">
                <a:solidFill>
                  <a:schemeClr val="bg1"/>
                </a:solidFill>
                <a:latin typeface="游ゴシック" panose="020B0400000000000000" pitchFamily="50" charset="-128"/>
                <a:ea typeface="游ゴシック" panose="020B0400000000000000" pitchFamily="50" charset="-128"/>
              </a:rPr>
              <a:t>日　開催</a:t>
            </a:r>
            <a:endParaRPr kumimoji="1" lang="en-US" altLang="ja-JP" b="1" dirty="0" smtClean="0">
              <a:solidFill>
                <a:schemeClr val="bg1"/>
              </a:solidFill>
              <a:latin typeface="游ゴシック" panose="020B0400000000000000" pitchFamily="50" charset="-128"/>
              <a:ea typeface="游ゴシック" panose="020B0400000000000000" pitchFamily="50" charset="-128"/>
            </a:endParaRPr>
          </a:p>
          <a:p>
            <a:r>
              <a:rPr kumimoji="1" lang="ja-JP" altLang="en-US" b="1" dirty="0" smtClean="0">
                <a:solidFill>
                  <a:schemeClr val="bg1"/>
                </a:solidFill>
                <a:latin typeface="游ゴシック" panose="020B0400000000000000" pitchFamily="50" charset="-128"/>
                <a:ea typeface="游ゴシック" panose="020B0400000000000000" pitchFamily="50" charset="-128"/>
              </a:rPr>
              <a:t>参加学生</a:t>
            </a:r>
            <a:endParaRPr kumimoji="1" lang="en-US" altLang="ja-JP" b="1" dirty="0" smtClean="0">
              <a:solidFill>
                <a:schemeClr val="bg1"/>
              </a:solidFill>
              <a:latin typeface="游ゴシック" panose="020B0400000000000000" pitchFamily="50" charset="-128"/>
              <a:ea typeface="游ゴシック" panose="020B0400000000000000" pitchFamily="50" charset="-128"/>
            </a:endParaRPr>
          </a:p>
          <a:p>
            <a:r>
              <a:rPr lang="ja-JP" altLang="en-US" b="1" dirty="0">
                <a:solidFill>
                  <a:schemeClr val="bg1"/>
                </a:solidFill>
                <a:latin typeface="游ゴシック" panose="020B0400000000000000" pitchFamily="50" charset="-128"/>
                <a:ea typeface="游ゴシック" panose="020B0400000000000000" pitchFamily="50" charset="-128"/>
              </a:rPr>
              <a:t>　</a:t>
            </a:r>
            <a:r>
              <a:rPr kumimoji="1" lang="ja-JP" altLang="en-US" b="1" dirty="0" smtClean="0">
                <a:solidFill>
                  <a:schemeClr val="bg1"/>
                </a:solidFill>
                <a:latin typeface="游ゴシック" panose="020B0400000000000000" pitchFamily="50" charset="-128"/>
                <a:ea typeface="游ゴシック" panose="020B0400000000000000" pitchFamily="50" charset="-128"/>
              </a:rPr>
              <a:t>経済学部３年　寺田君</a:t>
            </a:r>
            <a:endParaRPr kumimoji="1" lang="en-US" altLang="ja-JP" b="1" dirty="0" smtClean="0">
              <a:solidFill>
                <a:schemeClr val="bg1"/>
              </a:solidFill>
              <a:latin typeface="游ゴシック" panose="020B0400000000000000" pitchFamily="50" charset="-128"/>
              <a:ea typeface="游ゴシック" panose="020B0400000000000000" pitchFamily="50" charset="-128"/>
            </a:endParaRPr>
          </a:p>
          <a:p>
            <a:r>
              <a:rPr lang="ja-JP" altLang="en-US" b="1" dirty="0" smtClean="0">
                <a:solidFill>
                  <a:schemeClr val="bg1"/>
                </a:solidFill>
                <a:latin typeface="游ゴシック" panose="020B0400000000000000" pitchFamily="50" charset="-128"/>
                <a:ea typeface="游ゴシック" panose="020B0400000000000000" pitchFamily="50" charset="-128"/>
              </a:rPr>
              <a:t>　システム工学部４年　山内君</a:t>
            </a:r>
            <a:endParaRPr lang="en-US" altLang="ja-JP" b="1" dirty="0" smtClean="0">
              <a:solidFill>
                <a:schemeClr val="bg1"/>
              </a:solidFill>
              <a:latin typeface="游ゴシック" panose="020B0400000000000000" pitchFamily="50" charset="-128"/>
              <a:ea typeface="游ゴシック" panose="020B0400000000000000" pitchFamily="50" charset="-128"/>
            </a:endParaRPr>
          </a:p>
          <a:p>
            <a:r>
              <a:rPr kumimoji="1" lang="ja-JP" altLang="en-US" b="1" dirty="0" smtClean="0">
                <a:solidFill>
                  <a:schemeClr val="bg1"/>
                </a:solidFill>
                <a:latin typeface="游ゴシック" panose="020B0400000000000000" pitchFamily="50" charset="-128"/>
                <a:ea typeface="游ゴシック" panose="020B0400000000000000" pitchFamily="50" charset="-128"/>
              </a:rPr>
              <a:t>　教育学部２年　中澤君</a:t>
            </a:r>
            <a:endParaRPr kumimoji="1" lang="en-US" altLang="ja-JP" b="1" dirty="0" smtClean="0">
              <a:solidFill>
                <a:schemeClr val="bg1"/>
              </a:solidFill>
              <a:latin typeface="游ゴシック" panose="020B0400000000000000" pitchFamily="50" charset="-128"/>
              <a:ea typeface="游ゴシック" panose="020B0400000000000000" pitchFamily="50" charset="-128"/>
            </a:endParaRPr>
          </a:p>
          <a:p>
            <a:r>
              <a:rPr lang="ja-JP" altLang="en-US" b="1" dirty="0" smtClean="0">
                <a:solidFill>
                  <a:schemeClr val="bg1"/>
                </a:solidFill>
                <a:latin typeface="游ゴシック" panose="020B0400000000000000" pitchFamily="50" charset="-128"/>
                <a:ea typeface="游ゴシック" panose="020B0400000000000000" pitchFamily="50" charset="-128"/>
              </a:rPr>
              <a:t>　システム工学研究科２年　上田君</a:t>
            </a:r>
            <a:endParaRPr lang="en-US" altLang="ja-JP" b="1" dirty="0" smtClean="0">
              <a:solidFill>
                <a:schemeClr val="bg1"/>
              </a:solidFill>
              <a:latin typeface="游ゴシック" panose="020B0400000000000000" pitchFamily="50" charset="-128"/>
              <a:ea typeface="游ゴシック" panose="020B0400000000000000" pitchFamily="50" charset="-128"/>
            </a:endParaRPr>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66313" y="6734175"/>
            <a:ext cx="609600" cy="609600"/>
          </a:xfrm>
          <a:prstGeom prst="rect">
            <a:avLst/>
          </a:prstGeom>
        </p:spPr>
      </p:pic>
    </p:spTree>
    <p:extLst>
      <p:ext uri="{BB962C8B-B14F-4D97-AF65-F5344CB8AC3E}">
        <p14:creationId xmlns:p14="http://schemas.microsoft.com/office/powerpoint/2010/main" val="1488650187"/>
      </p:ext>
    </p:extLst>
  </p:cSld>
  <p:clrMapOvr>
    <a:masterClrMapping/>
  </p:clrMapOvr>
  <mc:AlternateContent xmlns:mc="http://schemas.openxmlformats.org/markup-compatibility/2006">
    <mc:Choice xmlns:p14="http://schemas.microsoft.com/office/powerpoint/2010/main" Requires="p14">
      <p:transition spd="slow" p14:dur="2000" advTm="38260"/>
    </mc:Choice>
    <mc:Fallback>
      <p:transition spd="slow" advTm="38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0691813" cy="8018859"/>
          </a:xfrm>
          <a:prstGeom prst="rect">
            <a:avLst/>
          </a:prstGeom>
        </p:spPr>
      </p:pic>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66313" y="6734175"/>
            <a:ext cx="609600" cy="609600"/>
          </a:xfrm>
          <a:prstGeom prst="rect">
            <a:avLst/>
          </a:prstGeom>
        </p:spPr>
      </p:pic>
    </p:spTree>
    <p:extLst>
      <p:ext uri="{BB962C8B-B14F-4D97-AF65-F5344CB8AC3E}">
        <p14:creationId xmlns:p14="http://schemas.microsoft.com/office/powerpoint/2010/main" val="2535707248"/>
      </p:ext>
    </p:extLst>
  </p:cSld>
  <p:clrMapOvr>
    <a:masterClrMapping/>
  </p:clrMapOvr>
  <mc:AlternateContent xmlns:mc="http://schemas.openxmlformats.org/markup-compatibility/2006">
    <mc:Choice xmlns:p14="http://schemas.microsoft.com/office/powerpoint/2010/main" Requires="p14">
      <p:transition spd="slow" p14:dur="2000" advTm="10662"/>
    </mc:Choice>
    <mc:Fallback>
      <p:transition spd="slow" advTm="10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50887" y="186584"/>
            <a:ext cx="9590038" cy="1461188"/>
          </a:xfrm>
        </p:spPr>
        <p:txBody>
          <a:bodyPr/>
          <a:lstStyle/>
          <a:p>
            <a:r>
              <a:rPr kumimoji="1" lang="ja-JP" altLang="en-US" b="1" dirty="0" smtClean="0">
                <a:latin typeface="游ゴシック" panose="020B0400000000000000" pitchFamily="50" charset="-128"/>
                <a:ea typeface="游ゴシック" panose="020B0400000000000000" pitchFamily="50" charset="-128"/>
              </a:rPr>
              <a:t>インタビュー形式でのマッチング</a:t>
            </a:r>
            <a:endParaRPr kumimoji="1" lang="ja-JP" altLang="en-US" b="1" dirty="0">
              <a:latin typeface="游ゴシック" panose="020B0400000000000000" pitchFamily="50" charset="-128"/>
              <a:ea typeface="游ゴシック" panose="020B0400000000000000" pitchFamily="50" charset="-128"/>
            </a:endParaRPr>
          </a:p>
        </p:txBody>
      </p:sp>
      <p:pic>
        <p:nvPicPr>
          <p:cNvPr id="4" name="図 3"/>
          <p:cNvPicPr>
            <a:picLocks noChangeAspect="1"/>
          </p:cNvPicPr>
          <p:nvPr/>
        </p:nvPicPr>
        <p:blipFill>
          <a:blip r:embed="rId4"/>
          <a:stretch>
            <a:fillRect/>
          </a:stretch>
        </p:blipFill>
        <p:spPr>
          <a:xfrm>
            <a:off x="793" y="1545530"/>
            <a:ext cx="10691813" cy="6014145"/>
          </a:xfrm>
          <a:prstGeom prst="rect">
            <a:avLst/>
          </a:prstGeom>
        </p:spPr>
      </p:pic>
      <p:sp>
        <p:nvSpPr>
          <p:cNvPr id="5" name="テキスト ボックス 4"/>
          <p:cNvSpPr txBox="1"/>
          <p:nvPr/>
        </p:nvSpPr>
        <p:spPr>
          <a:xfrm>
            <a:off x="550887" y="6733364"/>
            <a:ext cx="4570482" cy="646331"/>
          </a:xfrm>
          <a:prstGeom prst="rect">
            <a:avLst/>
          </a:prstGeom>
          <a:noFill/>
        </p:spPr>
        <p:txBody>
          <a:bodyPr wrap="none" rtlCol="0">
            <a:spAutoFit/>
          </a:bodyPr>
          <a:lstStyle/>
          <a:p>
            <a:r>
              <a:rPr kumimoji="1" lang="en-US" altLang="ja-JP" b="1" dirty="0" smtClean="0">
                <a:latin typeface="游ゴシック" panose="020B0400000000000000" pitchFamily="50" charset="-128"/>
                <a:ea typeface="游ゴシック" panose="020B0400000000000000" pitchFamily="50" charset="-128"/>
              </a:rPr>
              <a:t>※</a:t>
            </a:r>
            <a:r>
              <a:rPr kumimoji="1" lang="ja-JP" altLang="en-US" b="1" dirty="0" smtClean="0">
                <a:latin typeface="游ゴシック" panose="020B0400000000000000" pitchFamily="50" charset="-128"/>
                <a:ea typeface="游ゴシック" panose="020B0400000000000000" pitchFamily="50" charset="-128"/>
              </a:rPr>
              <a:t>インタビューイ　</a:t>
            </a:r>
            <a:r>
              <a:rPr lang="ja-JP" altLang="en-US" b="1" dirty="0">
                <a:latin typeface="游ゴシック" panose="020B0400000000000000" pitchFamily="50" charset="-128"/>
                <a:ea typeface="游ゴシック" panose="020B0400000000000000" pitchFamily="50" charset="-128"/>
              </a:rPr>
              <a:t>教育学部２年　中澤君</a:t>
            </a:r>
            <a:endParaRPr lang="en-US" altLang="ja-JP" b="1" dirty="0">
              <a:latin typeface="游ゴシック" panose="020B0400000000000000" pitchFamily="50" charset="-128"/>
              <a:ea typeface="游ゴシック" panose="020B0400000000000000" pitchFamily="50" charset="-128"/>
            </a:endParaRPr>
          </a:p>
          <a:p>
            <a:r>
              <a:rPr kumimoji="1" lang="ja-JP" altLang="en-US" b="1" dirty="0" smtClean="0">
                <a:latin typeface="游ゴシック" panose="020B0400000000000000" pitchFamily="50" charset="-128"/>
                <a:ea typeface="游ゴシック" panose="020B0400000000000000" pitchFamily="50" charset="-128"/>
              </a:rPr>
              <a:t>インタビュー記事は３月中旬頃に</a:t>
            </a:r>
            <a:r>
              <a:rPr kumimoji="1" lang="en-US" altLang="ja-JP" b="1" dirty="0" smtClean="0">
                <a:latin typeface="游ゴシック" panose="020B0400000000000000" pitchFamily="50" charset="-128"/>
                <a:ea typeface="游ゴシック" panose="020B0400000000000000" pitchFamily="50" charset="-128"/>
              </a:rPr>
              <a:t>UP</a:t>
            </a:r>
            <a:r>
              <a:rPr kumimoji="1" lang="ja-JP" altLang="en-US" b="1" dirty="0" smtClean="0">
                <a:latin typeface="游ゴシック" panose="020B0400000000000000" pitchFamily="50" charset="-128"/>
                <a:ea typeface="游ゴシック" panose="020B0400000000000000" pitchFamily="50" charset="-128"/>
              </a:rPr>
              <a:t>予定</a:t>
            </a:r>
            <a:endParaRPr kumimoji="1" lang="ja-JP" altLang="en-US" b="1" dirty="0">
              <a:latin typeface="游ゴシック" panose="020B0400000000000000" pitchFamily="50" charset="-128"/>
              <a:ea typeface="游ゴシック" panose="020B0400000000000000" pitchFamily="50" charset="-128"/>
            </a:endParaRP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66313" y="6734175"/>
            <a:ext cx="609600" cy="609600"/>
          </a:xfrm>
          <a:prstGeom prst="rect">
            <a:avLst/>
          </a:prstGeom>
        </p:spPr>
      </p:pic>
    </p:spTree>
    <p:extLst>
      <p:ext uri="{BB962C8B-B14F-4D97-AF65-F5344CB8AC3E}">
        <p14:creationId xmlns:p14="http://schemas.microsoft.com/office/powerpoint/2010/main" val="3426907975"/>
      </p:ext>
    </p:extLst>
  </p:cSld>
  <p:clrMapOvr>
    <a:masterClrMapping/>
  </p:clrMapOvr>
  <mc:AlternateContent xmlns:mc="http://schemas.openxmlformats.org/markup-compatibility/2006">
    <mc:Choice xmlns:p14="http://schemas.microsoft.com/office/powerpoint/2010/main" Requires="p14">
      <p:transition spd="slow" p14:dur="2000" advTm="30092"/>
    </mc:Choice>
    <mc:Fallback>
      <p:transition spd="slow" advTm="30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b="1" dirty="0">
                <a:latin typeface="游ゴシック" panose="020B0400000000000000" pitchFamily="50" charset="-128"/>
                <a:ea typeface="游ゴシック" panose="020B0400000000000000" pitchFamily="50" charset="-128"/>
              </a:rPr>
              <a:t>学外支援者と在学生を</a:t>
            </a:r>
            <a:r>
              <a:rPr lang="en-US" altLang="ja-JP" b="1" dirty="0">
                <a:latin typeface="游ゴシック" panose="020B0400000000000000" pitchFamily="50" charset="-128"/>
                <a:ea typeface="游ゴシック" panose="020B0400000000000000" pitchFamily="50" charset="-128"/>
              </a:rPr>
              <a:t/>
            </a:r>
            <a:br>
              <a:rPr lang="en-US" altLang="ja-JP" b="1" dirty="0">
                <a:latin typeface="游ゴシック" panose="020B0400000000000000" pitchFamily="50" charset="-128"/>
                <a:ea typeface="游ゴシック" panose="020B0400000000000000" pitchFamily="50" charset="-128"/>
              </a:rPr>
            </a:br>
            <a:r>
              <a:rPr lang="ja-JP" altLang="en-US" sz="5400" b="1" dirty="0">
                <a:latin typeface="游ゴシック" panose="020B0400000000000000" pitchFamily="50" charset="-128"/>
                <a:ea typeface="游ゴシック" panose="020B0400000000000000" pitchFamily="50" charset="-128"/>
              </a:rPr>
              <a:t>どうマッチングさせるか？</a:t>
            </a:r>
            <a:endParaRPr kumimoji="1" lang="ja-JP" altLang="en-US" dirty="0"/>
          </a:p>
        </p:txBody>
      </p:sp>
      <p:sp>
        <p:nvSpPr>
          <p:cNvPr id="4" name="角丸四角形吹き出し 3"/>
          <p:cNvSpPr/>
          <p:nvPr/>
        </p:nvSpPr>
        <p:spPr>
          <a:xfrm>
            <a:off x="203102" y="2628900"/>
            <a:ext cx="4902200" cy="4394200"/>
          </a:xfrm>
          <a:prstGeom prst="wedgeRoundRectCallout">
            <a:avLst>
              <a:gd name="adj1" fmla="val -20574"/>
              <a:gd name="adj2" fmla="val 5932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a:latin typeface="游ゴシック" panose="020B0400000000000000" pitchFamily="50" charset="-128"/>
                <a:ea typeface="游ゴシック" panose="020B0400000000000000" pitchFamily="50" charset="-128"/>
              </a:rPr>
              <a:t>もうほんとに泥くさく頑張るしかないなと思いました。</a:t>
            </a:r>
          </a:p>
          <a:p>
            <a:r>
              <a:rPr lang="ja-JP" altLang="en-US" sz="2400" b="1" dirty="0">
                <a:latin typeface="游ゴシック" panose="020B0400000000000000" pitchFamily="50" charset="-128"/>
                <a:ea typeface="游ゴシック" panose="020B0400000000000000" pitchFamily="50" charset="-128"/>
              </a:rPr>
              <a:t>起業したいと思ってる人は、</a:t>
            </a:r>
          </a:p>
          <a:p>
            <a:r>
              <a:rPr lang="ja-JP" altLang="en-US" sz="2400" b="1" dirty="0">
                <a:latin typeface="游ゴシック" panose="020B0400000000000000" pitchFamily="50" charset="-128"/>
                <a:ea typeface="游ゴシック" panose="020B0400000000000000" pitchFamily="50" charset="-128"/>
              </a:rPr>
              <a:t>コツコツ、着実に、全力で積み上げながら、頑張りましょう！</a:t>
            </a:r>
          </a:p>
          <a:p>
            <a:r>
              <a:rPr lang="ja-JP" altLang="en-US" sz="2400" b="1" dirty="0">
                <a:latin typeface="游ゴシック" panose="020B0400000000000000" pitchFamily="50" charset="-128"/>
                <a:ea typeface="游ゴシック" panose="020B0400000000000000" pitchFamily="50" charset="-128"/>
              </a:rPr>
              <a:t>自信なんて捨ててしまえ！！！</a:t>
            </a:r>
          </a:p>
          <a:p>
            <a:r>
              <a:rPr lang="ja-JP" altLang="en-US" sz="2400" b="1" dirty="0">
                <a:latin typeface="游ゴシック" panose="020B0400000000000000" pitchFamily="50" charset="-128"/>
                <a:ea typeface="游ゴシック" panose="020B0400000000000000" pitchFamily="50" charset="-128"/>
              </a:rPr>
              <a:t>必要ない！！！！！</a:t>
            </a:r>
          </a:p>
          <a:p>
            <a:r>
              <a:rPr lang="ja-JP" altLang="en-US" sz="2400" b="1" dirty="0">
                <a:latin typeface="游ゴシック" panose="020B0400000000000000" pitchFamily="50" charset="-128"/>
                <a:ea typeface="游ゴシック" panose="020B0400000000000000" pitchFamily="50" charset="-128"/>
              </a:rPr>
              <a:t>自信は幻想だ！！！！！</a:t>
            </a:r>
            <a:endParaRPr kumimoji="1" lang="ja-JP" altLang="en-US" sz="2400" b="1" dirty="0">
              <a:latin typeface="游ゴシック" panose="020B0400000000000000" pitchFamily="50" charset="-128"/>
              <a:ea typeface="游ゴシック" panose="020B0400000000000000" pitchFamily="50" charset="-128"/>
            </a:endParaRPr>
          </a:p>
        </p:txBody>
      </p:sp>
      <p:sp>
        <p:nvSpPr>
          <p:cNvPr id="5" name="角丸四角形吹き出し 4"/>
          <p:cNvSpPr/>
          <p:nvPr/>
        </p:nvSpPr>
        <p:spPr>
          <a:xfrm>
            <a:off x="5511800" y="1863672"/>
            <a:ext cx="4902200" cy="5159428"/>
          </a:xfrm>
          <a:prstGeom prst="wedgeRoundRectCallout">
            <a:avLst>
              <a:gd name="adj1" fmla="val -19279"/>
              <a:gd name="adj2" fmla="val 593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a:latin typeface="游ゴシック" panose="020B0400000000000000" pitchFamily="50" charset="-128"/>
                <a:ea typeface="游ゴシック" panose="020B0400000000000000" pitchFamily="50" charset="-128"/>
              </a:rPr>
              <a:t>今回非常にいい経験ができました！</a:t>
            </a:r>
          </a:p>
          <a:p>
            <a:r>
              <a:rPr lang="ja-JP" altLang="en-US" sz="2400" b="1" dirty="0">
                <a:latin typeface="游ゴシック" panose="020B0400000000000000" pitchFamily="50" charset="-128"/>
                <a:ea typeface="游ゴシック" panose="020B0400000000000000" pitchFamily="50" charset="-128"/>
              </a:rPr>
              <a:t>僕は何がやりたいかわからなかったなかで必死につくったビジネスプランでしたが、やんわり起業したいと思っている人も、実際にとりあえずやってみることでこういった経験をすることができるのがアキナイならではだからと思いました！</a:t>
            </a:r>
          </a:p>
          <a:p>
            <a:r>
              <a:rPr lang="ja-JP" altLang="en-US" sz="2400" b="1" dirty="0">
                <a:latin typeface="游ゴシック" panose="020B0400000000000000" pitchFamily="50" charset="-128"/>
                <a:ea typeface="游ゴシック" panose="020B0400000000000000" pitchFamily="50" charset="-128"/>
              </a:rPr>
              <a:t>いい機会をありがとうございました！</a:t>
            </a:r>
            <a:endParaRPr kumimoji="1" lang="ja-JP" altLang="en-US" sz="2400" b="1" dirty="0">
              <a:latin typeface="游ゴシック" panose="020B0400000000000000" pitchFamily="50" charset="-128"/>
              <a:ea typeface="游ゴシック" panose="020B0400000000000000" pitchFamily="50" charset="-128"/>
            </a:endParaRPr>
          </a:p>
        </p:txBody>
      </p:sp>
      <p:sp>
        <p:nvSpPr>
          <p:cNvPr id="6" name="コンテンツ プレースホルダー 5"/>
          <p:cNvSpPr>
            <a:spLocks noGrp="1"/>
          </p:cNvSpPr>
          <p:nvPr>
            <p:ph idx="1"/>
          </p:nvPr>
        </p:nvSpPr>
        <p:spPr>
          <a:xfrm>
            <a:off x="735062" y="2012414"/>
            <a:ext cx="9221689" cy="1175286"/>
          </a:xfrm>
        </p:spPr>
        <p:txBody>
          <a:bodyPr/>
          <a:lstStyle/>
          <a:p>
            <a:r>
              <a:rPr kumimoji="1" lang="ja-JP" altLang="en-US" dirty="0" smtClean="0"/>
              <a:t>参加学生からの感想</a:t>
            </a:r>
            <a:endParaRPr kumimoji="1" lang="ja-JP" altLang="en-US"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66313" y="6734175"/>
            <a:ext cx="609600" cy="609600"/>
          </a:xfrm>
          <a:prstGeom prst="rect">
            <a:avLst/>
          </a:prstGeom>
        </p:spPr>
      </p:pic>
    </p:spTree>
    <p:extLst>
      <p:ext uri="{BB962C8B-B14F-4D97-AF65-F5344CB8AC3E}">
        <p14:creationId xmlns:p14="http://schemas.microsoft.com/office/powerpoint/2010/main" val="1877025159"/>
      </p:ext>
    </p:extLst>
  </p:cSld>
  <p:clrMapOvr>
    <a:masterClrMapping/>
  </p:clrMapOvr>
  <mc:AlternateContent xmlns:mc="http://schemas.openxmlformats.org/markup-compatibility/2006">
    <mc:Choice xmlns:p14="http://schemas.microsoft.com/office/powerpoint/2010/main" Requires="p14">
      <p:transition spd="slow" p14:dur="2000" advTm="23540"/>
    </mc:Choice>
    <mc:Fallback>
      <p:transition spd="slow" advTm="23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35854" y="0"/>
            <a:ext cx="9221689" cy="1075765"/>
          </a:xfrm>
        </p:spPr>
        <p:txBody>
          <a:bodyPr/>
          <a:lstStyle/>
          <a:p>
            <a:r>
              <a:rPr kumimoji="1" lang="ja-JP" altLang="en-US" dirty="0" smtClean="0"/>
              <a:t>和歌山大学の起業支援の始まり</a:t>
            </a:r>
            <a:endParaRPr kumimoji="1" lang="ja-JP" altLang="en-US" dirty="0"/>
          </a:p>
        </p:txBody>
      </p:sp>
      <p:pic>
        <p:nvPicPr>
          <p:cNvPr id="1026" name="Picture 2" descr="紀の国大学の目標"/>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39" y="879985"/>
            <a:ext cx="8893921" cy="6467151"/>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4096871" y="6687671"/>
            <a:ext cx="2438400" cy="564776"/>
          </a:xfrm>
          <a:prstGeom prst="rect">
            <a:avLst/>
          </a:prstGeom>
          <a:no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7261412" y="5294218"/>
            <a:ext cx="2052918" cy="205291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smtClean="0">
                <a:latin typeface="游ゴシック" panose="020B0400000000000000" pitchFamily="50" charset="-128"/>
                <a:ea typeface="游ゴシック" panose="020B0400000000000000" pitchFamily="50" charset="-128"/>
              </a:rPr>
              <a:t>目標値</a:t>
            </a:r>
            <a:endParaRPr lang="en-US" altLang="ja-JP" sz="2000" b="1" dirty="0" smtClean="0">
              <a:latin typeface="游ゴシック" panose="020B0400000000000000" pitchFamily="50" charset="-128"/>
              <a:ea typeface="游ゴシック" panose="020B0400000000000000" pitchFamily="50" charset="-128"/>
            </a:endParaRPr>
          </a:p>
          <a:p>
            <a:pPr algn="ctr"/>
            <a:r>
              <a:rPr lang="ja-JP" altLang="en-US" sz="2000" b="1" dirty="0" smtClean="0">
                <a:latin typeface="游ゴシック" panose="020B0400000000000000" pitchFamily="50" charset="-128"/>
                <a:ea typeface="游ゴシック" panose="020B0400000000000000" pitchFamily="50" charset="-128"/>
              </a:rPr>
              <a:t>雇用創出</a:t>
            </a:r>
            <a:endParaRPr lang="en-US" altLang="ja-JP" sz="2000" b="1" dirty="0" smtClean="0">
              <a:latin typeface="游ゴシック" panose="020B0400000000000000" pitchFamily="50" charset="-128"/>
              <a:ea typeface="游ゴシック" panose="020B0400000000000000" pitchFamily="50" charset="-128"/>
            </a:endParaRPr>
          </a:p>
          <a:p>
            <a:pPr algn="ctr"/>
            <a:r>
              <a:rPr kumimoji="1" lang="ja-JP" altLang="en-US" sz="3600" b="1" dirty="0" smtClean="0">
                <a:latin typeface="游ゴシック" panose="020B0400000000000000" pitchFamily="50" charset="-128"/>
                <a:ea typeface="游ゴシック" panose="020B0400000000000000" pitchFamily="50" charset="-128"/>
              </a:rPr>
              <a:t>１０</a:t>
            </a:r>
            <a:r>
              <a:rPr kumimoji="1" lang="ja-JP" altLang="en-US" sz="2400" b="1" dirty="0" smtClean="0">
                <a:latin typeface="游ゴシック" panose="020B0400000000000000" pitchFamily="50" charset="-128"/>
                <a:ea typeface="游ゴシック" panose="020B0400000000000000" pitchFamily="50" charset="-128"/>
              </a:rPr>
              <a:t>件</a:t>
            </a:r>
            <a:endParaRPr kumimoji="1" lang="ja-JP" altLang="en-US" sz="2400" b="1" dirty="0">
              <a:latin typeface="游ゴシック" panose="020B0400000000000000" pitchFamily="50" charset="-128"/>
              <a:ea typeface="游ゴシック" panose="020B0400000000000000" pitchFamily="50" charset="-128"/>
            </a:endParaRPr>
          </a:p>
        </p:txBody>
      </p:sp>
      <p:sp>
        <p:nvSpPr>
          <p:cNvPr id="6" name="二等辺三角形 5"/>
          <p:cNvSpPr/>
          <p:nvPr/>
        </p:nvSpPr>
        <p:spPr>
          <a:xfrm rot="15195021">
            <a:off x="6840070" y="6472517"/>
            <a:ext cx="448236" cy="770965"/>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66313" y="6734175"/>
            <a:ext cx="609600" cy="609600"/>
          </a:xfrm>
          <a:prstGeom prst="rect">
            <a:avLst/>
          </a:prstGeom>
        </p:spPr>
      </p:pic>
    </p:spTree>
    <p:extLst>
      <p:ext uri="{BB962C8B-B14F-4D97-AF65-F5344CB8AC3E}">
        <p14:creationId xmlns:p14="http://schemas.microsoft.com/office/powerpoint/2010/main" val="3368631218"/>
      </p:ext>
    </p:extLst>
  </p:cSld>
  <p:clrMapOvr>
    <a:masterClrMapping/>
  </p:clrMapOvr>
  <mc:AlternateContent xmlns:mc="http://schemas.openxmlformats.org/markup-compatibility/2006">
    <mc:Choice xmlns:p14="http://schemas.microsoft.com/office/powerpoint/2010/main" Requires="p14">
      <p:transition spd="slow" p14:dur="2000" advTm="25121"/>
    </mc:Choice>
    <mc:Fallback>
      <p:transition spd="slow" advTm="25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b="1" dirty="0">
                <a:latin typeface="游ゴシック" panose="020B0400000000000000" pitchFamily="50" charset="-128"/>
                <a:ea typeface="游ゴシック" panose="020B0400000000000000" pitchFamily="50" charset="-128"/>
              </a:rPr>
              <a:t>学外支援者と在学生を</a:t>
            </a:r>
            <a:r>
              <a:rPr lang="en-US" altLang="ja-JP" b="1" dirty="0">
                <a:latin typeface="游ゴシック" panose="020B0400000000000000" pitchFamily="50" charset="-128"/>
                <a:ea typeface="游ゴシック" panose="020B0400000000000000" pitchFamily="50" charset="-128"/>
              </a:rPr>
              <a:t/>
            </a:r>
            <a:br>
              <a:rPr lang="en-US" altLang="ja-JP" b="1" dirty="0">
                <a:latin typeface="游ゴシック" panose="020B0400000000000000" pitchFamily="50" charset="-128"/>
                <a:ea typeface="游ゴシック" panose="020B0400000000000000" pitchFamily="50" charset="-128"/>
              </a:rPr>
            </a:br>
            <a:r>
              <a:rPr lang="ja-JP" altLang="en-US" sz="4800" b="1" dirty="0">
                <a:latin typeface="游ゴシック" panose="020B0400000000000000" pitchFamily="50" charset="-128"/>
                <a:ea typeface="游ゴシック" panose="020B0400000000000000" pitchFamily="50" charset="-128"/>
              </a:rPr>
              <a:t>どうマッチングさせるか？</a:t>
            </a:r>
            <a:endParaRPr kumimoji="1" lang="ja-JP" altLang="en-US" dirty="0"/>
          </a:p>
        </p:txBody>
      </p:sp>
      <p:sp>
        <p:nvSpPr>
          <p:cNvPr id="3" name="コンテンツ プレースホルダー 2"/>
          <p:cNvSpPr>
            <a:spLocks noGrp="1"/>
          </p:cNvSpPr>
          <p:nvPr>
            <p:ph idx="1"/>
          </p:nvPr>
        </p:nvSpPr>
        <p:spPr>
          <a:xfrm>
            <a:off x="735062" y="2012413"/>
            <a:ext cx="9221689" cy="5547261"/>
          </a:xfrm>
        </p:spPr>
        <p:txBody>
          <a:bodyPr>
            <a:normAutofit/>
          </a:bodyPr>
          <a:lstStyle/>
          <a:p>
            <a:r>
              <a:rPr kumimoji="1" lang="ja-JP" altLang="en-US" dirty="0" smtClean="0"/>
              <a:t>インタビュー形式</a:t>
            </a:r>
            <a:endParaRPr kumimoji="1" lang="en-US" altLang="ja-JP" dirty="0" smtClean="0"/>
          </a:p>
          <a:p>
            <a:pPr lvl="1"/>
            <a:r>
              <a:rPr lang="ja-JP" altLang="en-US" dirty="0" smtClean="0"/>
              <a:t>１対１～２の交流</a:t>
            </a:r>
            <a:endParaRPr lang="en-US" altLang="ja-JP" dirty="0" smtClean="0"/>
          </a:p>
          <a:p>
            <a:pPr lvl="1"/>
            <a:r>
              <a:rPr lang="ja-JP" altLang="en-US" dirty="0" smtClean="0"/>
              <a:t>経営者の考えをじっくり聞く機会</a:t>
            </a:r>
            <a:endParaRPr lang="en-US" altLang="ja-JP" dirty="0" smtClean="0"/>
          </a:p>
          <a:p>
            <a:pPr lvl="1"/>
            <a:r>
              <a:rPr kumimoji="1" lang="ja-JP" altLang="en-US" dirty="0" smtClean="0"/>
              <a:t>自身のプランに近い業態であれば有効性が高い</a:t>
            </a:r>
            <a:endParaRPr kumimoji="1" lang="en-US" altLang="ja-JP" dirty="0" smtClean="0"/>
          </a:p>
          <a:p>
            <a:r>
              <a:rPr kumimoji="1" lang="ja-JP" altLang="en-US" dirty="0" smtClean="0"/>
              <a:t>対面形式</a:t>
            </a:r>
            <a:endParaRPr kumimoji="1" lang="en-US" altLang="ja-JP" dirty="0" smtClean="0"/>
          </a:p>
          <a:p>
            <a:pPr lvl="1"/>
            <a:r>
              <a:rPr lang="en-US" altLang="ja-JP" dirty="0" smtClean="0"/>
              <a:t>N</a:t>
            </a:r>
            <a:r>
              <a:rPr lang="ja-JP" altLang="en-US" dirty="0" smtClean="0"/>
              <a:t>対</a:t>
            </a:r>
            <a:r>
              <a:rPr lang="en-US" altLang="ja-JP" dirty="0" smtClean="0"/>
              <a:t>N</a:t>
            </a:r>
            <a:r>
              <a:rPr lang="ja-JP" altLang="en-US" dirty="0" smtClean="0"/>
              <a:t>の交流、多様な考えや意見に触れられる</a:t>
            </a:r>
            <a:endParaRPr lang="en-US" altLang="ja-JP" dirty="0" smtClean="0"/>
          </a:p>
          <a:p>
            <a:pPr lvl="1"/>
            <a:r>
              <a:rPr kumimoji="1" lang="ja-JP" altLang="en-US" dirty="0"/>
              <a:t>自身</a:t>
            </a:r>
            <a:r>
              <a:rPr kumimoji="1" lang="ja-JP" altLang="en-US" dirty="0" smtClean="0"/>
              <a:t>のプランを改善する場になっている</a:t>
            </a:r>
            <a:endParaRPr kumimoji="1" lang="en-US" altLang="ja-JP" dirty="0" smtClean="0"/>
          </a:p>
          <a:p>
            <a:pPr lvl="1"/>
            <a:r>
              <a:rPr kumimoji="1" lang="ja-JP" altLang="en-US" dirty="0" smtClean="0"/>
              <a:t>起業家、準備者のコミュニティ形成に寄与</a:t>
            </a:r>
            <a:endParaRPr kumimoji="1" lang="en-US" altLang="ja-JP" dirty="0" smtClean="0"/>
          </a:p>
          <a:p>
            <a:r>
              <a:rPr kumimoji="1" lang="ja-JP" altLang="en-US" dirty="0" smtClean="0"/>
              <a:t>マッチングの優先順</a:t>
            </a:r>
            <a:endParaRPr kumimoji="1" lang="en-US" altLang="ja-JP" dirty="0" smtClean="0"/>
          </a:p>
          <a:p>
            <a:pPr lvl="1"/>
            <a:r>
              <a:rPr lang="ja-JP" altLang="en-US" dirty="0"/>
              <a:t>対面</a:t>
            </a:r>
            <a:r>
              <a:rPr lang="ja-JP" altLang="en-US" dirty="0" smtClean="0"/>
              <a:t>形式→コミュニティ形成（気軽に話せる関係性の構築）</a:t>
            </a:r>
            <a:endParaRPr lang="en-US" altLang="ja-JP" dirty="0" smtClean="0"/>
          </a:p>
          <a:p>
            <a:pPr lvl="1"/>
            <a:r>
              <a:rPr kumimoji="1" lang="ja-JP" altLang="en-US" dirty="0"/>
              <a:t>インタビュー</a:t>
            </a:r>
            <a:r>
              <a:rPr kumimoji="1" lang="ja-JP" altLang="en-US" dirty="0" smtClean="0"/>
              <a:t>形式→課題解決、メンター支援</a:t>
            </a:r>
            <a:endParaRPr kumimoji="1" lang="ja-JP" altLang="en-US"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66313" y="6734175"/>
            <a:ext cx="609600" cy="609600"/>
          </a:xfrm>
          <a:prstGeom prst="rect">
            <a:avLst/>
          </a:prstGeom>
        </p:spPr>
      </p:pic>
    </p:spTree>
    <p:extLst>
      <p:ext uri="{BB962C8B-B14F-4D97-AF65-F5344CB8AC3E}">
        <p14:creationId xmlns:p14="http://schemas.microsoft.com/office/powerpoint/2010/main" val="1685591455"/>
      </p:ext>
    </p:extLst>
  </p:cSld>
  <p:clrMapOvr>
    <a:masterClrMapping/>
  </p:clrMapOvr>
  <mc:AlternateContent xmlns:mc="http://schemas.openxmlformats.org/markup-compatibility/2006">
    <mc:Choice xmlns:p14="http://schemas.microsoft.com/office/powerpoint/2010/main" Requires="p14">
      <p:transition spd="slow" p14:dur="2000" advTm="147815"/>
    </mc:Choice>
    <mc:Fallback>
      <p:transition spd="slow" advTm="147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36993" y="47737"/>
            <a:ext cx="9221689" cy="1306881"/>
          </a:xfrm>
        </p:spPr>
        <p:txBody>
          <a:bodyPr/>
          <a:lstStyle/>
          <a:p>
            <a:pPr algn="ctr"/>
            <a:r>
              <a:rPr lang="zh-TW" altLang="en-US" dirty="0"/>
              <a:t>教育改革推進</a:t>
            </a:r>
            <a:r>
              <a:rPr kumimoji="1" lang="ja-JP" altLang="en-US" dirty="0" smtClean="0"/>
              <a:t>事業の経緯と概要</a:t>
            </a:r>
            <a:endParaRPr kumimoji="1" lang="ja-JP" altLang="en-US" dirty="0"/>
          </a:p>
        </p:txBody>
      </p:sp>
      <p:sp>
        <p:nvSpPr>
          <p:cNvPr id="5" name="正方形/長方形 4"/>
          <p:cNvSpPr/>
          <p:nvPr/>
        </p:nvSpPr>
        <p:spPr>
          <a:xfrm>
            <a:off x="3864" y="1281953"/>
            <a:ext cx="10687949" cy="627772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6" name="グループ化 65"/>
          <p:cNvGrpSpPr/>
          <p:nvPr/>
        </p:nvGrpSpPr>
        <p:grpSpPr>
          <a:xfrm>
            <a:off x="359155" y="1485570"/>
            <a:ext cx="9984690" cy="5561989"/>
            <a:chOff x="-705371" y="2106867"/>
            <a:chExt cx="6919736" cy="3854651"/>
          </a:xfrm>
        </p:grpSpPr>
        <p:sp>
          <p:nvSpPr>
            <p:cNvPr id="7" name="テキスト ボックス 6"/>
            <p:cNvSpPr txBox="1"/>
            <p:nvPr/>
          </p:nvSpPr>
          <p:spPr>
            <a:xfrm>
              <a:off x="1896305" y="2106867"/>
              <a:ext cx="1549979" cy="405269"/>
            </a:xfrm>
            <a:prstGeom prst="rect">
              <a:avLst/>
            </a:prstGeom>
            <a:solidFill>
              <a:schemeClr val="bg1"/>
            </a:solidFill>
          </p:spPr>
          <p:txBody>
            <a:bodyPr wrap="none" rtlCol="0">
              <a:spAutoFit/>
            </a:bodyPr>
            <a:lstStyle/>
            <a:p>
              <a:r>
                <a:rPr kumimoji="1" lang="ja-JP" altLang="en-US" sz="3200" b="1" dirty="0" smtClean="0">
                  <a:latin typeface="游ゴシック" panose="020B0400000000000000" pitchFamily="50" charset="-128"/>
                  <a:ea typeface="游ゴシック" panose="020B0400000000000000" pitchFamily="50" charset="-128"/>
                </a:rPr>
                <a:t>現在の状況</a:t>
              </a:r>
              <a:endParaRPr kumimoji="1" lang="ja-JP" altLang="en-US" sz="3200" b="1" dirty="0">
                <a:latin typeface="游ゴシック" panose="020B0400000000000000" pitchFamily="50" charset="-128"/>
                <a:ea typeface="游ゴシック" panose="020B0400000000000000" pitchFamily="50" charset="-128"/>
              </a:endParaRPr>
            </a:p>
          </p:txBody>
        </p:sp>
        <p:sp>
          <p:nvSpPr>
            <p:cNvPr id="8" name="角丸四角形 7"/>
            <p:cNvSpPr/>
            <p:nvPr/>
          </p:nvSpPr>
          <p:spPr>
            <a:xfrm>
              <a:off x="2874166" y="2984324"/>
              <a:ext cx="1891553" cy="2435132"/>
            </a:xfrm>
            <a:prstGeom prst="roundRect">
              <a:avLst>
                <a:gd name="adj" fmla="val 3997"/>
              </a:avLst>
            </a:pr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grpSp>
          <p:nvGrpSpPr>
            <p:cNvPr id="9" name="グループ化 8"/>
            <p:cNvGrpSpPr/>
            <p:nvPr/>
          </p:nvGrpSpPr>
          <p:grpSpPr>
            <a:xfrm>
              <a:off x="3407565" y="3168990"/>
              <a:ext cx="824753" cy="741828"/>
              <a:chOff x="3118322" y="2153097"/>
              <a:chExt cx="824753" cy="741828"/>
            </a:xfrm>
          </p:grpSpPr>
          <p:grpSp>
            <p:nvGrpSpPr>
              <p:cNvPr id="10" name="グループ化 9"/>
              <p:cNvGrpSpPr/>
              <p:nvPr/>
            </p:nvGrpSpPr>
            <p:grpSpPr>
              <a:xfrm>
                <a:off x="3118322" y="2153097"/>
                <a:ext cx="331694" cy="605117"/>
                <a:chOff x="5777753" y="1192306"/>
                <a:chExt cx="331694" cy="605117"/>
              </a:xfrm>
            </p:grpSpPr>
            <p:sp>
              <p:nvSpPr>
                <p:cNvPr id="17" name="円/楕円 16"/>
                <p:cNvSpPr/>
                <p:nvPr/>
              </p:nvSpPr>
              <p:spPr>
                <a:xfrm>
                  <a:off x="5791200" y="1192306"/>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sp>
              <p:nvSpPr>
                <p:cNvPr id="18" name="フローチャート: 論理積ゲート 17"/>
                <p:cNvSpPr/>
                <p:nvPr/>
              </p:nvSpPr>
              <p:spPr>
                <a:xfrm rot="-5400000">
                  <a:off x="5777753" y="1465729"/>
                  <a:ext cx="331694" cy="331694"/>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grpSp>
          <p:grpSp>
            <p:nvGrpSpPr>
              <p:cNvPr id="11" name="グループ化 10"/>
              <p:cNvGrpSpPr/>
              <p:nvPr/>
            </p:nvGrpSpPr>
            <p:grpSpPr>
              <a:xfrm>
                <a:off x="3611381" y="2155338"/>
                <a:ext cx="331694" cy="605117"/>
                <a:chOff x="5777753" y="1192306"/>
                <a:chExt cx="331694" cy="605117"/>
              </a:xfrm>
            </p:grpSpPr>
            <p:sp>
              <p:nvSpPr>
                <p:cNvPr id="15" name="円/楕円 14"/>
                <p:cNvSpPr/>
                <p:nvPr/>
              </p:nvSpPr>
              <p:spPr>
                <a:xfrm>
                  <a:off x="5791200" y="1192306"/>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sp>
              <p:nvSpPr>
                <p:cNvPr id="16" name="フローチャート: 論理積ゲート 15"/>
                <p:cNvSpPr/>
                <p:nvPr/>
              </p:nvSpPr>
              <p:spPr>
                <a:xfrm rot="-5400000">
                  <a:off x="5777753" y="1465729"/>
                  <a:ext cx="331694" cy="331694"/>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grpSp>
          <p:grpSp>
            <p:nvGrpSpPr>
              <p:cNvPr id="12" name="グループ化 11"/>
              <p:cNvGrpSpPr/>
              <p:nvPr/>
            </p:nvGrpSpPr>
            <p:grpSpPr>
              <a:xfrm>
                <a:off x="3358128" y="2289808"/>
                <a:ext cx="331694" cy="605117"/>
                <a:chOff x="5777753" y="1192306"/>
                <a:chExt cx="331694" cy="605117"/>
              </a:xfrm>
            </p:grpSpPr>
            <p:sp>
              <p:nvSpPr>
                <p:cNvPr id="13" name="フローチャート: 論理積ゲート 12"/>
                <p:cNvSpPr/>
                <p:nvPr/>
              </p:nvSpPr>
              <p:spPr>
                <a:xfrm rot="-5400000">
                  <a:off x="5777753" y="1465729"/>
                  <a:ext cx="331694" cy="331694"/>
                </a:xfrm>
                <a:prstGeom prst="flowChartDelay">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sp>
              <p:nvSpPr>
                <p:cNvPr id="14" name="円/楕円 13"/>
                <p:cNvSpPr/>
                <p:nvPr/>
              </p:nvSpPr>
              <p:spPr>
                <a:xfrm>
                  <a:off x="5791200" y="1192306"/>
                  <a:ext cx="304800" cy="3048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grpSp>
        </p:grpSp>
        <p:grpSp>
          <p:nvGrpSpPr>
            <p:cNvPr id="19" name="グループ化 18"/>
            <p:cNvGrpSpPr/>
            <p:nvPr/>
          </p:nvGrpSpPr>
          <p:grpSpPr>
            <a:xfrm>
              <a:off x="3421012" y="4424817"/>
              <a:ext cx="824753" cy="741828"/>
              <a:chOff x="3118322" y="2153097"/>
              <a:chExt cx="824753" cy="741828"/>
            </a:xfrm>
          </p:grpSpPr>
          <p:grpSp>
            <p:nvGrpSpPr>
              <p:cNvPr id="20" name="グループ化 19"/>
              <p:cNvGrpSpPr/>
              <p:nvPr/>
            </p:nvGrpSpPr>
            <p:grpSpPr>
              <a:xfrm>
                <a:off x="3118322" y="2153097"/>
                <a:ext cx="331694" cy="605117"/>
                <a:chOff x="5777753" y="1192306"/>
                <a:chExt cx="331694" cy="605117"/>
              </a:xfrm>
            </p:grpSpPr>
            <p:sp>
              <p:nvSpPr>
                <p:cNvPr id="27" name="円/楕円 26"/>
                <p:cNvSpPr/>
                <p:nvPr/>
              </p:nvSpPr>
              <p:spPr>
                <a:xfrm>
                  <a:off x="5791200" y="1192306"/>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sp>
              <p:nvSpPr>
                <p:cNvPr id="28" name="フローチャート: 論理積ゲート 27"/>
                <p:cNvSpPr/>
                <p:nvPr/>
              </p:nvSpPr>
              <p:spPr>
                <a:xfrm rot="-5400000">
                  <a:off x="5777753" y="1465729"/>
                  <a:ext cx="331694" cy="331694"/>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grpSp>
          <p:grpSp>
            <p:nvGrpSpPr>
              <p:cNvPr id="21" name="グループ化 20"/>
              <p:cNvGrpSpPr/>
              <p:nvPr/>
            </p:nvGrpSpPr>
            <p:grpSpPr>
              <a:xfrm>
                <a:off x="3611381" y="2155338"/>
                <a:ext cx="331694" cy="605117"/>
                <a:chOff x="5777753" y="1192306"/>
                <a:chExt cx="331694" cy="605117"/>
              </a:xfrm>
            </p:grpSpPr>
            <p:sp>
              <p:nvSpPr>
                <p:cNvPr id="25" name="円/楕円 24"/>
                <p:cNvSpPr/>
                <p:nvPr/>
              </p:nvSpPr>
              <p:spPr>
                <a:xfrm>
                  <a:off x="5791200" y="1192306"/>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sp>
              <p:nvSpPr>
                <p:cNvPr id="26" name="フローチャート: 論理積ゲート 25"/>
                <p:cNvSpPr/>
                <p:nvPr/>
              </p:nvSpPr>
              <p:spPr>
                <a:xfrm rot="-5400000">
                  <a:off x="5777753" y="1465729"/>
                  <a:ext cx="331694" cy="331694"/>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grpSp>
          <p:grpSp>
            <p:nvGrpSpPr>
              <p:cNvPr id="22" name="グループ化 21"/>
              <p:cNvGrpSpPr/>
              <p:nvPr/>
            </p:nvGrpSpPr>
            <p:grpSpPr>
              <a:xfrm>
                <a:off x="3358128" y="2289808"/>
                <a:ext cx="331694" cy="605117"/>
                <a:chOff x="5777753" y="1192306"/>
                <a:chExt cx="331694" cy="605117"/>
              </a:xfrm>
            </p:grpSpPr>
            <p:sp>
              <p:nvSpPr>
                <p:cNvPr id="23" name="フローチャート: 論理積ゲート 22"/>
                <p:cNvSpPr/>
                <p:nvPr/>
              </p:nvSpPr>
              <p:spPr>
                <a:xfrm rot="-5400000">
                  <a:off x="5777753" y="1465729"/>
                  <a:ext cx="331694" cy="331694"/>
                </a:xfrm>
                <a:prstGeom prst="flowChartDelay">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sp>
              <p:nvSpPr>
                <p:cNvPr id="24" name="円/楕円 23"/>
                <p:cNvSpPr/>
                <p:nvPr/>
              </p:nvSpPr>
              <p:spPr>
                <a:xfrm>
                  <a:off x="5791200" y="1192306"/>
                  <a:ext cx="304800" cy="3048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grpSp>
        </p:grpSp>
        <p:grpSp>
          <p:nvGrpSpPr>
            <p:cNvPr id="29" name="グループ化 28"/>
            <p:cNvGrpSpPr/>
            <p:nvPr/>
          </p:nvGrpSpPr>
          <p:grpSpPr>
            <a:xfrm>
              <a:off x="1056186" y="3137770"/>
              <a:ext cx="824753" cy="741828"/>
              <a:chOff x="3118322" y="2153097"/>
              <a:chExt cx="824753" cy="741828"/>
            </a:xfrm>
          </p:grpSpPr>
          <p:grpSp>
            <p:nvGrpSpPr>
              <p:cNvPr id="30" name="グループ化 29"/>
              <p:cNvGrpSpPr/>
              <p:nvPr/>
            </p:nvGrpSpPr>
            <p:grpSpPr>
              <a:xfrm>
                <a:off x="3118322" y="2153097"/>
                <a:ext cx="331694" cy="605117"/>
                <a:chOff x="5777753" y="1192306"/>
                <a:chExt cx="331694" cy="605117"/>
              </a:xfrm>
            </p:grpSpPr>
            <p:sp>
              <p:nvSpPr>
                <p:cNvPr id="37" name="円/楕円 36"/>
                <p:cNvSpPr/>
                <p:nvPr/>
              </p:nvSpPr>
              <p:spPr>
                <a:xfrm>
                  <a:off x="5791200" y="1192306"/>
                  <a:ext cx="304800" cy="3048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sp>
              <p:nvSpPr>
                <p:cNvPr id="38" name="フローチャート: 論理積ゲート 37"/>
                <p:cNvSpPr/>
                <p:nvPr/>
              </p:nvSpPr>
              <p:spPr>
                <a:xfrm rot="-5400000">
                  <a:off x="5777753" y="1465729"/>
                  <a:ext cx="331694" cy="331694"/>
                </a:xfrm>
                <a:prstGeom prst="flowChartDelay">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grpSp>
          <p:grpSp>
            <p:nvGrpSpPr>
              <p:cNvPr id="31" name="グループ化 30"/>
              <p:cNvGrpSpPr/>
              <p:nvPr/>
            </p:nvGrpSpPr>
            <p:grpSpPr>
              <a:xfrm>
                <a:off x="3611381" y="2155338"/>
                <a:ext cx="331694" cy="605117"/>
                <a:chOff x="5777753" y="1192306"/>
                <a:chExt cx="331694" cy="605117"/>
              </a:xfrm>
            </p:grpSpPr>
            <p:sp>
              <p:nvSpPr>
                <p:cNvPr id="35" name="円/楕円 34"/>
                <p:cNvSpPr/>
                <p:nvPr/>
              </p:nvSpPr>
              <p:spPr>
                <a:xfrm>
                  <a:off x="5791200" y="1192306"/>
                  <a:ext cx="304800" cy="3048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sp>
              <p:nvSpPr>
                <p:cNvPr id="36" name="フローチャート: 論理積ゲート 35"/>
                <p:cNvSpPr/>
                <p:nvPr/>
              </p:nvSpPr>
              <p:spPr>
                <a:xfrm rot="-5400000">
                  <a:off x="5777753" y="1465729"/>
                  <a:ext cx="331694" cy="331694"/>
                </a:xfrm>
                <a:prstGeom prst="flowChartDelay">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grpSp>
          <p:grpSp>
            <p:nvGrpSpPr>
              <p:cNvPr id="32" name="グループ化 31"/>
              <p:cNvGrpSpPr/>
              <p:nvPr/>
            </p:nvGrpSpPr>
            <p:grpSpPr>
              <a:xfrm>
                <a:off x="3358128" y="2289808"/>
                <a:ext cx="331694" cy="605117"/>
                <a:chOff x="5777753" y="1192306"/>
                <a:chExt cx="331694" cy="605117"/>
              </a:xfrm>
            </p:grpSpPr>
            <p:sp>
              <p:nvSpPr>
                <p:cNvPr id="33" name="フローチャート: 論理積ゲート 32"/>
                <p:cNvSpPr/>
                <p:nvPr/>
              </p:nvSpPr>
              <p:spPr>
                <a:xfrm rot="-5400000">
                  <a:off x="5777753" y="1465729"/>
                  <a:ext cx="331694" cy="331694"/>
                </a:xfrm>
                <a:prstGeom prst="flowChartDelay">
                  <a:avLst/>
                </a:prstGeom>
                <a:solidFill>
                  <a:schemeClr val="bg2">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sp>
              <p:nvSpPr>
                <p:cNvPr id="34" name="円/楕円 33"/>
                <p:cNvSpPr/>
                <p:nvPr/>
              </p:nvSpPr>
              <p:spPr>
                <a:xfrm>
                  <a:off x="5791200" y="1192306"/>
                  <a:ext cx="304800" cy="304800"/>
                </a:xfrm>
                <a:prstGeom prst="ellipse">
                  <a:avLst/>
                </a:prstGeom>
                <a:solidFill>
                  <a:schemeClr val="bg2">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grpSp>
        </p:grpSp>
        <p:sp>
          <p:nvSpPr>
            <p:cNvPr id="39" name="テキスト ボックス 38"/>
            <p:cNvSpPr txBox="1"/>
            <p:nvPr/>
          </p:nvSpPr>
          <p:spPr>
            <a:xfrm>
              <a:off x="947752" y="3902171"/>
              <a:ext cx="981179" cy="234630"/>
            </a:xfrm>
            <a:prstGeom prst="rect">
              <a:avLst/>
            </a:prstGeom>
            <a:solidFill>
              <a:srgbClr val="DEEBF7"/>
            </a:solidFill>
          </p:spPr>
          <p:txBody>
            <a:bodyPr wrap="none" rtlCol="0">
              <a:spAutoFit/>
            </a:bodyPr>
            <a:lstStyle/>
            <a:p>
              <a:r>
                <a:rPr kumimoji="1" lang="ja-JP" altLang="en-US" sz="1600" b="1" dirty="0" smtClean="0">
                  <a:latin typeface="游ゴシック" panose="020B0400000000000000" pitchFamily="50" charset="-128"/>
                  <a:ea typeface="游ゴシック" panose="020B0400000000000000" pitchFamily="50" charset="-128"/>
                </a:rPr>
                <a:t>卒業生起業家</a:t>
              </a:r>
              <a:endParaRPr kumimoji="1" lang="ja-JP" altLang="en-US" sz="1600" b="1" dirty="0">
                <a:latin typeface="游ゴシック" panose="020B0400000000000000" pitchFamily="50" charset="-128"/>
                <a:ea typeface="游ゴシック" panose="020B0400000000000000" pitchFamily="50" charset="-128"/>
              </a:endParaRPr>
            </a:p>
          </p:txBody>
        </p:sp>
        <p:sp>
          <p:nvSpPr>
            <p:cNvPr id="40" name="角丸四角形 39"/>
            <p:cNvSpPr/>
            <p:nvPr/>
          </p:nvSpPr>
          <p:spPr>
            <a:xfrm>
              <a:off x="699140" y="2974910"/>
              <a:ext cx="1576737" cy="2435132"/>
            </a:xfrm>
            <a:prstGeom prst="roundRect">
              <a:avLst>
                <a:gd name="adj" fmla="val 3997"/>
              </a:avLst>
            </a:prstGeom>
            <a:noFill/>
            <a:ln w="25400" cap="rnd">
              <a:solidFill>
                <a:schemeClr val="tx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sp>
          <p:nvSpPr>
            <p:cNvPr id="41" name="テキスト ボックス 40"/>
            <p:cNvSpPr txBox="1"/>
            <p:nvPr/>
          </p:nvSpPr>
          <p:spPr>
            <a:xfrm>
              <a:off x="3310425" y="3878946"/>
              <a:ext cx="981180" cy="234630"/>
            </a:xfrm>
            <a:prstGeom prst="rect">
              <a:avLst/>
            </a:prstGeom>
            <a:solidFill>
              <a:schemeClr val="bg1"/>
            </a:solidFill>
          </p:spPr>
          <p:txBody>
            <a:bodyPr wrap="none" rtlCol="0">
              <a:spAutoFit/>
            </a:bodyPr>
            <a:lstStyle/>
            <a:p>
              <a:pPr algn="ctr"/>
              <a:r>
                <a:rPr kumimoji="1" lang="ja-JP" altLang="en-US" sz="1600" b="1" dirty="0" smtClean="0">
                  <a:latin typeface="游ゴシック" panose="020B0400000000000000" pitchFamily="50" charset="-128"/>
                  <a:ea typeface="游ゴシック" panose="020B0400000000000000" pitchFamily="50" charset="-128"/>
                </a:rPr>
                <a:t>起業</a:t>
              </a:r>
              <a:r>
                <a:rPr lang="ja-JP" altLang="en-US" sz="1600" b="1" dirty="0">
                  <a:latin typeface="游ゴシック" panose="020B0400000000000000" pitchFamily="50" charset="-128"/>
                  <a:ea typeface="游ゴシック" panose="020B0400000000000000" pitchFamily="50" charset="-128"/>
                </a:rPr>
                <a:t>希望</a:t>
              </a:r>
              <a:r>
                <a:rPr kumimoji="1" lang="ja-JP" altLang="en-US" sz="1600" b="1" dirty="0" smtClean="0">
                  <a:latin typeface="游ゴシック" panose="020B0400000000000000" pitchFamily="50" charset="-128"/>
                  <a:ea typeface="游ゴシック" panose="020B0400000000000000" pitchFamily="50" charset="-128"/>
                </a:rPr>
                <a:t>学生</a:t>
              </a:r>
              <a:endParaRPr kumimoji="1" lang="ja-JP" altLang="en-US" sz="1600" b="1" dirty="0">
                <a:latin typeface="游ゴシック" panose="020B0400000000000000" pitchFamily="50" charset="-128"/>
                <a:ea typeface="游ゴシック" panose="020B0400000000000000" pitchFamily="50" charset="-128"/>
              </a:endParaRPr>
            </a:p>
          </p:txBody>
        </p:sp>
        <p:grpSp>
          <p:nvGrpSpPr>
            <p:cNvPr id="42" name="グループ化 41"/>
            <p:cNvGrpSpPr/>
            <p:nvPr/>
          </p:nvGrpSpPr>
          <p:grpSpPr>
            <a:xfrm>
              <a:off x="1046919" y="4364535"/>
              <a:ext cx="824753" cy="741828"/>
              <a:chOff x="3118322" y="2153097"/>
              <a:chExt cx="824753" cy="741828"/>
            </a:xfrm>
          </p:grpSpPr>
          <p:grpSp>
            <p:nvGrpSpPr>
              <p:cNvPr id="43" name="グループ化 42"/>
              <p:cNvGrpSpPr/>
              <p:nvPr/>
            </p:nvGrpSpPr>
            <p:grpSpPr>
              <a:xfrm>
                <a:off x="3118322" y="2153097"/>
                <a:ext cx="331694" cy="605117"/>
                <a:chOff x="5777753" y="1192306"/>
                <a:chExt cx="331694" cy="605117"/>
              </a:xfrm>
            </p:grpSpPr>
            <p:sp>
              <p:nvSpPr>
                <p:cNvPr id="50" name="円/楕円 49"/>
                <p:cNvSpPr/>
                <p:nvPr/>
              </p:nvSpPr>
              <p:spPr>
                <a:xfrm>
                  <a:off x="5791200" y="1192306"/>
                  <a:ext cx="304800" cy="3048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sp>
              <p:nvSpPr>
                <p:cNvPr id="51" name="フローチャート: 論理積ゲート 50"/>
                <p:cNvSpPr/>
                <p:nvPr/>
              </p:nvSpPr>
              <p:spPr>
                <a:xfrm rot="-5400000">
                  <a:off x="5777753" y="1465729"/>
                  <a:ext cx="331694" cy="331694"/>
                </a:xfrm>
                <a:prstGeom prst="flowChartDelay">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grpSp>
          <p:grpSp>
            <p:nvGrpSpPr>
              <p:cNvPr id="44" name="グループ化 43"/>
              <p:cNvGrpSpPr/>
              <p:nvPr/>
            </p:nvGrpSpPr>
            <p:grpSpPr>
              <a:xfrm>
                <a:off x="3611381" y="2155338"/>
                <a:ext cx="331694" cy="605117"/>
                <a:chOff x="5777753" y="1192306"/>
                <a:chExt cx="331694" cy="605117"/>
              </a:xfrm>
            </p:grpSpPr>
            <p:sp>
              <p:nvSpPr>
                <p:cNvPr id="48" name="円/楕円 47"/>
                <p:cNvSpPr/>
                <p:nvPr/>
              </p:nvSpPr>
              <p:spPr>
                <a:xfrm>
                  <a:off x="5791200" y="1192306"/>
                  <a:ext cx="304800" cy="3048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sp>
              <p:nvSpPr>
                <p:cNvPr id="49" name="フローチャート: 論理積ゲート 48"/>
                <p:cNvSpPr/>
                <p:nvPr/>
              </p:nvSpPr>
              <p:spPr>
                <a:xfrm rot="-5400000">
                  <a:off x="5777753" y="1465729"/>
                  <a:ext cx="331694" cy="331694"/>
                </a:xfrm>
                <a:prstGeom prst="flowChartDelay">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grpSp>
          <p:grpSp>
            <p:nvGrpSpPr>
              <p:cNvPr id="45" name="グループ化 44"/>
              <p:cNvGrpSpPr/>
              <p:nvPr/>
            </p:nvGrpSpPr>
            <p:grpSpPr>
              <a:xfrm>
                <a:off x="3358128" y="2289808"/>
                <a:ext cx="331694" cy="605117"/>
                <a:chOff x="5777753" y="1192306"/>
                <a:chExt cx="331694" cy="605117"/>
              </a:xfrm>
            </p:grpSpPr>
            <p:sp>
              <p:nvSpPr>
                <p:cNvPr id="46" name="フローチャート: 論理積ゲート 45"/>
                <p:cNvSpPr/>
                <p:nvPr/>
              </p:nvSpPr>
              <p:spPr>
                <a:xfrm rot="-5400000">
                  <a:off x="5777753" y="1465729"/>
                  <a:ext cx="331694" cy="331694"/>
                </a:xfrm>
                <a:prstGeom prst="flowChartDelay">
                  <a:avLst/>
                </a:prstGeom>
                <a:solidFill>
                  <a:schemeClr val="bg2">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sp>
              <p:nvSpPr>
                <p:cNvPr id="47" name="円/楕円 46"/>
                <p:cNvSpPr/>
                <p:nvPr/>
              </p:nvSpPr>
              <p:spPr>
                <a:xfrm>
                  <a:off x="5791200" y="1192306"/>
                  <a:ext cx="304800" cy="304800"/>
                </a:xfrm>
                <a:prstGeom prst="ellipse">
                  <a:avLst/>
                </a:prstGeom>
                <a:solidFill>
                  <a:schemeClr val="bg2">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grpSp>
        </p:grpSp>
        <p:sp>
          <p:nvSpPr>
            <p:cNvPr id="52" name="テキスト ボックス 51"/>
            <p:cNvSpPr txBox="1"/>
            <p:nvPr/>
          </p:nvSpPr>
          <p:spPr>
            <a:xfrm>
              <a:off x="1069633" y="5107690"/>
              <a:ext cx="696779" cy="234630"/>
            </a:xfrm>
            <a:prstGeom prst="rect">
              <a:avLst/>
            </a:prstGeom>
            <a:solidFill>
              <a:srgbClr val="DEEBF7"/>
            </a:solidFill>
          </p:spPr>
          <p:txBody>
            <a:bodyPr wrap="none" rtlCol="0">
              <a:spAutoFit/>
            </a:bodyPr>
            <a:lstStyle/>
            <a:p>
              <a:r>
                <a:rPr kumimoji="1" lang="ja-JP" altLang="en-US" sz="1600" b="1" dirty="0" smtClean="0">
                  <a:latin typeface="游ゴシック" panose="020B0400000000000000" pitchFamily="50" charset="-128"/>
                  <a:ea typeface="游ゴシック" panose="020B0400000000000000" pitchFamily="50" charset="-128"/>
                </a:rPr>
                <a:t>民間企業</a:t>
              </a:r>
              <a:endParaRPr kumimoji="1" lang="ja-JP" altLang="en-US" sz="1600" b="1" dirty="0">
                <a:latin typeface="游ゴシック" panose="020B0400000000000000" pitchFamily="50" charset="-128"/>
                <a:ea typeface="游ゴシック" panose="020B0400000000000000" pitchFamily="50" charset="-128"/>
              </a:endParaRPr>
            </a:p>
          </p:txBody>
        </p:sp>
        <p:sp>
          <p:nvSpPr>
            <p:cNvPr id="53" name="テキスト ボックス 52"/>
            <p:cNvSpPr txBox="1"/>
            <p:nvPr/>
          </p:nvSpPr>
          <p:spPr>
            <a:xfrm>
              <a:off x="934304" y="2837128"/>
              <a:ext cx="1194479" cy="319950"/>
            </a:xfrm>
            <a:prstGeom prst="rect">
              <a:avLst/>
            </a:prstGeom>
            <a:solidFill>
              <a:srgbClr val="DEEBF7"/>
            </a:solidFill>
          </p:spPr>
          <p:txBody>
            <a:bodyPr wrap="none" rtlCol="0">
              <a:spAutoFit/>
            </a:bodyPr>
            <a:lstStyle/>
            <a:p>
              <a:r>
                <a:rPr kumimoji="1" lang="ja-JP" altLang="en-US" sz="2400" b="1" dirty="0" smtClean="0">
                  <a:latin typeface="游ゴシック" panose="020B0400000000000000" pitchFamily="50" charset="-128"/>
                  <a:ea typeface="游ゴシック" panose="020B0400000000000000" pitchFamily="50" charset="-128"/>
                </a:rPr>
                <a:t>学外支援者</a:t>
              </a:r>
              <a:endParaRPr kumimoji="1" lang="ja-JP" altLang="en-US" sz="2400" b="1" dirty="0">
                <a:latin typeface="游ゴシック" panose="020B0400000000000000" pitchFamily="50" charset="-128"/>
                <a:ea typeface="游ゴシック" panose="020B0400000000000000" pitchFamily="50" charset="-128"/>
              </a:endParaRPr>
            </a:p>
          </p:txBody>
        </p:sp>
        <p:sp>
          <p:nvSpPr>
            <p:cNvPr id="54" name="右矢印 53"/>
            <p:cNvSpPr/>
            <p:nvPr/>
          </p:nvSpPr>
          <p:spPr>
            <a:xfrm>
              <a:off x="2248875" y="3386427"/>
              <a:ext cx="713884" cy="286869"/>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sp>
          <p:nvSpPr>
            <p:cNvPr id="55" name="右矢印 54"/>
            <p:cNvSpPr/>
            <p:nvPr/>
          </p:nvSpPr>
          <p:spPr>
            <a:xfrm rot="19375630">
              <a:off x="2128694" y="3942675"/>
              <a:ext cx="996221" cy="286869"/>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sp>
          <p:nvSpPr>
            <p:cNvPr id="56" name="加算記号 55"/>
            <p:cNvSpPr/>
            <p:nvPr/>
          </p:nvSpPr>
          <p:spPr>
            <a:xfrm rot="19144434">
              <a:off x="2669817" y="3167182"/>
              <a:ext cx="842682" cy="790608"/>
            </a:xfrm>
            <a:prstGeom prst="mathPlus">
              <a:avLst>
                <a:gd name="adj1" fmla="val 1399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sp>
          <p:nvSpPr>
            <p:cNvPr id="57" name="テキスト ボックス 56"/>
            <p:cNvSpPr txBox="1"/>
            <p:nvPr/>
          </p:nvSpPr>
          <p:spPr>
            <a:xfrm>
              <a:off x="3549372" y="5126466"/>
              <a:ext cx="554580" cy="234630"/>
            </a:xfrm>
            <a:prstGeom prst="rect">
              <a:avLst/>
            </a:prstGeom>
            <a:solidFill>
              <a:schemeClr val="bg1"/>
            </a:solidFill>
          </p:spPr>
          <p:txBody>
            <a:bodyPr wrap="none" rtlCol="0">
              <a:spAutoFit/>
            </a:bodyPr>
            <a:lstStyle/>
            <a:p>
              <a:pPr algn="ctr"/>
              <a:r>
                <a:rPr kumimoji="1" lang="ja-JP" altLang="en-US" sz="1600" b="1" dirty="0" smtClean="0">
                  <a:latin typeface="游ゴシック" panose="020B0400000000000000" pitchFamily="50" charset="-128"/>
                  <a:ea typeface="游ゴシック" panose="020B0400000000000000" pitchFamily="50" charset="-128"/>
                </a:rPr>
                <a:t>教職員</a:t>
              </a:r>
              <a:endParaRPr kumimoji="1" lang="ja-JP" altLang="en-US" sz="1600" b="1" dirty="0">
                <a:latin typeface="游ゴシック" panose="020B0400000000000000" pitchFamily="50" charset="-128"/>
                <a:ea typeface="游ゴシック" panose="020B0400000000000000" pitchFamily="50" charset="-128"/>
              </a:endParaRPr>
            </a:p>
          </p:txBody>
        </p:sp>
        <p:sp>
          <p:nvSpPr>
            <p:cNvPr id="58" name="環状矢印 57"/>
            <p:cNvSpPr/>
            <p:nvPr/>
          </p:nvSpPr>
          <p:spPr>
            <a:xfrm rot="5400000">
              <a:off x="4026980" y="3992012"/>
              <a:ext cx="528917" cy="545133"/>
            </a:xfrm>
            <a:prstGeom prst="circularArrow">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solidFill>
                  <a:schemeClr val="tx1"/>
                </a:solidFill>
              </a:endParaRPr>
            </a:p>
          </p:txBody>
        </p:sp>
        <p:sp>
          <p:nvSpPr>
            <p:cNvPr id="59" name="環状矢印 58"/>
            <p:cNvSpPr/>
            <p:nvPr/>
          </p:nvSpPr>
          <p:spPr>
            <a:xfrm rot="5400000" flipH="1" flipV="1">
              <a:off x="3093079" y="4044961"/>
              <a:ext cx="528917" cy="545133"/>
            </a:xfrm>
            <a:prstGeom prst="circularArrow">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solidFill>
                  <a:schemeClr val="tx1"/>
                </a:solidFill>
              </a:endParaRPr>
            </a:p>
          </p:txBody>
        </p:sp>
        <p:sp>
          <p:nvSpPr>
            <p:cNvPr id="60" name="テキスト ボックス 59"/>
            <p:cNvSpPr txBox="1"/>
            <p:nvPr/>
          </p:nvSpPr>
          <p:spPr>
            <a:xfrm>
              <a:off x="4291438" y="2312180"/>
              <a:ext cx="1869860" cy="448384"/>
            </a:xfrm>
            <a:prstGeom prst="wedgeRoundRectCallout">
              <a:avLst>
                <a:gd name="adj1" fmla="val -39880"/>
                <a:gd name="adj2" fmla="val 174477"/>
                <a:gd name="adj3" fmla="val 16667"/>
              </a:avLst>
            </a:prstGeom>
            <a:solidFill>
              <a:schemeClr val="bg1"/>
            </a:solidFill>
            <a:ln>
              <a:solidFill>
                <a:schemeClr val="tx1"/>
              </a:solidFill>
            </a:ln>
          </p:spPr>
          <p:txBody>
            <a:bodyPr wrap="none" rtlCol="0">
              <a:spAutoFit/>
            </a:bodyPr>
            <a:lstStyle/>
            <a:p>
              <a:r>
                <a:rPr lang="ja-JP" altLang="en-US" sz="1600" b="1" dirty="0">
                  <a:solidFill>
                    <a:srgbClr val="FF0000"/>
                  </a:solidFill>
                  <a:latin typeface="游ゴシック" panose="020B0400000000000000" pitchFamily="50" charset="-128"/>
                  <a:ea typeface="游ゴシック" panose="020B0400000000000000" pitchFamily="50" charset="-128"/>
                </a:rPr>
                <a:t>事業計画書を見てほしい！</a:t>
              </a:r>
            </a:p>
            <a:p>
              <a:r>
                <a:rPr lang="ja-JP" altLang="en-US" sz="1600" b="1" dirty="0" smtClean="0">
                  <a:solidFill>
                    <a:srgbClr val="FF0000"/>
                  </a:solidFill>
                  <a:latin typeface="游ゴシック" panose="020B0400000000000000" pitchFamily="50" charset="-128"/>
                  <a:ea typeface="游ゴシック" panose="020B0400000000000000" pitchFamily="50" charset="-128"/>
                </a:rPr>
                <a:t>試</a:t>
              </a:r>
              <a:r>
                <a:rPr lang="ja-JP" altLang="en-US" sz="1600" b="1" dirty="0">
                  <a:solidFill>
                    <a:srgbClr val="FF0000"/>
                  </a:solidFill>
                  <a:latin typeface="游ゴシック" panose="020B0400000000000000" pitchFamily="50" charset="-128"/>
                  <a:ea typeface="游ゴシック" panose="020B0400000000000000" pitchFamily="50" charset="-128"/>
                </a:rPr>
                <a:t>作品</a:t>
              </a:r>
              <a:r>
                <a:rPr lang="ja-JP" altLang="en-US" sz="1600" b="1" dirty="0" smtClean="0">
                  <a:solidFill>
                    <a:srgbClr val="FF0000"/>
                  </a:solidFill>
                  <a:latin typeface="游ゴシック" panose="020B0400000000000000" pitchFamily="50" charset="-128"/>
                  <a:ea typeface="游ゴシック" panose="020B0400000000000000" pitchFamily="50" charset="-128"/>
                </a:rPr>
                <a:t>を作りたい！</a:t>
              </a:r>
              <a:endParaRPr lang="en-US" altLang="ja-JP" sz="1600" b="1" dirty="0" smtClean="0">
                <a:solidFill>
                  <a:srgbClr val="FF0000"/>
                </a:solidFill>
                <a:latin typeface="游ゴシック" panose="020B0400000000000000" pitchFamily="50" charset="-128"/>
                <a:ea typeface="游ゴシック" panose="020B0400000000000000" pitchFamily="50" charset="-128"/>
              </a:endParaRPr>
            </a:p>
          </p:txBody>
        </p:sp>
        <p:sp>
          <p:nvSpPr>
            <p:cNvPr id="61" name="テキスト ボックス 60"/>
            <p:cNvSpPr txBox="1"/>
            <p:nvPr/>
          </p:nvSpPr>
          <p:spPr>
            <a:xfrm>
              <a:off x="3931521" y="5450643"/>
              <a:ext cx="2282844" cy="448384"/>
            </a:xfrm>
            <a:prstGeom prst="wedgeRoundRectCallout">
              <a:avLst>
                <a:gd name="adj1" fmla="val -39379"/>
                <a:gd name="adj2" fmla="val -99257"/>
                <a:gd name="adj3" fmla="val 16667"/>
              </a:avLst>
            </a:prstGeom>
            <a:solidFill>
              <a:schemeClr val="bg1"/>
            </a:solidFill>
            <a:ln>
              <a:solidFill>
                <a:schemeClr val="tx1"/>
              </a:solidFill>
            </a:ln>
          </p:spPr>
          <p:txBody>
            <a:bodyPr wrap="none" rtlCol="0">
              <a:spAutoFit/>
            </a:bodyPr>
            <a:lstStyle/>
            <a:p>
              <a:r>
                <a:rPr lang="ja-JP" altLang="en-US" sz="1600" b="1" dirty="0">
                  <a:solidFill>
                    <a:srgbClr val="FF0000"/>
                  </a:solidFill>
                  <a:latin typeface="游ゴシック" panose="020B0400000000000000" pitchFamily="50" charset="-128"/>
                  <a:ea typeface="游ゴシック" panose="020B0400000000000000" pitchFamily="50" charset="-128"/>
                </a:rPr>
                <a:t>オールジャンルで助言デキナイ</a:t>
              </a:r>
              <a:r>
                <a:rPr lang="en-US" altLang="ja-JP" sz="1600" b="1" dirty="0">
                  <a:solidFill>
                    <a:srgbClr val="FF0000"/>
                  </a:solidFill>
                  <a:latin typeface="游ゴシック" panose="020B0400000000000000" pitchFamily="50" charset="-128"/>
                  <a:ea typeface="游ゴシック" panose="020B0400000000000000" pitchFamily="50" charset="-128"/>
                </a:rPr>
                <a:t>…</a:t>
              </a:r>
              <a:endParaRPr lang="ja-JP" altLang="en-US" sz="1600" b="1" dirty="0">
                <a:solidFill>
                  <a:srgbClr val="FF0000"/>
                </a:solidFill>
                <a:latin typeface="游ゴシック" panose="020B0400000000000000" pitchFamily="50" charset="-128"/>
                <a:ea typeface="游ゴシック" panose="020B0400000000000000" pitchFamily="50" charset="-128"/>
              </a:endParaRPr>
            </a:p>
            <a:p>
              <a:r>
                <a:rPr kumimoji="1" lang="ja-JP" altLang="en-US" sz="1600" b="1" dirty="0" smtClean="0">
                  <a:solidFill>
                    <a:srgbClr val="FF0000"/>
                  </a:solidFill>
                  <a:latin typeface="游ゴシック" panose="020B0400000000000000" pitchFamily="50" charset="-128"/>
                  <a:ea typeface="游ゴシック" panose="020B0400000000000000" pitchFamily="50" charset="-128"/>
                </a:rPr>
                <a:t>資金提供まではデキナイ</a:t>
              </a:r>
              <a:r>
                <a:rPr kumimoji="1" lang="en-US" altLang="ja-JP" sz="1600" b="1" dirty="0" smtClean="0">
                  <a:solidFill>
                    <a:srgbClr val="FF0000"/>
                  </a:solidFill>
                  <a:latin typeface="游ゴシック" panose="020B0400000000000000" pitchFamily="50" charset="-128"/>
                  <a:ea typeface="游ゴシック" panose="020B0400000000000000" pitchFamily="50" charset="-128"/>
                </a:rPr>
                <a:t>…</a:t>
              </a:r>
            </a:p>
          </p:txBody>
        </p:sp>
        <p:sp>
          <p:nvSpPr>
            <p:cNvPr id="62" name="テキスト ボックス 61"/>
            <p:cNvSpPr txBox="1"/>
            <p:nvPr/>
          </p:nvSpPr>
          <p:spPr>
            <a:xfrm>
              <a:off x="-705371" y="2356580"/>
              <a:ext cx="2014810" cy="448384"/>
            </a:xfrm>
            <a:prstGeom prst="wedgeRoundRectCallout">
              <a:avLst>
                <a:gd name="adj1" fmla="val 27540"/>
                <a:gd name="adj2" fmla="val 135373"/>
                <a:gd name="adj3" fmla="val 16667"/>
              </a:avLst>
            </a:prstGeom>
            <a:solidFill>
              <a:schemeClr val="bg1"/>
            </a:solidFill>
            <a:ln>
              <a:solidFill>
                <a:schemeClr val="tx1"/>
              </a:solidFill>
            </a:ln>
          </p:spPr>
          <p:txBody>
            <a:bodyPr wrap="none" rtlCol="0">
              <a:spAutoFit/>
            </a:bodyPr>
            <a:lstStyle/>
            <a:p>
              <a:r>
                <a:rPr lang="ja-JP" altLang="en-US" sz="1600" dirty="0" smtClean="0">
                  <a:latin typeface="游ゴシック" panose="020B0400000000000000" pitchFamily="50" charset="-128"/>
                  <a:ea typeface="游ゴシック" panose="020B0400000000000000" pitchFamily="50" charset="-128"/>
                </a:rPr>
                <a:t>後輩の応援がしたい！</a:t>
              </a:r>
              <a:endParaRPr lang="en-US" altLang="ja-JP" sz="1600" dirty="0" smtClean="0">
                <a:latin typeface="游ゴシック" panose="020B0400000000000000" pitchFamily="50" charset="-128"/>
                <a:ea typeface="游ゴシック" panose="020B0400000000000000" pitchFamily="50" charset="-128"/>
              </a:endParaRPr>
            </a:p>
            <a:p>
              <a:r>
                <a:rPr lang="ja-JP" altLang="en-US" sz="1600" dirty="0" smtClean="0">
                  <a:latin typeface="游ゴシック" panose="020B0400000000000000" pitchFamily="50" charset="-128"/>
                  <a:ea typeface="游ゴシック" panose="020B0400000000000000" pitchFamily="50" charset="-128"/>
                </a:rPr>
                <a:t>起業ノウハウの提供できるよ</a:t>
              </a:r>
              <a:endParaRPr kumimoji="1" lang="ja-JP" altLang="en-US" sz="1600" dirty="0">
                <a:latin typeface="游ゴシック" panose="020B0400000000000000" pitchFamily="50" charset="-128"/>
                <a:ea typeface="游ゴシック" panose="020B0400000000000000" pitchFamily="50" charset="-128"/>
              </a:endParaRPr>
            </a:p>
          </p:txBody>
        </p:sp>
        <p:sp>
          <p:nvSpPr>
            <p:cNvPr id="63" name="テキスト ボックス 62"/>
            <p:cNvSpPr txBox="1"/>
            <p:nvPr/>
          </p:nvSpPr>
          <p:spPr>
            <a:xfrm>
              <a:off x="-555129" y="5513134"/>
              <a:ext cx="1869860" cy="448384"/>
            </a:xfrm>
            <a:prstGeom prst="wedgeRoundRectCallout">
              <a:avLst>
                <a:gd name="adj1" fmla="val 29966"/>
                <a:gd name="adj2" fmla="val -97410"/>
                <a:gd name="adj3" fmla="val 16667"/>
              </a:avLst>
            </a:prstGeom>
            <a:solidFill>
              <a:schemeClr val="bg1"/>
            </a:solidFill>
            <a:ln>
              <a:solidFill>
                <a:schemeClr val="tx1"/>
              </a:solidFill>
            </a:ln>
          </p:spPr>
          <p:txBody>
            <a:bodyPr wrap="none" rtlCol="0">
              <a:spAutoFit/>
            </a:bodyPr>
            <a:lstStyle/>
            <a:p>
              <a:r>
                <a:rPr kumimoji="1" lang="ja-JP" altLang="en-US" sz="1600" dirty="0" smtClean="0">
                  <a:latin typeface="游ゴシック" panose="020B0400000000000000" pitchFamily="50" charset="-128"/>
                  <a:ea typeface="游ゴシック" panose="020B0400000000000000" pitchFamily="50" charset="-128"/>
                </a:rPr>
                <a:t>資金提供しますよ！</a:t>
              </a:r>
              <a:endParaRPr kumimoji="1" lang="en-US" altLang="ja-JP" sz="1600" dirty="0" smtClean="0">
                <a:latin typeface="游ゴシック" panose="020B0400000000000000" pitchFamily="50" charset="-128"/>
                <a:ea typeface="游ゴシック" panose="020B0400000000000000" pitchFamily="50" charset="-128"/>
              </a:endParaRPr>
            </a:p>
            <a:p>
              <a:r>
                <a:rPr kumimoji="1" lang="ja-JP" altLang="en-US" sz="1600" dirty="0" smtClean="0">
                  <a:latin typeface="游ゴシック" panose="020B0400000000000000" pitchFamily="50" charset="-128"/>
                  <a:ea typeface="游ゴシック" panose="020B0400000000000000" pitchFamily="50" charset="-128"/>
                </a:rPr>
                <a:t>メンター支援もできますよ</a:t>
              </a:r>
              <a:endParaRPr kumimoji="1" lang="ja-JP" altLang="en-US" sz="1600" dirty="0">
                <a:latin typeface="游ゴシック" panose="020B0400000000000000" pitchFamily="50" charset="-128"/>
                <a:ea typeface="游ゴシック" panose="020B0400000000000000" pitchFamily="50" charset="-128"/>
              </a:endParaRPr>
            </a:p>
          </p:txBody>
        </p:sp>
        <p:sp>
          <p:nvSpPr>
            <p:cNvPr id="64" name="テキスト ボックス 63"/>
            <p:cNvSpPr txBox="1"/>
            <p:nvPr/>
          </p:nvSpPr>
          <p:spPr>
            <a:xfrm>
              <a:off x="2362800" y="3005025"/>
              <a:ext cx="469259" cy="2532491"/>
            </a:xfrm>
            <a:prstGeom prst="rect">
              <a:avLst/>
            </a:prstGeom>
            <a:noFill/>
          </p:spPr>
          <p:txBody>
            <a:bodyPr vert="eaVert" wrap="none" rtlCol="0">
              <a:spAutoFit/>
            </a:bodyPr>
            <a:lstStyle/>
            <a:p>
              <a:r>
                <a:rPr kumimoji="1" lang="ja-JP" altLang="en-US" sz="3200" dirty="0" smtClean="0">
                  <a:solidFill>
                    <a:srgbClr val="FF0000"/>
                  </a:solidFill>
                </a:rPr>
                <a:t>受け入れ制度がない</a:t>
              </a:r>
              <a:endParaRPr kumimoji="1" lang="ja-JP" altLang="en-US" sz="3200" dirty="0">
                <a:solidFill>
                  <a:srgbClr val="FF0000"/>
                </a:solidFill>
              </a:endParaRPr>
            </a:p>
          </p:txBody>
        </p:sp>
        <p:sp>
          <p:nvSpPr>
            <p:cNvPr id="65" name="テキスト ボックス 64"/>
            <p:cNvSpPr txBox="1"/>
            <p:nvPr/>
          </p:nvSpPr>
          <p:spPr>
            <a:xfrm>
              <a:off x="3204722" y="2815489"/>
              <a:ext cx="1194479" cy="319950"/>
            </a:xfrm>
            <a:prstGeom prst="rect">
              <a:avLst/>
            </a:prstGeom>
            <a:solidFill>
              <a:schemeClr val="bg1"/>
            </a:solidFill>
          </p:spPr>
          <p:txBody>
            <a:bodyPr wrap="none" rtlCol="0">
              <a:spAutoFit/>
            </a:bodyPr>
            <a:lstStyle/>
            <a:p>
              <a:r>
                <a:rPr kumimoji="1" lang="ja-JP" altLang="en-US" sz="2400" b="1" dirty="0" smtClean="0">
                  <a:latin typeface="游ゴシック" panose="020B0400000000000000" pitchFamily="50" charset="-128"/>
                  <a:ea typeface="游ゴシック" panose="020B0400000000000000" pitchFamily="50" charset="-128"/>
                </a:rPr>
                <a:t>和歌山大学</a:t>
              </a:r>
              <a:endParaRPr kumimoji="1" lang="ja-JP" altLang="en-US" sz="2400" b="1" dirty="0">
                <a:latin typeface="游ゴシック" panose="020B0400000000000000" pitchFamily="50" charset="-128"/>
                <a:ea typeface="游ゴシック" panose="020B0400000000000000" pitchFamily="50" charset="-128"/>
              </a:endParaRPr>
            </a:p>
          </p:txBody>
        </p:sp>
      </p:grpSp>
      <p:sp>
        <p:nvSpPr>
          <p:cNvPr id="67" name="テキスト ボックス 66"/>
          <p:cNvSpPr txBox="1"/>
          <p:nvPr/>
        </p:nvSpPr>
        <p:spPr>
          <a:xfrm>
            <a:off x="3896956" y="6295929"/>
            <a:ext cx="828596" cy="843855"/>
          </a:xfrm>
          <a:prstGeom prst="wedgeRoundRectCallout">
            <a:avLst>
              <a:gd name="adj1" fmla="val -47213"/>
              <a:gd name="adj2" fmla="val -76683"/>
              <a:gd name="adj3" fmla="val 16667"/>
            </a:avLst>
          </a:prstGeom>
          <a:solidFill>
            <a:schemeClr val="bg1"/>
          </a:solidFill>
          <a:ln>
            <a:solidFill>
              <a:schemeClr val="tx1"/>
            </a:solidFill>
          </a:ln>
        </p:spPr>
        <p:txBody>
          <a:bodyPr wrap="none" rtlCol="0">
            <a:spAutoFit/>
          </a:bodyPr>
          <a:lstStyle/>
          <a:p>
            <a:r>
              <a:rPr lang="ja-JP" altLang="en-US" sz="4400" dirty="0">
                <a:latin typeface="游ゴシック" panose="020B0400000000000000" pitchFamily="50" charset="-128"/>
                <a:ea typeface="游ゴシック" panose="020B0400000000000000" pitchFamily="50" charset="-128"/>
              </a:rPr>
              <a:t>💀</a:t>
            </a:r>
            <a:endParaRPr kumimoji="1" lang="ja-JP" altLang="en-US" sz="4400" dirty="0">
              <a:latin typeface="游ゴシック" panose="020B0400000000000000" pitchFamily="50" charset="-128"/>
              <a:ea typeface="游ゴシック" panose="020B0400000000000000"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66313" y="6734175"/>
            <a:ext cx="609600" cy="609600"/>
          </a:xfrm>
          <a:prstGeom prst="rect">
            <a:avLst/>
          </a:prstGeom>
        </p:spPr>
      </p:pic>
    </p:spTree>
    <p:extLst>
      <p:ext uri="{BB962C8B-B14F-4D97-AF65-F5344CB8AC3E}">
        <p14:creationId xmlns:p14="http://schemas.microsoft.com/office/powerpoint/2010/main" val="3002277810"/>
      </p:ext>
    </p:extLst>
  </p:cSld>
  <p:clrMapOvr>
    <a:masterClrMapping/>
  </p:clrMapOvr>
  <mc:AlternateContent xmlns:mc="http://schemas.openxmlformats.org/markup-compatibility/2006">
    <mc:Choice xmlns:p14="http://schemas.microsoft.com/office/powerpoint/2010/main" Requires="p14">
      <p:transition spd="slow" p14:dur="2000" advTm="55055"/>
    </mc:Choice>
    <mc:Fallback>
      <p:transition spd="slow" advTm="55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36993" y="47737"/>
            <a:ext cx="9221689" cy="1306881"/>
          </a:xfrm>
        </p:spPr>
        <p:txBody>
          <a:bodyPr/>
          <a:lstStyle/>
          <a:p>
            <a:pPr algn="ctr"/>
            <a:r>
              <a:rPr lang="zh-TW" altLang="en-US" dirty="0"/>
              <a:t>教育改革推進</a:t>
            </a:r>
            <a:r>
              <a:rPr kumimoji="1" lang="ja-JP" altLang="en-US" dirty="0" smtClean="0"/>
              <a:t>事業の経緯と概要</a:t>
            </a:r>
            <a:endParaRPr kumimoji="1" lang="ja-JP" altLang="en-US" dirty="0"/>
          </a:p>
        </p:txBody>
      </p:sp>
      <p:sp>
        <p:nvSpPr>
          <p:cNvPr id="5" name="正方形/長方形 4"/>
          <p:cNvSpPr/>
          <p:nvPr/>
        </p:nvSpPr>
        <p:spPr>
          <a:xfrm>
            <a:off x="3864" y="1281953"/>
            <a:ext cx="10687949" cy="627772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p:cNvGrpSpPr/>
          <p:nvPr/>
        </p:nvGrpSpPr>
        <p:grpSpPr>
          <a:xfrm>
            <a:off x="2049415" y="1354618"/>
            <a:ext cx="6594570" cy="6130199"/>
            <a:chOff x="2966755" y="1950084"/>
            <a:chExt cx="4491318" cy="4175052"/>
          </a:xfrm>
        </p:grpSpPr>
        <p:sp>
          <p:nvSpPr>
            <p:cNvPr id="67" name="角丸四角形 66"/>
            <p:cNvSpPr/>
            <p:nvPr/>
          </p:nvSpPr>
          <p:spPr>
            <a:xfrm>
              <a:off x="2966755" y="2162736"/>
              <a:ext cx="4491318" cy="3962400"/>
            </a:xfrm>
            <a:prstGeom prst="roundRect">
              <a:avLst>
                <a:gd name="adj" fmla="val 3997"/>
              </a:avLst>
            </a:pr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sp>
          <p:nvSpPr>
            <p:cNvPr id="68" name="テキスト ボックス 67"/>
            <p:cNvSpPr txBox="1"/>
            <p:nvPr/>
          </p:nvSpPr>
          <p:spPr>
            <a:xfrm>
              <a:off x="3679722" y="1950084"/>
              <a:ext cx="3060383" cy="356346"/>
            </a:xfrm>
            <a:prstGeom prst="rect">
              <a:avLst/>
            </a:prstGeom>
            <a:solidFill>
              <a:schemeClr val="bg1"/>
            </a:solidFill>
          </p:spPr>
          <p:txBody>
            <a:bodyPr wrap="none" rtlCol="0">
              <a:spAutoFit/>
            </a:bodyPr>
            <a:lstStyle/>
            <a:p>
              <a:r>
                <a:rPr kumimoji="1" lang="ja-JP" altLang="en-US" sz="2800" b="1" dirty="0" smtClean="0">
                  <a:latin typeface="游ゴシック" panose="020B0400000000000000" pitchFamily="50" charset="-128"/>
                  <a:ea typeface="游ゴシック" panose="020B0400000000000000" pitchFamily="50" charset="-128"/>
                </a:rPr>
                <a:t>本プロジェク</a:t>
              </a:r>
              <a:r>
                <a:rPr lang="ja-JP" altLang="en-US" sz="2800" b="1" dirty="0" smtClean="0">
                  <a:latin typeface="游ゴシック" panose="020B0400000000000000" pitchFamily="50" charset="-128"/>
                  <a:ea typeface="游ゴシック" panose="020B0400000000000000" pitchFamily="50" charset="-128"/>
                </a:rPr>
                <a:t>トで</a:t>
              </a:r>
              <a:r>
                <a:rPr kumimoji="1" lang="ja-JP" altLang="en-US" sz="2800" b="1" dirty="0" smtClean="0">
                  <a:latin typeface="游ゴシック" panose="020B0400000000000000" pitchFamily="50" charset="-128"/>
                  <a:ea typeface="游ゴシック" panose="020B0400000000000000" pitchFamily="50" charset="-128"/>
                </a:rPr>
                <a:t>目指す姿</a:t>
              </a:r>
              <a:endParaRPr kumimoji="1" lang="ja-JP" altLang="en-US" sz="2800" b="1" dirty="0">
                <a:latin typeface="游ゴシック" panose="020B0400000000000000" pitchFamily="50" charset="-128"/>
                <a:ea typeface="游ゴシック" panose="020B0400000000000000" pitchFamily="50" charset="-128"/>
              </a:endParaRPr>
            </a:p>
          </p:txBody>
        </p:sp>
        <p:sp>
          <p:nvSpPr>
            <p:cNvPr id="69" name="角丸四角形 68"/>
            <p:cNvSpPr/>
            <p:nvPr/>
          </p:nvSpPr>
          <p:spPr>
            <a:xfrm>
              <a:off x="3126042" y="2532068"/>
              <a:ext cx="4133272" cy="3330034"/>
            </a:xfrm>
            <a:prstGeom prst="roundRect">
              <a:avLst>
                <a:gd name="adj" fmla="val 3997"/>
              </a:avLst>
            </a:prstGeom>
            <a:noFill/>
            <a:ln w="25400" cap="rnd">
              <a:solidFill>
                <a:schemeClr val="tx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sp>
          <p:nvSpPr>
            <p:cNvPr id="70" name="テキスト ボックス 69"/>
            <p:cNvSpPr txBox="1"/>
            <p:nvPr/>
          </p:nvSpPr>
          <p:spPr>
            <a:xfrm>
              <a:off x="3373340" y="5599833"/>
              <a:ext cx="3668617" cy="394255"/>
            </a:xfrm>
            <a:prstGeom prst="wedgeRoundRectCallout">
              <a:avLst>
                <a:gd name="adj1" fmla="val 23493"/>
                <a:gd name="adj2" fmla="val -110631"/>
                <a:gd name="adj3" fmla="val 16667"/>
              </a:avLst>
            </a:prstGeom>
            <a:solidFill>
              <a:schemeClr val="bg1"/>
            </a:solidFill>
            <a:ln>
              <a:solidFill>
                <a:schemeClr val="tx1"/>
              </a:solidFill>
            </a:ln>
          </p:spPr>
          <p:txBody>
            <a:bodyPr wrap="square" rtlCol="0">
              <a:spAutoFit/>
            </a:bodyPr>
            <a:lstStyle/>
            <a:p>
              <a:r>
                <a:rPr kumimoji="1" lang="ja-JP" altLang="en-US" sz="1400" dirty="0" smtClean="0">
                  <a:latin typeface="游ゴシック" panose="020B0400000000000000" pitchFamily="50" charset="-128"/>
                  <a:ea typeface="游ゴシック" panose="020B0400000000000000" pitchFamily="50" charset="-128"/>
                </a:rPr>
                <a:t>それぞれが得意なことを持ち寄り、起業</a:t>
              </a:r>
              <a:r>
                <a:rPr lang="ja-JP" altLang="en-US" sz="1400" dirty="0">
                  <a:latin typeface="游ゴシック" panose="020B0400000000000000" pitchFamily="50" charset="-128"/>
                  <a:ea typeface="游ゴシック" panose="020B0400000000000000" pitchFamily="50" charset="-128"/>
                </a:rPr>
                <a:t>希望</a:t>
              </a:r>
              <a:r>
                <a:rPr kumimoji="1" lang="ja-JP" altLang="en-US" sz="1400" dirty="0" smtClean="0">
                  <a:latin typeface="游ゴシック" panose="020B0400000000000000" pitchFamily="50" charset="-128"/>
                  <a:ea typeface="游ゴシック" panose="020B0400000000000000" pitchFamily="50" charset="-128"/>
                </a:rPr>
                <a:t>学生</a:t>
              </a:r>
              <a:r>
                <a:rPr lang="ja-JP" altLang="en-US" sz="1400" dirty="0">
                  <a:latin typeface="游ゴシック" panose="020B0400000000000000" pitchFamily="50" charset="-128"/>
                  <a:ea typeface="游ゴシック" panose="020B0400000000000000" pitchFamily="50" charset="-128"/>
                </a:rPr>
                <a:t>を</a:t>
              </a:r>
              <a:r>
                <a:rPr kumimoji="1" lang="ja-JP" altLang="en-US" sz="1400" dirty="0" smtClean="0">
                  <a:latin typeface="游ゴシック" panose="020B0400000000000000" pitchFamily="50" charset="-128"/>
                  <a:ea typeface="游ゴシック" panose="020B0400000000000000" pitchFamily="50" charset="-128"/>
                </a:rPr>
                <a:t>支援。</a:t>
              </a:r>
              <a:endParaRPr kumimoji="1" lang="en-US" altLang="ja-JP" sz="1400" dirty="0" smtClean="0">
                <a:latin typeface="游ゴシック" panose="020B0400000000000000" pitchFamily="50" charset="-128"/>
                <a:ea typeface="游ゴシック" panose="020B0400000000000000" pitchFamily="50" charset="-128"/>
              </a:endParaRPr>
            </a:p>
            <a:p>
              <a:r>
                <a:rPr kumimoji="1" lang="ja-JP" altLang="en-US" sz="1400" dirty="0" smtClean="0">
                  <a:latin typeface="游ゴシック" panose="020B0400000000000000" pitchFamily="50" charset="-128"/>
                  <a:ea typeface="游ゴシック" panose="020B0400000000000000" pitchFamily="50" charset="-128"/>
                </a:rPr>
                <a:t>明確なルールと監視しながら悪意ある支援者を排除。</a:t>
              </a:r>
              <a:endParaRPr kumimoji="1" lang="ja-JP" altLang="en-US" sz="1400" dirty="0">
                <a:latin typeface="游ゴシック" panose="020B0400000000000000" pitchFamily="50" charset="-128"/>
                <a:ea typeface="游ゴシック" panose="020B0400000000000000" pitchFamily="50" charset="-128"/>
              </a:endParaRPr>
            </a:p>
          </p:txBody>
        </p:sp>
        <p:sp>
          <p:nvSpPr>
            <p:cNvPr id="71" name="テキスト ボックス 70"/>
            <p:cNvSpPr txBox="1"/>
            <p:nvPr/>
          </p:nvSpPr>
          <p:spPr>
            <a:xfrm>
              <a:off x="3677388" y="2395727"/>
              <a:ext cx="3095319" cy="272500"/>
            </a:xfrm>
            <a:prstGeom prst="rect">
              <a:avLst/>
            </a:prstGeom>
            <a:solidFill>
              <a:schemeClr val="bg1"/>
            </a:solidFill>
          </p:spPr>
          <p:txBody>
            <a:bodyPr wrap="none" rtlCol="0">
              <a:spAutoFit/>
            </a:bodyPr>
            <a:lstStyle/>
            <a:p>
              <a:r>
                <a:rPr kumimoji="1" lang="ja-JP" altLang="en-US" sz="2000" b="1" dirty="0" smtClean="0">
                  <a:latin typeface="游ゴシック" panose="020B0400000000000000" pitchFamily="50" charset="-128"/>
                  <a:ea typeface="游ゴシック" panose="020B0400000000000000" pitchFamily="50" charset="-128"/>
                </a:rPr>
                <a:t>和歌山大学オープンエデュケーション</a:t>
              </a:r>
              <a:endParaRPr kumimoji="1" lang="ja-JP" altLang="en-US" sz="2000" b="1" dirty="0">
                <a:latin typeface="游ゴシック" panose="020B0400000000000000" pitchFamily="50" charset="-128"/>
                <a:ea typeface="游ゴシック" panose="020B0400000000000000" pitchFamily="50" charset="-128"/>
              </a:endParaRPr>
            </a:p>
          </p:txBody>
        </p:sp>
        <p:sp>
          <p:nvSpPr>
            <p:cNvPr id="72" name="テキスト ボックス 71"/>
            <p:cNvSpPr txBox="1"/>
            <p:nvPr/>
          </p:nvSpPr>
          <p:spPr>
            <a:xfrm>
              <a:off x="3394334" y="2639762"/>
              <a:ext cx="3619356" cy="482115"/>
            </a:xfrm>
            <a:prstGeom prst="rect">
              <a:avLst/>
            </a:prstGeom>
            <a:noFill/>
          </p:spPr>
          <p:txBody>
            <a:bodyPr wrap="none" rtlCol="0">
              <a:spAutoFit/>
            </a:bodyPr>
            <a:lstStyle/>
            <a:p>
              <a:pPr algn="ctr"/>
              <a:r>
                <a:rPr kumimoji="1" lang="ja-JP" altLang="en-US" sz="2000" b="1" dirty="0" smtClean="0">
                  <a:solidFill>
                    <a:srgbClr val="FF0000"/>
                  </a:solidFill>
                  <a:latin typeface="游ゴシック" panose="020B0400000000000000" pitchFamily="50" charset="-128"/>
                  <a:ea typeface="游ゴシック" panose="020B0400000000000000" pitchFamily="50" charset="-128"/>
                </a:rPr>
                <a:t>「教育受援体制の構築」</a:t>
              </a:r>
              <a:endParaRPr kumimoji="1" lang="en-US" altLang="ja-JP" sz="2000" b="1" dirty="0" smtClean="0">
                <a:solidFill>
                  <a:srgbClr val="FF0000"/>
                </a:solidFill>
                <a:latin typeface="游ゴシック" panose="020B0400000000000000" pitchFamily="50" charset="-128"/>
                <a:ea typeface="游ゴシック" panose="020B0400000000000000" pitchFamily="50" charset="-128"/>
              </a:endParaRPr>
            </a:p>
            <a:p>
              <a:pPr algn="ctr"/>
              <a:r>
                <a:rPr lang="ja-JP" altLang="en-US" sz="2000" b="1" dirty="0" smtClean="0">
                  <a:solidFill>
                    <a:srgbClr val="FF0000"/>
                  </a:solidFill>
                  <a:latin typeface="游ゴシック" panose="020B0400000000000000" pitchFamily="50" charset="-128"/>
                  <a:ea typeface="游ゴシック" panose="020B0400000000000000" pitchFamily="50" charset="-128"/>
                </a:rPr>
                <a:t>ルールを明文化した中で起業支援活動を実施</a:t>
              </a:r>
              <a:endParaRPr lang="en-US" altLang="ja-JP" sz="2000" b="1" dirty="0">
                <a:solidFill>
                  <a:srgbClr val="FF0000"/>
                </a:solidFill>
                <a:latin typeface="游ゴシック" panose="020B0400000000000000" pitchFamily="50" charset="-128"/>
                <a:ea typeface="游ゴシック" panose="020B0400000000000000" pitchFamily="50" charset="-128"/>
              </a:endParaRPr>
            </a:p>
          </p:txBody>
        </p:sp>
        <p:sp>
          <p:nvSpPr>
            <p:cNvPr id="73" name="円/楕円 72"/>
            <p:cNvSpPr/>
            <p:nvPr/>
          </p:nvSpPr>
          <p:spPr>
            <a:xfrm>
              <a:off x="4121554" y="3444603"/>
              <a:ext cx="2193614" cy="1815555"/>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grpSp>
          <p:nvGrpSpPr>
            <p:cNvPr id="74" name="グループ化 73"/>
            <p:cNvGrpSpPr/>
            <p:nvPr/>
          </p:nvGrpSpPr>
          <p:grpSpPr>
            <a:xfrm>
              <a:off x="5548746" y="3193204"/>
              <a:ext cx="824753" cy="741828"/>
              <a:chOff x="3118322" y="2153097"/>
              <a:chExt cx="824753" cy="741828"/>
            </a:xfrm>
          </p:grpSpPr>
          <p:grpSp>
            <p:nvGrpSpPr>
              <p:cNvPr id="75" name="グループ化 74"/>
              <p:cNvGrpSpPr/>
              <p:nvPr/>
            </p:nvGrpSpPr>
            <p:grpSpPr>
              <a:xfrm>
                <a:off x="3118322" y="2153097"/>
                <a:ext cx="331694" cy="605117"/>
                <a:chOff x="5777753" y="1192306"/>
                <a:chExt cx="331694" cy="605117"/>
              </a:xfrm>
            </p:grpSpPr>
            <p:sp>
              <p:nvSpPr>
                <p:cNvPr id="82" name="円/楕円 81"/>
                <p:cNvSpPr/>
                <p:nvPr/>
              </p:nvSpPr>
              <p:spPr>
                <a:xfrm>
                  <a:off x="5791200" y="1192306"/>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sp>
              <p:nvSpPr>
                <p:cNvPr id="83" name="フローチャート: 論理積ゲート 82"/>
                <p:cNvSpPr/>
                <p:nvPr/>
              </p:nvSpPr>
              <p:spPr>
                <a:xfrm rot="-5400000">
                  <a:off x="5777753" y="1465729"/>
                  <a:ext cx="331694" cy="331694"/>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grpSp>
          <p:grpSp>
            <p:nvGrpSpPr>
              <p:cNvPr id="76" name="グループ化 75"/>
              <p:cNvGrpSpPr/>
              <p:nvPr/>
            </p:nvGrpSpPr>
            <p:grpSpPr>
              <a:xfrm>
                <a:off x="3611381" y="2155338"/>
                <a:ext cx="331694" cy="605117"/>
                <a:chOff x="5777753" y="1192306"/>
                <a:chExt cx="331694" cy="605117"/>
              </a:xfrm>
            </p:grpSpPr>
            <p:sp>
              <p:nvSpPr>
                <p:cNvPr id="80" name="円/楕円 79"/>
                <p:cNvSpPr/>
                <p:nvPr/>
              </p:nvSpPr>
              <p:spPr>
                <a:xfrm>
                  <a:off x="5791200" y="1192306"/>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sp>
              <p:nvSpPr>
                <p:cNvPr id="81" name="フローチャート: 論理積ゲート 80"/>
                <p:cNvSpPr/>
                <p:nvPr/>
              </p:nvSpPr>
              <p:spPr>
                <a:xfrm rot="-5400000">
                  <a:off x="5777753" y="1465729"/>
                  <a:ext cx="331694" cy="331694"/>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grpSp>
          <p:grpSp>
            <p:nvGrpSpPr>
              <p:cNvPr id="77" name="グループ化 76"/>
              <p:cNvGrpSpPr/>
              <p:nvPr/>
            </p:nvGrpSpPr>
            <p:grpSpPr>
              <a:xfrm>
                <a:off x="3358128" y="2289808"/>
                <a:ext cx="331694" cy="605117"/>
                <a:chOff x="5777753" y="1192306"/>
                <a:chExt cx="331694" cy="605117"/>
              </a:xfrm>
            </p:grpSpPr>
            <p:sp>
              <p:nvSpPr>
                <p:cNvPr id="78" name="フローチャート: 論理積ゲート 77"/>
                <p:cNvSpPr/>
                <p:nvPr/>
              </p:nvSpPr>
              <p:spPr>
                <a:xfrm rot="-5400000">
                  <a:off x="5777753" y="1465729"/>
                  <a:ext cx="331694" cy="331694"/>
                </a:xfrm>
                <a:prstGeom prst="flowChartDelay">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sp>
              <p:nvSpPr>
                <p:cNvPr id="79" name="円/楕円 78"/>
                <p:cNvSpPr/>
                <p:nvPr/>
              </p:nvSpPr>
              <p:spPr>
                <a:xfrm>
                  <a:off x="5791200" y="1192306"/>
                  <a:ext cx="304800" cy="3048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grpSp>
        </p:grpSp>
        <p:grpSp>
          <p:nvGrpSpPr>
            <p:cNvPr id="84" name="グループ化 83"/>
            <p:cNvGrpSpPr/>
            <p:nvPr/>
          </p:nvGrpSpPr>
          <p:grpSpPr>
            <a:xfrm>
              <a:off x="5593563" y="4386540"/>
              <a:ext cx="824753" cy="741828"/>
              <a:chOff x="3118322" y="2153097"/>
              <a:chExt cx="824753" cy="741828"/>
            </a:xfrm>
          </p:grpSpPr>
          <p:grpSp>
            <p:nvGrpSpPr>
              <p:cNvPr id="85" name="グループ化 84"/>
              <p:cNvGrpSpPr/>
              <p:nvPr/>
            </p:nvGrpSpPr>
            <p:grpSpPr>
              <a:xfrm>
                <a:off x="3118322" y="2153097"/>
                <a:ext cx="331694" cy="605117"/>
                <a:chOff x="5777753" y="1192306"/>
                <a:chExt cx="331694" cy="605117"/>
              </a:xfrm>
            </p:grpSpPr>
            <p:sp>
              <p:nvSpPr>
                <p:cNvPr id="92" name="円/楕円 91"/>
                <p:cNvSpPr/>
                <p:nvPr/>
              </p:nvSpPr>
              <p:spPr>
                <a:xfrm>
                  <a:off x="5791200" y="1192306"/>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sp>
              <p:nvSpPr>
                <p:cNvPr id="93" name="フローチャート: 論理積ゲート 92"/>
                <p:cNvSpPr/>
                <p:nvPr/>
              </p:nvSpPr>
              <p:spPr>
                <a:xfrm rot="-5400000">
                  <a:off x="5777753" y="1465729"/>
                  <a:ext cx="331694" cy="331694"/>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grpSp>
          <p:grpSp>
            <p:nvGrpSpPr>
              <p:cNvPr id="86" name="グループ化 85"/>
              <p:cNvGrpSpPr/>
              <p:nvPr/>
            </p:nvGrpSpPr>
            <p:grpSpPr>
              <a:xfrm>
                <a:off x="3611381" y="2155338"/>
                <a:ext cx="331694" cy="605117"/>
                <a:chOff x="5777753" y="1192306"/>
                <a:chExt cx="331694" cy="605117"/>
              </a:xfrm>
            </p:grpSpPr>
            <p:sp>
              <p:nvSpPr>
                <p:cNvPr id="90" name="円/楕円 89"/>
                <p:cNvSpPr/>
                <p:nvPr/>
              </p:nvSpPr>
              <p:spPr>
                <a:xfrm>
                  <a:off x="5791200" y="1192306"/>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sp>
              <p:nvSpPr>
                <p:cNvPr id="91" name="フローチャート: 論理積ゲート 90"/>
                <p:cNvSpPr/>
                <p:nvPr/>
              </p:nvSpPr>
              <p:spPr>
                <a:xfrm rot="-5400000">
                  <a:off x="5777753" y="1465729"/>
                  <a:ext cx="331694" cy="331694"/>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grpSp>
          <p:grpSp>
            <p:nvGrpSpPr>
              <p:cNvPr id="87" name="グループ化 86"/>
              <p:cNvGrpSpPr/>
              <p:nvPr/>
            </p:nvGrpSpPr>
            <p:grpSpPr>
              <a:xfrm>
                <a:off x="3358128" y="2289808"/>
                <a:ext cx="331694" cy="605117"/>
                <a:chOff x="5777753" y="1192306"/>
                <a:chExt cx="331694" cy="605117"/>
              </a:xfrm>
            </p:grpSpPr>
            <p:sp>
              <p:nvSpPr>
                <p:cNvPr id="88" name="フローチャート: 論理積ゲート 87"/>
                <p:cNvSpPr/>
                <p:nvPr/>
              </p:nvSpPr>
              <p:spPr>
                <a:xfrm rot="-5400000">
                  <a:off x="5777753" y="1465729"/>
                  <a:ext cx="331694" cy="331694"/>
                </a:xfrm>
                <a:prstGeom prst="flowChartDelay">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sp>
              <p:nvSpPr>
                <p:cNvPr id="89" name="円/楕円 88"/>
                <p:cNvSpPr/>
                <p:nvPr/>
              </p:nvSpPr>
              <p:spPr>
                <a:xfrm>
                  <a:off x="5791200" y="1192306"/>
                  <a:ext cx="304800" cy="3048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grpSp>
        </p:grpSp>
        <p:grpSp>
          <p:nvGrpSpPr>
            <p:cNvPr id="94" name="グループ化 93"/>
            <p:cNvGrpSpPr/>
            <p:nvPr/>
          </p:nvGrpSpPr>
          <p:grpSpPr>
            <a:xfrm>
              <a:off x="3973611" y="3193204"/>
              <a:ext cx="824753" cy="741828"/>
              <a:chOff x="3118322" y="2153097"/>
              <a:chExt cx="824753" cy="741828"/>
            </a:xfrm>
          </p:grpSpPr>
          <p:grpSp>
            <p:nvGrpSpPr>
              <p:cNvPr id="95" name="グループ化 94"/>
              <p:cNvGrpSpPr/>
              <p:nvPr/>
            </p:nvGrpSpPr>
            <p:grpSpPr>
              <a:xfrm>
                <a:off x="3118322" y="2153097"/>
                <a:ext cx="331694" cy="605117"/>
                <a:chOff x="5777753" y="1192306"/>
                <a:chExt cx="331694" cy="605117"/>
              </a:xfrm>
            </p:grpSpPr>
            <p:sp>
              <p:nvSpPr>
                <p:cNvPr id="102" name="円/楕円 101"/>
                <p:cNvSpPr/>
                <p:nvPr/>
              </p:nvSpPr>
              <p:spPr>
                <a:xfrm>
                  <a:off x="5791200" y="1192306"/>
                  <a:ext cx="304800" cy="3048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sp>
              <p:nvSpPr>
                <p:cNvPr id="103" name="フローチャート: 論理積ゲート 102"/>
                <p:cNvSpPr/>
                <p:nvPr/>
              </p:nvSpPr>
              <p:spPr>
                <a:xfrm rot="-5400000">
                  <a:off x="5777753" y="1465729"/>
                  <a:ext cx="331694" cy="331694"/>
                </a:xfrm>
                <a:prstGeom prst="flowChartDelay">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grpSp>
          <p:grpSp>
            <p:nvGrpSpPr>
              <p:cNvPr id="96" name="グループ化 95"/>
              <p:cNvGrpSpPr/>
              <p:nvPr/>
            </p:nvGrpSpPr>
            <p:grpSpPr>
              <a:xfrm>
                <a:off x="3611381" y="2155338"/>
                <a:ext cx="331694" cy="605117"/>
                <a:chOff x="5777753" y="1192306"/>
                <a:chExt cx="331694" cy="605117"/>
              </a:xfrm>
            </p:grpSpPr>
            <p:sp>
              <p:nvSpPr>
                <p:cNvPr id="100" name="円/楕円 99"/>
                <p:cNvSpPr/>
                <p:nvPr/>
              </p:nvSpPr>
              <p:spPr>
                <a:xfrm>
                  <a:off x="5791200" y="1192306"/>
                  <a:ext cx="304800" cy="3048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sp>
              <p:nvSpPr>
                <p:cNvPr id="101" name="フローチャート: 論理積ゲート 100"/>
                <p:cNvSpPr/>
                <p:nvPr/>
              </p:nvSpPr>
              <p:spPr>
                <a:xfrm rot="-5400000">
                  <a:off x="5777753" y="1465729"/>
                  <a:ext cx="331694" cy="331694"/>
                </a:xfrm>
                <a:prstGeom prst="flowChartDelay">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grpSp>
          <p:grpSp>
            <p:nvGrpSpPr>
              <p:cNvPr id="97" name="グループ化 96"/>
              <p:cNvGrpSpPr/>
              <p:nvPr/>
            </p:nvGrpSpPr>
            <p:grpSpPr>
              <a:xfrm>
                <a:off x="3358128" y="2289808"/>
                <a:ext cx="331694" cy="605117"/>
                <a:chOff x="5777753" y="1192306"/>
                <a:chExt cx="331694" cy="605117"/>
              </a:xfrm>
            </p:grpSpPr>
            <p:sp>
              <p:nvSpPr>
                <p:cNvPr id="98" name="フローチャート: 論理積ゲート 97"/>
                <p:cNvSpPr/>
                <p:nvPr/>
              </p:nvSpPr>
              <p:spPr>
                <a:xfrm rot="-5400000">
                  <a:off x="5777753" y="1465729"/>
                  <a:ext cx="331694" cy="331694"/>
                </a:xfrm>
                <a:prstGeom prst="flowChartDelay">
                  <a:avLst/>
                </a:prstGeom>
                <a:solidFill>
                  <a:schemeClr val="bg2">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sp>
              <p:nvSpPr>
                <p:cNvPr id="99" name="円/楕円 98"/>
                <p:cNvSpPr/>
                <p:nvPr/>
              </p:nvSpPr>
              <p:spPr>
                <a:xfrm>
                  <a:off x="5791200" y="1192306"/>
                  <a:ext cx="304800" cy="304800"/>
                </a:xfrm>
                <a:prstGeom prst="ellipse">
                  <a:avLst/>
                </a:prstGeom>
                <a:solidFill>
                  <a:schemeClr val="bg2">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grpSp>
        </p:grpSp>
        <p:sp>
          <p:nvSpPr>
            <p:cNvPr id="104" name="テキスト ボックス 103"/>
            <p:cNvSpPr txBox="1"/>
            <p:nvPr/>
          </p:nvSpPr>
          <p:spPr>
            <a:xfrm>
              <a:off x="3865177" y="3957605"/>
              <a:ext cx="859423" cy="209616"/>
            </a:xfrm>
            <a:prstGeom prst="rect">
              <a:avLst/>
            </a:prstGeom>
            <a:solidFill>
              <a:schemeClr val="bg1"/>
            </a:solidFill>
          </p:spPr>
          <p:txBody>
            <a:bodyPr wrap="none" rtlCol="0">
              <a:spAutoFit/>
            </a:bodyPr>
            <a:lstStyle/>
            <a:p>
              <a:r>
                <a:rPr kumimoji="1" lang="ja-JP" altLang="en-US" sz="1400" b="1" dirty="0" smtClean="0">
                  <a:latin typeface="游ゴシック" panose="020B0400000000000000" pitchFamily="50" charset="-128"/>
                  <a:ea typeface="游ゴシック" panose="020B0400000000000000" pitchFamily="50" charset="-128"/>
                </a:rPr>
                <a:t>卒業生起業家</a:t>
              </a:r>
              <a:endParaRPr kumimoji="1" lang="ja-JP" altLang="en-US" sz="1400" b="1" dirty="0">
                <a:latin typeface="游ゴシック" panose="020B0400000000000000" pitchFamily="50" charset="-128"/>
                <a:ea typeface="游ゴシック" panose="020B0400000000000000" pitchFamily="50" charset="-128"/>
              </a:endParaRPr>
            </a:p>
          </p:txBody>
        </p:sp>
        <p:sp>
          <p:nvSpPr>
            <p:cNvPr id="105" name="テキスト ボックス 104"/>
            <p:cNvSpPr txBox="1"/>
            <p:nvPr/>
          </p:nvSpPr>
          <p:spPr>
            <a:xfrm>
              <a:off x="5548457" y="3948199"/>
              <a:ext cx="859423" cy="209616"/>
            </a:xfrm>
            <a:prstGeom prst="rect">
              <a:avLst/>
            </a:prstGeom>
            <a:solidFill>
              <a:schemeClr val="bg1"/>
            </a:solidFill>
          </p:spPr>
          <p:txBody>
            <a:bodyPr wrap="none" rtlCol="0">
              <a:spAutoFit/>
            </a:bodyPr>
            <a:lstStyle/>
            <a:p>
              <a:pPr algn="ctr"/>
              <a:r>
                <a:rPr kumimoji="1" lang="ja-JP" altLang="en-US" sz="1400" b="1" dirty="0" smtClean="0">
                  <a:latin typeface="游ゴシック" panose="020B0400000000000000" pitchFamily="50" charset="-128"/>
                  <a:ea typeface="游ゴシック" panose="020B0400000000000000" pitchFamily="50" charset="-128"/>
                </a:rPr>
                <a:t>起業</a:t>
              </a:r>
              <a:r>
                <a:rPr lang="ja-JP" altLang="en-US" sz="1400" b="1" dirty="0">
                  <a:latin typeface="游ゴシック" panose="020B0400000000000000" pitchFamily="50" charset="-128"/>
                  <a:ea typeface="游ゴシック" panose="020B0400000000000000" pitchFamily="50" charset="-128"/>
                </a:rPr>
                <a:t>希望</a:t>
              </a:r>
              <a:r>
                <a:rPr kumimoji="1" lang="ja-JP" altLang="en-US" sz="1400" b="1" dirty="0" smtClean="0">
                  <a:latin typeface="游ゴシック" panose="020B0400000000000000" pitchFamily="50" charset="-128"/>
                  <a:ea typeface="游ゴシック" panose="020B0400000000000000" pitchFamily="50" charset="-128"/>
                </a:rPr>
                <a:t>学生</a:t>
              </a:r>
              <a:endParaRPr kumimoji="1" lang="ja-JP" altLang="en-US" sz="1400" b="1" dirty="0">
                <a:latin typeface="游ゴシック" panose="020B0400000000000000" pitchFamily="50" charset="-128"/>
                <a:ea typeface="游ゴシック" panose="020B0400000000000000" pitchFamily="50" charset="-128"/>
              </a:endParaRPr>
            </a:p>
          </p:txBody>
        </p:sp>
        <p:grpSp>
          <p:nvGrpSpPr>
            <p:cNvPr id="106" name="グループ化 105"/>
            <p:cNvGrpSpPr/>
            <p:nvPr/>
          </p:nvGrpSpPr>
          <p:grpSpPr>
            <a:xfrm>
              <a:off x="3990379" y="4421050"/>
              <a:ext cx="824753" cy="741828"/>
              <a:chOff x="3118322" y="2153097"/>
              <a:chExt cx="824753" cy="741828"/>
            </a:xfrm>
          </p:grpSpPr>
          <p:grpSp>
            <p:nvGrpSpPr>
              <p:cNvPr id="107" name="グループ化 106"/>
              <p:cNvGrpSpPr/>
              <p:nvPr/>
            </p:nvGrpSpPr>
            <p:grpSpPr>
              <a:xfrm>
                <a:off x="3118322" y="2153097"/>
                <a:ext cx="331694" cy="605117"/>
                <a:chOff x="5777753" y="1192306"/>
                <a:chExt cx="331694" cy="605117"/>
              </a:xfrm>
            </p:grpSpPr>
            <p:sp>
              <p:nvSpPr>
                <p:cNvPr id="114" name="円/楕円 113"/>
                <p:cNvSpPr/>
                <p:nvPr/>
              </p:nvSpPr>
              <p:spPr>
                <a:xfrm>
                  <a:off x="5791200" y="1192306"/>
                  <a:ext cx="304800" cy="3048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sp>
              <p:nvSpPr>
                <p:cNvPr id="115" name="フローチャート: 論理積ゲート 114"/>
                <p:cNvSpPr/>
                <p:nvPr/>
              </p:nvSpPr>
              <p:spPr>
                <a:xfrm rot="-5400000">
                  <a:off x="5777753" y="1465729"/>
                  <a:ext cx="331694" cy="331694"/>
                </a:xfrm>
                <a:prstGeom prst="flowChartDelay">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grpSp>
          <p:grpSp>
            <p:nvGrpSpPr>
              <p:cNvPr id="108" name="グループ化 107"/>
              <p:cNvGrpSpPr/>
              <p:nvPr/>
            </p:nvGrpSpPr>
            <p:grpSpPr>
              <a:xfrm>
                <a:off x="3611381" y="2155338"/>
                <a:ext cx="331694" cy="605117"/>
                <a:chOff x="5777753" y="1192306"/>
                <a:chExt cx="331694" cy="605117"/>
              </a:xfrm>
            </p:grpSpPr>
            <p:sp>
              <p:nvSpPr>
                <p:cNvPr id="112" name="円/楕円 111"/>
                <p:cNvSpPr/>
                <p:nvPr/>
              </p:nvSpPr>
              <p:spPr>
                <a:xfrm>
                  <a:off x="5791200" y="1192306"/>
                  <a:ext cx="304800" cy="3048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sp>
              <p:nvSpPr>
                <p:cNvPr id="113" name="フローチャート: 論理積ゲート 112"/>
                <p:cNvSpPr/>
                <p:nvPr/>
              </p:nvSpPr>
              <p:spPr>
                <a:xfrm rot="-5400000">
                  <a:off x="5777753" y="1465729"/>
                  <a:ext cx="331694" cy="331694"/>
                </a:xfrm>
                <a:prstGeom prst="flowChartDelay">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grpSp>
          <p:grpSp>
            <p:nvGrpSpPr>
              <p:cNvPr id="109" name="グループ化 108"/>
              <p:cNvGrpSpPr/>
              <p:nvPr/>
            </p:nvGrpSpPr>
            <p:grpSpPr>
              <a:xfrm>
                <a:off x="3358128" y="2289808"/>
                <a:ext cx="331694" cy="605117"/>
                <a:chOff x="5777753" y="1192306"/>
                <a:chExt cx="331694" cy="605117"/>
              </a:xfrm>
            </p:grpSpPr>
            <p:sp>
              <p:nvSpPr>
                <p:cNvPr id="110" name="フローチャート: 論理積ゲート 109"/>
                <p:cNvSpPr/>
                <p:nvPr/>
              </p:nvSpPr>
              <p:spPr>
                <a:xfrm rot="-5400000">
                  <a:off x="5777753" y="1465729"/>
                  <a:ext cx="331694" cy="331694"/>
                </a:xfrm>
                <a:prstGeom prst="flowChartDelay">
                  <a:avLst/>
                </a:prstGeom>
                <a:solidFill>
                  <a:schemeClr val="bg2">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sp>
              <p:nvSpPr>
                <p:cNvPr id="111" name="円/楕円 110"/>
                <p:cNvSpPr/>
                <p:nvPr/>
              </p:nvSpPr>
              <p:spPr>
                <a:xfrm>
                  <a:off x="5791200" y="1192306"/>
                  <a:ext cx="304800" cy="304800"/>
                </a:xfrm>
                <a:prstGeom prst="ellipse">
                  <a:avLst/>
                </a:prstGeom>
                <a:solidFill>
                  <a:schemeClr val="bg2">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grpSp>
        </p:grpSp>
        <p:sp>
          <p:nvSpPr>
            <p:cNvPr id="116" name="テキスト ボックス 115"/>
            <p:cNvSpPr txBox="1"/>
            <p:nvPr/>
          </p:nvSpPr>
          <p:spPr>
            <a:xfrm>
              <a:off x="4013093" y="5164205"/>
              <a:ext cx="614871" cy="209616"/>
            </a:xfrm>
            <a:prstGeom prst="rect">
              <a:avLst/>
            </a:prstGeom>
            <a:solidFill>
              <a:schemeClr val="bg1"/>
            </a:solidFill>
          </p:spPr>
          <p:txBody>
            <a:bodyPr wrap="none" rtlCol="0">
              <a:spAutoFit/>
            </a:bodyPr>
            <a:lstStyle/>
            <a:p>
              <a:r>
                <a:rPr kumimoji="1" lang="ja-JP" altLang="en-US" sz="1400" b="1" dirty="0" smtClean="0">
                  <a:latin typeface="游ゴシック" panose="020B0400000000000000" pitchFamily="50" charset="-128"/>
                  <a:ea typeface="游ゴシック" panose="020B0400000000000000" pitchFamily="50" charset="-128"/>
                </a:rPr>
                <a:t>民間企業</a:t>
              </a:r>
              <a:endParaRPr kumimoji="1" lang="ja-JP" altLang="en-US" sz="1400" b="1" dirty="0">
                <a:latin typeface="游ゴシック" panose="020B0400000000000000" pitchFamily="50" charset="-128"/>
                <a:ea typeface="游ゴシック" panose="020B0400000000000000" pitchFamily="50" charset="-128"/>
              </a:endParaRPr>
            </a:p>
          </p:txBody>
        </p:sp>
        <p:sp>
          <p:nvSpPr>
            <p:cNvPr id="117" name="テキスト ボックス 116"/>
            <p:cNvSpPr txBox="1"/>
            <p:nvPr/>
          </p:nvSpPr>
          <p:spPr>
            <a:xfrm>
              <a:off x="5752914" y="5088189"/>
              <a:ext cx="492596" cy="209616"/>
            </a:xfrm>
            <a:prstGeom prst="rect">
              <a:avLst/>
            </a:prstGeom>
            <a:solidFill>
              <a:schemeClr val="bg1"/>
            </a:solidFill>
          </p:spPr>
          <p:txBody>
            <a:bodyPr wrap="none" rtlCol="0">
              <a:spAutoFit/>
            </a:bodyPr>
            <a:lstStyle/>
            <a:p>
              <a:pPr algn="ctr"/>
              <a:r>
                <a:rPr kumimoji="1" lang="ja-JP" altLang="en-US" sz="1400" b="1" dirty="0" smtClean="0">
                  <a:latin typeface="游ゴシック" panose="020B0400000000000000" pitchFamily="50" charset="-128"/>
                  <a:ea typeface="游ゴシック" panose="020B0400000000000000" pitchFamily="50" charset="-128"/>
                </a:rPr>
                <a:t>教職員</a:t>
              </a:r>
              <a:endParaRPr kumimoji="1" lang="ja-JP" altLang="en-US" sz="1400" b="1" dirty="0">
                <a:latin typeface="游ゴシック" panose="020B0400000000000000" pitchFamily="50" charset="-128"/>
                <a:ea typeface="游ゴシック" panose="020B0400000000000000" pitchFamily="50" charset="-128"/>
              </a:endParaRPr>
            </a:p>
          </p:txBody>
        </p:sp>
      </p:gr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66313" y="6734175"/>
            <a:ext cx="609600" cy="609600"/>
          </a:xfrm>
          <a:prstGeom prst="rect">
            <a:avLst/>
          </a:prstGeom>
        </p:spPr>
      </p:pic>
    </p:spTree>
    <p:extLst>
      <p:ext uri="{BB962C8B-B14F-4D97-AF65-F5344CB8AC3E}">
        <p14:creationId xmlns:p14="http://schemas.microsoft.com/office/powerpoint/2010/main" val="3150264073"/>
      </p:ext>
    </p:extLst>
  </p:cSld>
  <p:clrMapOvr>
    <a:masterClrMapping/>
  </p:clrMapOvr>
  <mc:AlternateContent xmlns:mc="http://schemas.openxmlformats.org/markup-compatibility/2006">
    <mc:Choice xmlns:p14="http://schemas.microsoft.com/office/powerpoint/2010/main" Requires="p14">
      <p:transition spd="slow" p14:dur="2000" advTm="44239"/>
    </mc:Choice>
    <mc:Fallback>
      <p:transition spd="slow" advTm="44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0947" y="133543"/>
            <a:ext cx="10031505" cy="1461188"/>
          </a:xfrm>
        </p:spPr>
        <p:txBody>
          <a:bodyPr>
            <a:normAutofit fontScale="90000"/>
          </a:bodyPr>
          <a:lstStyle/>
          <a:p>
            <a:r>
              <a:rPr lang="ja-JP" altLang="en-US" sz="4000" b="1" dirty="0">
                <a:latin typeface="游ゴシック" panose="020B0400000000000000" pitchFamily="50" charset="-128"/>
                <a:ea typeface="游ゴシック" panose="020B0400000000000000" pitchFamily="50" charset="-128"/>
              </a:rPr>
              <a:t>「教育受援体制」</a:t>
            </a:r>
            <a:r>
              <a:rPr lang="ja-JP" altLang="en-US" sz="4000" b="1" dirty="0" smtClean="0">
                <a:latin typeface="游ゴシック" panose="020B0400000000000000" pitchFamily="50" charset="-128"/>
                <a:ea typeface="游ゴシック" panose="020B0400000000000000" pitchFamily="50" charset="-128"/>
              </a:rPr>
              <a:t>を</a:t>
            </a:r>
            <a:r>
              <a:rPr lang="en-US" altLang="ja-JP" b="1" dirty="0" smtClean="0">
                <a:latin typeface="游ゴシック" panose="020B0400000000000000" pitchFamily="50" charset="-128"/>
                <a:ea typeface="游ゴシック" panose="020B0400000000000000" pitchFamily="50" charset="-128"/>
              </a:rPr>
              <a:t/>
            </a:r>
            <a:br>
              <a:rPr lang="en-US" altLang="ja-JP" b="1" dirty="0" smtClean="0">
                <a:latin typeface="游ゴシック" panose="020B0400000000000000" pitchFamily="50" charset="-128"/>
                <a:ea typeface="游ゴシック" panose="020B0400000000000000" pitchFamily="50" charset="-128"/>
              </a:rPr>
            </a:br>
            <a:r>
              <a:rPr lang="ja-JP" altLang="en-US" sz="6700" b="1" dirty="0" smtClean="0">
                <a:latin typeface="游ゴシック" panose="020B0400000000000000" pitchFamily="50" charset="-128"/>
                <a:ea typeface="游ゴシック" panose="020B0400000000000000" pitchFamily="50" charset="-128"/>
              </a:rPr>
              <a:t>どう</a:t>
            </a:r>
            <a:r>
              <a:rPr lang="ja-JP" altLang="en-US" sz="6700" b="1" dirty="0">
                <a:latin typeface="游ゴシック" panose="020B0400000000000000" pitchFamily="50" charset="-128"/>
                <a:ea typeface="游ゴシック" panose="020B0400000000000000" pitchFamily="50" charset="-128"/>
              </a:rPr>
              <a:t>構築するか</a:t>
            </a:r>
            <a:r>
              <a:rPr lang="ja-JP" altLang="en-US" sz="6700" b="1" dirty="0" smtClean="0">
                <a:latin typeface="游ゴシック" panose="020B0400000000000000" pitchFamily="50" charset="-128"/>
                <a:ea typeface="游ゴシック" panose="020B0400000000000000" pitchFamily="50" charset="-128"/>
              </a:rPr>
              <a:t>？</a:t>
            </a:r>
            <a:endParaRPr kumimoji="1" lang="ja-JP" altLang="en-US" dirty="0"/>
          </a:p>
        </p:txBody>
      </p:sp>
      <p:grpSp>
        <p:nvGrpSpPr>
          <p:cNvPr id="9" name="グループ化 8"/>
          <p:cNvGrpSpPr/>
          <p:nvPr/>
        </p:nvGrpSpPr>
        <p:grpSpPr>
          <a:xfrm>
            <a:off x="330947" y="1922365"/>
            <a:ext cx="10103971" cy="5295137"/>
            <a:chOff x="1352852" y="2233261"/>
            <a:chExt cx="5842368" cy="2430517"/>
          </a:xfrm>
        </p:grpSpPr>
        <p:sp>
          <p:nvSpPr>
            <p:cNvPr id="5" name="テキスト ボックス 4"/>
            <p:cNvSpPr txBox="1"/>
            <p:nvPr/>
          </p:nvSpPr>
          <p:spPr>
            <a:xfrm>
              <a:off x="1352852" y="2233261"/>
              <a:ext cx="5267737" cy="1568123"/>
            </a:xfrm>
            <a:prstGeom prst="rect">
              <a:avLst/>
            </a:prstGeom>
            <a:noFill/>
          </p:spPr>
          <p:txBody>
            <a:bodyPr wrap="none" rtlCol="0">
              <a:spAutoFit/>
            </a:bodyPr>
            <a:lstStyle/>
            <a:p>
              <a:pPr lvl="0" hangingPunct="0"/>
              <a:r>
                <a:rPr lang="ja-JP" altLang="en-US" sz="2400" b="1" dirty="0" smtClean="0">
                  <a:latin typeface="游ゴシック" panose="020B0400000000000000" pitchFamily="50" charset="-128"/>
                  <a:ea typeface="游ゴシック" panose="020B0400000000000000" pitchFamily="50" charset="-128"/>
                </a:rPr>
                <a:t>①卒業生起業家</a:t>
              </a:r>
              <a:r>
                <a:rPr lang="ja-JP" altLang="ja-JP" sz="2400" b="1" dirty="0" smtClean="0">
                  <a:latin typeface="游ゴシック" panose="020B0400000000000000" pitchFamily="50" charset="-128"/>
                  <a:ea typeface="游ゴシック" panose="020B0400000000000000" pitchFamily="50" charset="-128"/>
                </a:rPr>
                <a:t>から</a:t>
              </a:r>
              <a:r>
                <a:rPr lang="ja-JP" altLang="ja-JP" sz="2400" b="1" dirty="0">
                  <a:latin typeface="游ゴシック" panose="020B0400000000000000" pitchFamily="50" charset="-128"/>
                  <a:ea typeface="游ゴシック" panose="020B0400000000000000" pitchFamily="50" charset="-128"/>
                </a:rPr>
                <a:t>起業教育支援を受けるための学内制度の</a:t>
              </a:r>
              <a:r>
                <a:rPr lang="ja-JP" altLang="ja-JP" sz="2400" b="1" dirty="0" smtClean="0">
                  <a:latin typeface="游ゴシック" panose="020B0400000000000000" pitchFamily="50" charset="-128"/>
                  <a:ea typeface="游ゴシック" panose="020B0400000000000000" pitchFamily="50" charset="-128"/>
                </a:rPr>
                <a:t>整備</a:t>
              </a:r>
              <a:endParaRPr lang="en-US" altLang="ja-JP" sz="2400" b="1" dirty="0" smtClean="0">
                <a:latin typeface="游ゴシック" panose="020B0400000000000000" pitchFamily="50" charset="-128"/>
                <a:ea typeface="游ゴシック" panose="020B0400000000000000" pitchFamily="50" charset="-128"/>
              </a:endParaRPr>
            </a:p>
            <a:p>
              <a:pPr lvl="0" hangingPunct="0"/>
              <a:endParaRPr lang="en-US" altLang="ja-JP" sz="2400" b="1" dirty="0" smtClean="0">
                <a:latin typeface="游ゴシック" panose="020B0400000000000000" pitchFamily="50" charset="-128"/>
                <a:ea typeface="游ゴシック" panose="020B0400000000000000" pitchFamily="50" charset="-128"/>
              </a:endParaRPr>
            </a:p>
            <a:p>
              <a:pPr lvl="0" hangingPunct="0"/>
              <a:endParaRPr lang="en-US" altLang="ja-JP" sz="2400" b="1" dirty="0">
                <a:latin typeface="游ゴシック" panose="020B0400000000000000" pitchFamily="50" charset="-128"/>
                <a:ea typeface="游ゴシック" panose="020B0400000000000000" pitchFamily="50" charset="-128"/>
              </a:endParaRPr>
            </a:p>
            <a:p>
              <a:pPr lvl="0" hangingPunct="0"/>
              <a:endParaRPr lang="en-US" altLang="ja-JP" sz="2400" b="1" dirty="0" smtClean="0">
                <a:latin typeface="游ゴシック" panose="020B0400000000000000" pitchFamily="50" charset="-128"/>
                <a:ea typeface="游ゴシック" panose="020B0400000000000000" pitchFamily="50" charset="-128"/>
              </a:endParaRPr>
            </a:p>
            <a:p>
              <a:pPr lvl="0" hangingPunct="0"/>
              <a:r>
                <a:rPr lang="ja-JP" altLang="en-US" sz="2400" b="1" dirty="0" smtClean="0">
                  <a:latin typeface="游ゴシック" panose="020B0400000000000000" pitchFamily="50" charset="-128"/>
                  <a:ea typeface="游ゴシック" panose="020B0400000000000000" pitchFamily="50" charset="-128"/>
                </a:rPr>
                <a:t>②民間企業</a:t>
              </a:r>
              <a:r>
                <a:rPr lang="ja-JP" altLang="ja-JP" sz="2400" b="1" dirty="0" smtClean="0">
                  <a:latin typeface="游ゴシック" panose="020B0400000000000000" pitchFamily="50" charset="-128"/>
                  <a:ea typeface="游ゴシック" panose="020B0400000000000000" pitchFamily="50" charset="-128"/>
                </a:rPr>
                <a:t>から</a:t>
              </a:r>
              <a:r>
                <a:rPr lang="ja-JP" altLang="ja-JP" sz="2400" b="1" dirty="0">
                  <a:latin typeface="游ゴシック" panose="020B0400000000000000" pitchFamily="50" charset="-128"/>
                  <a:ea typeface="游ゴシック" panose="020B0400000000000000" pitchFamily="50" charset="-128"/>
                </a:rPr>
                <a:t>起業教育支援を受けるための学内制度の整備</a:t>
              </a:r>
              <a:endParaRPr lang="en-US" altLang="ja-JP" sz="2400" b="1" dirty="0">
                <a:latin typeface="游ゴシック" panose="020B0400000000000000" pitchFamily="50" charset="-128"/>
                <a:ea typeface="游ゴシック" panose="020B0400000000000000" pitchFamily="50" charset="-128"/>
              </a:endParaRPr>
            </a:p>
            <a:p>
              <a:pPr lvl="0" hangingPunct="0"/>
              <a:endParaRPr lang="en-US" altLang="ja-JP" sz="2400" b="1" dirty="0" smtClean="0">
                <a:latin typeface="游ゴシック" panose="020B0400000000000000" pitchFamily="50" charset="-128"/>
                <a:ea typeface="游ゴシック" panose="020B0400000000000000" pitchFamily="50" charset="-128"/>
              </a:endParaRPr>
            </a:p>
            <a:p>
              <a:pPr lvl="0" hangingPunct="0"/>
              <a:endParaRPr lang="en-US" altLang="ja-JP" sz="2400" b="1" dirty="0">
                <a:latin typeface="游ゴシック" panose="020B0400000000000000" pitchFamily="50" charset="-128"/>
                <a:ea typeface="游ゴシック" panose="020B0400000000000000" pitchFamily="50" charset="-128"/>
              </a:endParaRPr>
            </a:p>
            <a:p>
              <a:pPr lvl="0" hangingPunct="0"/>
              <a:endParaRPr lang="en-US" altLang="ja-JP" sz="2400" b="1" dirty="0" smtClean="0">
                <a:latin typeface="游ゴシック" panose="020B0400000000000000" pitchFamily="50" charset="-128"/>
                <a:ea typeface="游ゴシック" panose="020B0400000000000000" pitchFamily="50" charset="-128"/>
              </a:endParaRPr>
            </a:p>
            <a:p>
              <a:pPr lvl="0" hangingPunct="0"/>
              <a:r>
                <a:rPr lang="ja-JP" altLang="en-US" sz="2400" b="1" dirty="0" smtClean="0">
                  <a:latin typeface="游ゴシック" panose="020B0400000000000000" pitchFamily="50" charset="-128"/>
                  <a:ea typeface="游ゴシック" panose="020B0400000000000000" pitchFamily="50" charset="-128"/>
                </a:rPr>
                <a:t>③</a:t>
              </a:r>
              <a:r>
                <a:rPr lang="ja-JP" altLang="ja-JP" sz="2400" b="1" dirty="0" smtClean="0">
                  <a:latin typeface="游ゴシック" panose="020B0400000000000000" pitchFamily="50" charset="-128"/>
                  <a:ea typeface="游ゴシック" panose="020B0400000000000000" pitchFamily="50" charset="-128"/>
                </a:rPr>
                <a:t>起業</a:t>
              </a:r>
              <a:r>
                <a:rPr lang="ja-JP" altLang="ja-JP" sz="2400" b="1" dirty="0">
                  <a:latin typeface="游ゴシック" panose="020B0400000000000000" pitchFamily="50" charset="-128"/>
                  <a:ea typeface="游ゴシック" panose="020B0400000000000000" pitchFamily="50" charset="-128"/>
                </a:rPr>
                <a:t>志望学生と学外支援者のマッチングの</a:t>
              </a:r>
              <a:r>
                <a:rPr lang="ja-JP" altLang="ja-JP" sz="2400" b="1" dirty="0" smtClean="0">
                  <a:latin typeface="游ゴシック" panose="020B0400000000000000" pitchFamily="50" charset="-128"/>
                  <a:ea typeface="游ゴシック" panose="020B0400000000000000" pitchFamily="50" charset="-128"/>
                </a:rPr>
                <a:t>仕組み</a:t>
              </a:r>
              <a:endParaRPr lang="ja-JP" altLang="ja-JP" sz="2400" b="1" dirty="0">
                <a:latin typeface="游ゴシック" panose="020B0400000000000000" pitchFamily="50" charset="-128"/>
                <a:ea typeface="游ゴシック" panose="020B0400000000000000" pitchFamily="50" charset="-128"/>
              </a:endParaRPr>
            </a:p>
          </p:txBody>
        </p:sp>
        <p:sp>
          <p:nvSpPr>
            <p:cNvPr id="6" name="テキスト ボックス 5"/>
            <p:cNvSpPr txBox="1"/>
            <p:nvPr/>
          </p:nvSpPr>
          <p:spPr>
            <a:xfrm>
              <a:off x="1632808" y="2451050"/>
              <a:ext cx="5251394" cy="381435"/>
            </a:xfrm>
            <a:prstGeom prst="rect">
              <a:avLst/>
            </a:prstGeom>
            <a:noFill/>
          </p:spPr>
          <p:txBody>
            <a:bodyPr wrap="square" rtlCol="0">
              <a:spAutoFit/>
            </a:bodyPr>
            <a:lstStyle/>
            <a:p>
              <a:pPr marL="228600" indent="-228600">
                <a:buFont typeface="+mj-lt"/>
                <a:buAutoNum type="arabicPeriod"/>
              </a:pPr>
              <a:r>
                <a:rPr lang="ja-JP" altLang="en-US" sz="2400" dirty="0" smtClean="0">
                  <a:latin typeface="游ゴシック" panose="020B0400000000000000" pitchFamily="50" charset="-128"/>
                  <a:ea typeface="游ゴシック" panose="020B0400000000000000" pitchFamily="50" charset="-128"/>
                </a:rPr>
                <a:t>先</a:t>
              </a:r>
              <a:r>
                <a:rPr lang="ja-JP" altLang="ja-JP" sz="2400" dirty="0" smtClean="0">
                  <a:latin typeface="游ゴシック" panose="020B0400000000000000" pitchFamily="50" charset="-128"/>
                  <a:ea typeface="游ゴシック" panose="020B0400000000000000" pitchFamily="50" charset="-128"/>
                </a:rPr>
                <a:t>行</a:t>
              </a:r>
              <a:r>
                <a:rPr lang="ja-JP" altLang="ja-JP" sz="2400" dirty="0">
                  <a:latin typeface="游ゴシック" panose="020B0400000000000000" pitchFamily="50" charset="-128"/>
                  <a:ea typeface="游ゴシック" panose="020B0400000000000000" pitchFamily="50" charset="-128"/>
                </a:rPr>
                <a:t>する他大学の事例を収集、</a:t>
              </a:r>
              <a:r>
                <a:rPr lang="ja-JP" altLang="ja-JP" sz="2400" dirty="0" smtClean="0">
                  <a:latin typeface="游ゴシック" panose="020B0400000000000000" pitchFamily="50" charset="-128"/>
                  <a:ea typeface="游ゴシック" panose="020B0400000000000000" pitchFamily="50" charset="-128"/>
                </a:rPr>
                <a:t>分析、課題点</a:t>
              </a:r>
              <a:r>
                <a:rPr lang="ja-JP" altLang="en-US" sz="2400" dirty="0" smtClean="0">
                  <a:latin typeface="游ゴシック" panose="020B0400000000000000" pitchFamily="50" charset="-128"/>
                  <a:ea typeface="游ゴシック" panose="020B0400000000000000" pitchFamily="50" charset="-128"/>
                </a:rPr>
                <a:t>の</a:t>
              </a:r>
              <a:r>
                <a:rPr lang="ja-JP" altLang="ja-JP" sz="2400" dirty="0" smtClean="0">
                  <a:latin typeface="游ゴシック" panose="020B0400000000000000" pitchFamily="50" charset="-128"/>
                  <a:ea typeface="游ゴシック" panose="020B0400000000000000" pitchFamily="50" charset="-128"/>
                </a:rPr>
                <a:t>明確</a:t>
              </a:r>
              <a:endParaRPr lang="en-US" altLang="ja-JP" sz="2400" dirty="0" smtClean="0">
                <a:latin typeface="游ゴシック" panose="020B0400000000000000" pitchFamily="50" charset="-128"/>
                <a:ea typeface="游ゴシック" panose="020B0400000000000000" pitchFamily="50" charset="-128"/>
              </a:endParaRPr>
            </a:p>
            <a:p>
              <a:pPr marL="228600" indent="-228600">
                <a:buFont typeface="+mj-lt"/>
                <a:buAutoNum type="arabicPeriod"/>
              </a:pPr>
              <a:r>
                <a:rPr lang="en-US" altLang="ja-JP" sz="2400" dirty="0" smtClean="0">
                  <a:latin typeface="游ゴシック" panose="020B0400000000000000" pitchFamily="50" charset="-128"/>
                  <a:ea typeface="游ゴシック" panose="020B0400000000000000" pitchFamily="50" charset="-128"/>
                </a:rPr>
                <a:t>20</a:t>
              </a:r>
              <a:r>
                <a:rPr lang="ja-JP" altLang="ja-JP" sz="2400" dirty="0">
                  <a:latin typeface="游ゴシック" panose="020B0400000000000000" pitchFamily="50" charset="-128"/>
                  <a:ea typeface="游ゴシック" panose="020B0400000000000000" pitchFamily="50" charset="-128"/>
                </a:rPr>
                <a:t>～</a:t>
              </a:r>
              <a:r>
                <a:rPr lang="en-US" altLang="ja-JP" sz="2400" dirty="0">
                  <a:latin typeface="游ゴシック" panose="020B0400000000000000" pitchFamily="50" charset="-128"/>
                  <a:ea typeface="游ゴシック" panose="020B0400000000000000" pitchFamily="50" charset="-128"/>
                </a:rPr>
                <a:t>30</a:t>
              </a:r>
              <a:r>
                <a:rPr lang="ja-JP" altLang="ja-JP" sz="2400" dirty="0">
                  <a:latin typeface="游ゴシック" panose="020B0400000000000000" pitchFamily="50" charset="-128"/>
                  <a:ea typeface="游ゴシック" panose="020B0400000000000000" pitchFamily="50" charset="-128"/>
                </a:rPr>
                <a:t>名程度を想定</a:t>
              </a:r>
              <a:r>
                <a:rPr lang="ja-JP" altLang="ja-JP" sz="2400" dirty="0" smtClean="0">
                  <a:latin typeface="游ゴシック" panose="020B0400000000000000" pitchFamily="50" charset="-128"/>
                  <a:ea typeface="游ゴシック" panose="020B0400000000000000" pitchFamily="50" charset="-128"/>
                </a:rPr>
                <a:t>した</a:t>
              </a:r>
              <a:r>
                <a:rPr lang="ja-JP" altLang="en-US" sz="2400" dirty="0" smtClean="0">
                  <a:latin typeface="游ゴシック" panose="020B0400000000000000" pitchFamily="50" charset="-128"/>
                  <a:ea typeface="游ゴシック" panose="020B0400000000000000" pitchFamily="50" charset="-128"/>
                </a:rPr>
                <a:t>オフィシャルメンター</a:t>
              </a:r>
              <a:r>
                <a:rPr lang="ja-JP" altLang="ja-JP" sz="2400" dirty="0" smtClean="0">
                  <a:latin typeface="游ゴシック" panose="020B0400000000000000" pitchFamily="50" charset="-128"/>
                  <a:ea typeface="游ゴシック" panose="020B0400000000000000" pitchFamily="50" charset="-128"/>
                </a:rPr>
                <a:t>制度を提案</a:t>
              </a:r>
              <a:endParaRPr kumimoji="1" lang="ja-JP" altLang="en-US" sz="2400" dirty="0">
                <a:latin typeface="游ゴシック" panose="020B0400000000000000" pitchFamily="50" charset="-128"/>
                <a:ea typeface="游ゴシック" panose="020B0400000000000000" pitchFamily="50" charset="-128"/>
              </a:endParaRPr>
            </a:p>
          </p:txBody>
        </p:sp>
        <p:sp>
          <p:nvSpPr>
            <p:cNvPr id="7" name="テキスト ボックス 6"/>
            <p:cNvSpPr txBox="1"/>
            <p:nvPr/>
          </p:nvSpPr>
          <p:spPr>
            <a:xfrm>
              <a:off x="1641830" y="3054185"/>
              <a:ext cx="5553390" cy="381435"/>
            </a:xfrm>
            <a:prstGeom prst="rect">
              <a:avLst/>
            </a:prstGeom>
            <a:noFill/>
          </p:spPr>
          <p:txBody>
            <a:bodyPr wrap="square" rtlCol="0">
              <a:spAutoFit/>
            </a:bodyPr>
            <a:lstStyle/>
            <a:p>
              <a:pPr marL="228600" indent="-228600">
                <a:buFont typeface="+mj-lt"/>
                <a:buAutoNum type="arabicPeriod"/>
              </a:pPr>
              <a:r>
                <a:rPr lang="ja-JP" altLang="en-US" sz="2400" dirty="0" smtClean="0">
                  <a:latin typeface="游ゴシック" panose="020B0400000000000000" pitchFamily="50" charset="-128"/>
                  <a:ea typeface="游ゴシック" panose="020B0400000000000000" pitchFamily="50" charset="-128"/>
                </a:rPr>
                <a:t>受援した</a:t>
              </a:r>
              <a:r>
                <a:rPr lang="ja-JP" altLang="ja-JP" sz="2400" dirty="0" smtClean="0">
                  <a:latin typeface="游ゴシック" panose="020B0400000000000000" pitchFamily="50" charset="-128"/>
                  <a:ea typeface="游ゴシック" panose="020B0400000000000000" pitchFamily="50" charset="-128"/>
                </a:rPr>
                <a:t>場合</a:t>
              </a:r>
              <a:r>
                <a:rPr lang="ja-JP" altLang="ja-JP" sz="2400" dirty="0">
                  <a:latin typeface="游ゴシック" panose="020B0400000000000000" pitchFamily="50" charset="-128"/>
                  <a:ea typeface="游ゴシック" panose="020B0400000000000000" pitchFamily="50" charset="-128"/>
                </a:rPr>
                <a:t>の</a:t>
              </a:r>
              <a:r>
                <a:rPr lang="ja-JP" altLang="ja-JP" sz="2400" dirty="0" smtClean="0">
                  <a:latin typeface="游ゴシック" panose="020B0400000000000000" pitchFamily="50" charset="-128"/>
                  <a:ea typeface="游ゴシック" panose="020B0400000000000000" pitchFamily="50" charset="-128"/>
                </a:rPr>
                <a:t>リスク</a:t>
              </a:r>
              <a:r>
                <a:rPr lang="ja-JP" altLang="en-US" sz="2400" dirty="0">
                  <a:latin typeface="游ゴシック" panose="020B0400000000000000" pitchFamily="50" charset="-128"/>
                  <a:ea typeface="游ゴシック" panose="020B0400000000000000" pitchFamily="50" charset="-128"/>
                </a:rPr>
                <a:t>アセスメント</a:t>
              </a:r>
              <a:endParaRPr lang="en-US" altLang="ja-JP" sz="2400" dirty="0" smtClean="0">
                <a:latin typeface="游ゴシック" panose="020B0400000000000000" pitchFamily="50" charset="-128"/>
                <a:ea typeface="游ゴシック" panose="020B0400000000000000" pitchFamily="50" charset="-128"/>
              </a:endParaRPr>
            </a:p>
            <a:p>
              <a:pPr marL="228600" indent="-228600">
                <a:buFont typeface="+mj-lt"/>
                <a:buAutoNum type="arabicPeriod"/>
              </a:pPr>
              <a:r>
                <a:rPr lang="ja-JP" altLang="ja-JP" sz="2400" dirty="0" smtClean="0">
                  <a:latin typeface="游ゴシック" panose="020B0400000000000000" pitchFamily="50" charset="-128"/>
                  <a:ea typeface="游ゴシック" panose="020B0400000000000000" pitchFamily="50" charset="-128"/>
                </a:rPr>
                <a:t>教育</a:t>
              </a:r>
              <a:r>
                <a:rPr lang="ja-JP" altLang="ja-JP" sz="2400" dirty="0">
                  <a:latin typeface="游ゴシック" panose="020B0400000000000000" pitchFamily="50" charset="-128"/>
                  <a:ea typeface="游ゴシック" panose="020B0400000000000000" pitchFamily="50" charset="-128"/>
                </a:rPr>
                <a:t>効果と事業化支援の両立が図れる教育受援体制を</a:t>
              </a:r>
              <a:r>
                <a:rPr lang="ja-JP" altLang="ja-JP" sz="2400" dirty="0" smtClean="0">
                  <a:latin typeface="游ゴシック" panose="020B0400000000000000" pitchFamily="50" charset="-128"/>
                  <a:ea typeface="游ゴシック" panose="020B0400000000000000" pitchFamily="50" charset="-128"/>
                </a:rPr>
                <a:t>提案</a:t>
              </a:r>
              <a:endParaRPr lang="ja-JP" altLang="ja-JP" sz="2400" dirty="0">
                <a:latin typeface="游ゴシック" panose="020B0400000000000000" pitchFamily="50" charset="-128"/>
                <a:ea typeface="游ゴシック" panose="020B0400000000000000" pitchFamily="50" charset="-128"/>
              </a:endParaRPr>
            </a:p>
          </p:txBody>
        </p:sp>
        <p:sp>
          <p:nvSpPr>
            <p:cNvPr id="8" name="テキスト ボックス 7"/>
            <p:cNvSpPr txBox="1"/>
            <p:nvPr/>
          </p:nvSpPr>
          <p:spPr>
            <a:xfrm>
              <a:off x="1641830" y="3773763"/>
              <a:ext cx="5242373" cy="890015"/>
            </a:xfrm>
            <a:prstGeom prst="rect">
              <a:avLst/>
            </a:prstGeom>
            <a:noFill/>
          </p:spPr>
          <p:txBody>
            <a:bodyPr wrap="square" rtlCol="0">
              <a:spAutoFit/>
            </a:bodyPr>
            <a:lstStyle/>
            <a:p>
              <a:pPr marL="265113" indent="-265113">
                <a:buFont typeface="+mj-lt"/>
                <a:buAutoNum type="arabicPeriod"/>
              </a:pPr>
              <a:r>
                <a:rPr lang="ja-JP" altLang="en-US" sz="2400" dirty="0" smtClean="0">
                  <a:latin typeface="游ゴシック" panose="020B0400000000000000" pitchFamily="50" charset="-128"/>
                  <a:ea typeface="游ゴシック" panose="020B0400000000000000" pitchFamily="50" charset="-128"/>
                </a:rPr>
                <a:t>起業志望学生と学外支援者とのマッチング方法</a:t>
              </a:r>
              <a:endParaRPr lang="en-US" altLang="ja-JP" sz="2400" dirty="0" smtClean="0">
                <a:latin typeface="游ゴシック" panose="020B0400000000000000" pitchFamily="50" charset="-128"/>
                <a:ea typeface="游ゴシック" panose="020B0400000000000000" pitchFamily="50" charset="-128"/>
              </a:endParaRPr>
            </a:p>
            <a:p>
              <a:pPr marL="539750" lvl="1" indent="-182563">
                <a:buFont typeface="+mj-lt"/>
                <a:buAutoNum type="romanLcPeriod"/>
              </a:pPr>
              <a:r>
                <a:rPr lang="ja-JP" altLang="ja-JP" sz="2400" dirty="0" smtClean="0">
                  <a:latin typeface="游ゴシック" panose="020B0400000000000000" pitchFamily="50" charset="-128"/>
                  <a:ea typeface="游ゴシック" panose="020B0400000000000000" pitchFamily="50" charset="-128"/>
                </a:rPr>
                <a:t>「</a:t>
              </a:r>
              <a:r>
                <a:rPr lang="ja-JP" altLang="ja-JP" sz="2400" dirty="0">
                  <a:latin typeface="游ゴシック" panose="020B0400000000000000" pitchFamily="50" charset="-128"/>
                  <a:ea typeface="游ゴシック" panose="020B0400000000000000" pitchFamily="50" charset="-128"/>
                </a:rPr>
                <a:t>ワダイのひと」プロジェクトと連携</a:t>
              </a:r>
              <a:r>
                <a:rPr lang="ja-JP" altLang="ja-JP" sz="2400" dirty="0" smtClean="0">
                  <a:latin typeface="游ゴシック" panose="020B0400000000000000" pitchFamily="50" charset="-128"/>
                  <a:ea typeface="游ゴシック" panose="020B0400000000000000" pitchFamily="50" charset="-128"/>
                </a:rPr>
                <a:t>したインタビュー</a:t>
              </a:r>
              <a:r>
                <a:rPr lang="ja-JP" altLang="ja-JP" sz="2400" dirty="0">
                  <a:latin typeface="游ゴシック" panose="020B0400000000000000" pitchFamily="50" charset="-128"/>
                  <a:ea typeface="游ゴシック" panose="020B0400000000000000" pitchFamily="50" charset="-128"/>
                </a:rPr>
                <a:t>形式での</a:t>
              </a:r>
              <a:r>
                <a:rPr lang="ja-JP" altLang="ja-JP" sz="2400" dirty="0" smtClean="0">
                  <a:latin typeface="游ゴシック" panose="020B0400000000000000" pitchFamily="50" charset="-128"/>
                  <a:ea typeface="游ゴシック" panose="020B0400000000000000" pitchFamily="50" charset="-128"/>
                </a:rPr>
                <a:t>マッチング</a:t>
              </a:r>
              <a:endParaRPr lang="en-US" altLang="ja-JP" sz="2400" dirty="0" smtClean="0">
                <a:latin typeface="游ゴシック" panose="020B0400000000000000" pitchFamily="50" charset="-128"/>
                <a:ea typeface="游ゴシック" panose="020B0400000000000000" pitchFamily="50" charset="-128"/>
              </a:endParaRPr>
            </a:p>
            <a:p>
              <a:pPr marL="539750" lvl="1" indent="-182563">
                <a:buFont typeface="+mj-lt"/>
                <a:buAutoNum type="romanLcPeriod"/>
              </a:pPr>
              <a:r>
                <a:rPr lang="ja-JP" altLang="ja-JP" sz="2400" dirty="0" smtClean="0">
                  <a:latin typeface="游ゴシック" panose="020B0400000000000000" pitchFamily="50" charset="-128"/>
                  <a:ea typeface="游ゴシック" panose="020B0400000000000000" pitchFamily="50" charset="-128"/>
                </a:rPr>
                <a:t>ビジネスプラン</a:t>
              </a:r>
              <a:r>
                <a:rPr lang="ja-JP" altLang="ja-JP" sz="2400" dirty="0">
                  <a:latin typeface="游ゴシック" panose="020B0400000000000000" pitchFamily="50" charset="-128"/>
                  <a:ea typeface="游ゴシック" panose="020B0400000000000000" pitchFamily="50" charset="-128"/>
                </a:rPr>
                <a:t>を発表</a:t>
              </a:r>
              <a:r>
                <a:rPr lang="ja-JP" altLang="ja-JP" sz="2400" dirty="0" smtClean="0">
                  <a:latin typeface="游ゴシック" panose="020B0400000000000000" pitchFamily="50" charset="-128"/>
                  <a:ea typeface="游ゴシック" panose="020B0400000000000000" pitchFamily="50" charset="-128"/>
                </a:rPr>
                <a:t>するピッチ</a:t>
              </a:r>
              <a:r>
                <a:rPr lang="ja-JP" altLang="ja-JP" sz="2400" dirty="0">
                  <a:latin typeface="游ゴシック" panose="020B0400000000000000" pitchFamily="50" charset="-128"/>
                  <a:ea typeface="游ゴシック" panose="020B0400000000000000" pitchFamily="50" charset="-128"/>
                </a:rPr>
                <a:t>形式でのマッチングを</a:t>
              </a:r>
              <a:r>
                <a:rPr lang="ja-JP" altLang="ja-JP" sz="2400" dirty="0" smtClean="0">
                  <a:latin typeface="游ゴシック" panose="020B0400000000000000" pitchFamily="50" charset="-128"/>
                  <a:ea typeface="游ゴシック" panose="020B0400000000000000" pitchFamily="50" charset="-128"/>
                </a:rPr>
                <a:t>実践</a:t>
              </a:r>
              <a:endParaRPr lang="en-US" altLang="ja-JP" sz="2400" dirty="0" smtClean="0">
                <a:latin typeface="游ゴシック" panose="020B0400000000000000" pitchFamily="50" charset="-128"/>
                <a:ea typeface="游ゴシック" panose="020B0400000000000000" pitchFamily="50" charset="-128"/>
              </a:endParaRPr>
            </a:p>
            <a:p>
              <a:pPr marL="265113" indent="-265113">
                <a:buFont typeface="+mj-lt"/>
                <a:buAutoNum type="arabicPeriod"/>
              </a:pPr>
              <a:r>
                <a:rPr lang="ja-JP" altLang="ja-JP" sz="2400" dirty="0" smtClean="0">
                  <a:latin typeface="游ゴシック" panose="020B0400000000000000" pitchFamily="50" charset="-128"/>
                  <a:ea typeface="游ゴシック" panose="020B0400000000000000" pitchFamily="50" charset="-128"/>
                </a:rPr>
                <a:t>両者</a:t>
              </a:r>
              <a:r>
                <a:rPr lang="ja-JP" altLang="ja-JP" sz="2400" dirty="0">
                  <a:latin typeface="游ゴシック" panose="020B0400000000000000" pitchFamily="50" charset="-128"/>
                  <a:ea typeface="游ゴシック" panose="020B0400000000000000" pitchFamily="50" charset="-128"/>
                </a:rPr>
                <a:t>のマッチング率を比較して、有効性を</a:t>
              </a:r>
              <a:r>
                <a:rPr lang="ja-JP" altLang="ja-JP" sz="2400" dirty="0" smtClean="0">
                  <a:latin typeface="游ゴシック" panose="020B0400000000000000" pitchFamily="50" charset="-128"/>
                  <a:ea typeface="游ゴシック" panose="020B0400000000000000" pitchFamily="50" charset="-128"/>
                </a:rPr>
                <a:t>検証</a:t>
              </a:r>
              <a:endParaRPr kumimoji="1" lang="ja-JP" altLang="en-US" sz="2400" dirty="0">
                <a:latin typeface="游ゴシック" panose="020B0400000000000000" pitchFamily="50" charset="-128"/>
                <a:ea typeface="游ゴシック" panose="020B0400000000000000" pitchFamily="50" charset="-128"/>
              </a:endParaRPr>
            </a:p>
          </p:txBody>
        </p:sp>
      </p:gr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66313" y="6734175"/>
            <a:ext cx="609600" cy="609600"/>
          </a:xfrm>
          <a:prstGeom prst="rect">
            <a:avLst/>
          </a:prstGeom>
        </p:spPr>
      </p:pic>
    </p:spTree>
    <p:extLst>
      <p:ext uri="{BB962C8B-B14F-4D97-AF65-F5344CB8AC3E}">
        <p14:creationId xmlns:p14="http://schemas.microsoft.com/office/powerpoint/2010/main" val="2650650241"/>
      </p:ext>
    </p:extLst>
  </p:cSld>
  <p:clrMapOvr>
    <a:masterClrMapping/>
  </p:clrMapOvr>
  <mc:AlternateContent xmlns:mc="http://schemas.openxmlformats.org/markup-compatibility/2006">
    <mc:Choice xmlns:p14="http://schemas.microsoft.com/office/powerpoint/2010/main" Requires="p14">
      <p:transition spd="slow" p14:dur="2000" advTm="38011"/>
    </mc:Choice>
    <mc:Fallback>
      <p:transition spd="slow" advTm="38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35855" y="2105778"/>
            <a:ext cx="9221689" cy="1461188"/>
          </a:xfrm>
        </p:spPr>
        <p:txBody>
          <a:bodyPr>
            <a:normAutofit fontScale="90000"/>
          </a:bodyPr>
          <a:lstStyle/>
          <a:p>
            <a:r>
              <a:rPr kumimoji="1" lang="ja-JP" altLang="en-US" sz="9800" b="1" dirty="0" smtClean="0">
                <a:latin typeface="游ゴシック" panose="020B0400000000000000" pitchFamily="50" charset="-128"/>
                <a:ea typeface="游ゴシック" panose="020B0400000000000000" pitchFamily="50" charset="-128"/>
              </a:rPr>
              <a:t>①</a:t>
            </a:r>
            <a:r>
              <a:rPr kumimoji="1" lang="en-US" altLang="ja-JP" b="1" dirty="0" smtClean="0">
                <a:latin typeface="游ゴシック" panose="020B0400000000000000" pitchFamily="50" charset="-128"/>
                <a:ea typeface="游ゴシック" panose="020B0400000000000000" pitchFamily="50" charset="-128"/>
              </a:rPr>
              <a:t/>
            </a:r>
            <a:br>
              <a:rPr kumimoji="1" lang="en-US" altLang="ja-JP" b="1" dirty="0" smtClean="0">
                <a:latin typeface="游ゴシック" panose="020B0400000000000000" pitchFamily="50" charset="-128"/>
                <a:ea typeface="游ゴシック" panose="020B0400000000000000" pitchFamily="50" charset="-128"/>
              </a:rPr>
            </a:br>
            <a:r>
              <a:rPr kumimoji="1" lang="ja-JP" altLang="en-US" b="1" dirty="0" smtClean="0">
                <a:latin typeface="游ゴシック" panose="020B0400000000000000" pitchFamily="50" charset="-128"/>
                <a:ea typeface="游ゴシック" panose="020B0400000000000000" pitchFamily="50" charset="-128"/>
              </a:rPr>
              <a:t>卒業生起業家を</a:t>
            </a:r>
            <a:r>
              <a:rPr kumimoji="1" lang="en-US" altLang="ja-JP" b="1" dirty="0" smtClean="0">
                <a:latin typeface="游ゴシック" panose="020B0400000000000000" pitchFamily="50" charset="-128"/>
                <a:ea typeface="游ゴシック" panose="020B0400000000000000" pitchFamily="50" charset="-128"/>
              </a:rPr>
              <a:t/>
            </a:r>
            <a:br>
              <a:rPr kumimoji="1" lang="en-US" altLang="ja-JP" b="1" dirty="0" smtClean="0">
                <a:latin typeface="游ゴシック" panose="020B0400000000000000" pitchFamily="50" charset="-128"/>
                <a:ea typeface="游ゴシック" panose="020B0400000000000000" pitchFamily="50" charset="-128"/>
              </a:rPr>
            </a:br>
            <a:r>
              <a:rPr lang="ja-JP" altLang="en-US" sz="6700" b="1" dirty="0" smtClean="0">
                <a:latin typeface="游ゴシック" panose="020B0400000000000000" pitchFamily="50" charset="-128"/>
                <a:ea typeface="游ゴシック" panose="020B0400000000000000" pitchFamily="50" charset="-128"/>
              </a:rPr>
              <a:t>どう受け入れるのか？</a:t>
            </a:r>
            <a:endParaRPr kumimoji="1" lang="ja-JP" altLang="en-US" b="1" dirty="0">
              <a:latin typeface="游ゴシック" panose="020B0400000000000000" pitchFamily="50" charset="-128"/>
              <a:ea typeface="游ゴシック" panose="020B0400000000000000"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66313" y="6734175"/>
            <a:ext cx="609600" cy="609600"/>
          </a:xfrm>
          <a:prstGeom prst="rect">
            <a:avLst/>
          </a:prstGeom>
        </p:spPr>
      </p:pic>
    </p:spTree>
    <p:extLst>
      <p:ext uri="{BB962C8B-B14F-4D97-AF65-F5344CB8AC3E}">
        <p14:creationId xmlns:p14="http://schemas.microsoft.com/office/powerpoint/2010/main" val="4014620662"/>
      </p:ext>
    </p:extLst>
  </p:cSld>
  <p:clrMapOvr>
    <a:masterClrMapping/>
  </p:clrMapOvr>
  <mc:AlternateContent xmlns:mc="http://schemas.openxmlformats.org/markup-compatibility/2006">
    <mc:Choice xmlns:p14="http://schemas.microsoft.com/office/powerpoint/2010/main" Requires="p14">
      <p:transition spd="slow" p14:dur="2000" advTm="4848"/>
    </mc:Choice>
    <mc:Fallback>
      <p:transition spd="slow" advTm="4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147" y="0"/>
            <a:ext cx="10077106" cy="7559675"/>
          </a:xfrm>
          <a:prstGeom prst="rect">
            <a:avLst/>
          </a:prstGeom>
        </p:spPr>
      </p:pic>
      <p:sp>
        <p:nvSpPr>
          <p:cNvPr id="5" name="テキスト ボックス 4"/>
          <p:cNvSpPr txBox="1"/>
          <p:nvPr/>
        </p:nvSpPr>
        <p:spPr>
          <a:xfrm>
            <a:off x="170329" y="6307596"/>
            <a:ext cx="3083859" cy="923330"/>
          </a:xfrm>
          <a:prstGeom prst="rect">
            <a:avLst/>
          </a:prstGeom>
          <a:noFill/>
        </p:spPr>
        <p:txBody>
          <a:bodyPr wrap="square" rtlCol="0">
            <a:spAutoFit/>
          </a:bodyPr>
          <a:lstStyle/>
          <a:p>
            <a:r>
              <a:rPr kumimoji="1" lang="en-US" altLang="ja-JP" dirty="0" smtClean="0">
                <a:solidFill>
                  <a:srgbClr val="FF0000"/>
                </a:solidFill>
              </a:rPr>
              <a:t>R</a:t>
            </a:r>
            <a:r>
              <a:rPr lang="en-US" altLang="ja-JP" dirty="0" smtClean="0">
                <a:solidFill>
                  <a:srgbClr val="FF0000"/>
                </a:solidFill>
              </a:rPr>
              <a:t>3</a:t>
            </a:r>
            <a:r>
              <a:rPr lang="ja-JP" altLang="en-US" dirty="0" smtClean="0">
                <a:solidFill>
                  <a:srgbClr val="FF0000"/>
                </a:solidFill>
              </a:rPr>
              <a:t>年度から起業支援メンター（コーディネーター）を雇用</a:t>
            </a:r>
            <a:endParaRPr lang="en-US" altLang="ja-JP" dirty="0" smtClean="0">
              <a:solidFill>
                <a:srgbClr val="FF0000"/>
              </a:solidFill>
            </a:endParaRPr>
          </a:p>
          <a:p>
            <a:r>
              <a:rPr kumimoji="1" lang="ja-JP" altLang="en-US" dirty="0" smtClean="0">
                <a:solidFill>
                  <a:srgbClr val="FF0000"/>
                </a:solidFill>
              </a:rPr>
              <a:t>（卒業生起業家）</a:t>
            </a:r>
            <a:endParaRPr kumimoji="1" lang="ja-JP" altLang="en-US" dirty="0">
              <a:solidFill>
                <a:srgbClr val="FF0000"/>
              </a:solidFill>
            </a:endParaRP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66313" y="6734175"/>
            <a:ext cx="609600" cy="609600"/>
          </a:xfrm>
          <a:prstGeom prst="rect">
            <a:avLst/>
          </a:prstGeom>
        </p:spPr>
      </p:pic>
    </p:spTree>
    <p:extLst>
      <p:ext uri="{BB962C8B-B14F-4D97-AF65-F5344CB8AC3E}">
        <p14:creationId xmlns:p14="http://schemas.microsoft.com/office/powerpoint/2010/main" val="4198244852"/>
      </p:ext>
    </p:extLst>
  </p:cSld>
  <p:clrMapOvr>
    <a:masterClrMapping/>
  </p:clrMapOvr>
  <mc:AlternateContent xmlns:mc="http://schemas.openxmlformats.org/markup-compatibility/2006">
    <mc:Choice xmlns:p14="http://schemas.microsoft.com/office/powerpoint/2010/main" Requires="p14">
      <p:transition spd="slow" p14:dur="2000" advTm="116205"/>
    </mc:Choice>
    <mc:Fallback>
      <p:transition spd="slow" advTm="116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35855" y="2105778"/>
            <a:ext cx="9221689" cy="1461188"/>
          </a:xfrm>
        </p:spPr>
        <p:txBody>
          <a:bodyPr>
            <a:normAutofit fontScale="90000"/>
          </a:bodyPr>
          <a:lstStyle/>
          <a:p>
            <a:r>
              <a:rPr kumimoji="1" lang="ja-JP" altLang="en-US" sz="9800" b="1" dirty="0" smtClean="0">
                <a:latin typeface="游ゴシック" panose="020B0400000000000000" pitchFamily="50" charset="-128"/>
                <a:ea typeface="游ゴシック" panose="020B0400000000000000" pitchFamily="50" charset="-128"/>
              </a:rPr>
              <a:t>②</a:t>
            </a:r>
            <a:r>
              <a:rPr kumimoji="1" lang="en-US" altLang="ja-JP" b="1" dirty="0" smtClean="0">
                <a:latin typeface="游ゴシック" panose="020B0400000000000000" pitchFamily="50" charset="-128"/>
                <a:ea typeface="游ゴシック" panose="020B0400000000000000" pitchFamily="50" charset="-128"/>
              </a:rPr>
              <a:t/>
            </a:r>
            <a:br>
              <a:rPr kumimoji="1" lang="en-US" altLang="ja-JP" b="1" dirty="0" smtClean="0">
                <a:latin typeface="游ゴシック" panose="020B0400000000000000" pitchFamily="50" charset="-128"/>
                <a:ea typeface="游ゴシック" panose="020B0400000000000000" pitchFamily="50" charset="-128"/>
              </a:rPr>
            </a:br>
            <a:r>
              <a:rPr kumimoji="1" lang="ja-JP" altLang="en-US" b="1" dirty="0" smtClean="0">
                <a:latin typeface="游ゴシック" panose="020B0400000000000000" pitchFamily="50" charset="-128"/>
                <a:ea typeface="游ゴシック" panose="020B0400000000000000" pitchFamily="50" charset="-128"/>
              </a:rPr>
              <a:t>民間企業からの支援を</a:t>
            </a:r>
            <a:r>
              <a:rPr kumimoji="1" lang="en-US" altLang="ja-JP" b="1" dirty="0" smtClean="0">
                <a:latin typeface="游ゴシック" panose="020B0400000000000000" pitchFamily="50" charset="-128"/>
                <a:ea typeface="游ゴシック" panose="020B0400000000000000" pitchFamily="50" charset="-128"/>
              </a:rPr>
              <a:t/>
            </a:r>
            <a:br>
              <a:rPr kumimoji="1" lang="en-US" altLang="ja-JP" b="1" dirty="0" smtClean="0">
                <a:latin typeface="游ゴシック" panose="020B0400000000000000" pitchFamily="50" charset="-128"/>
                <a:ea typeface="游ゴシック" panose="020B0400000000000000" pitchFamily="50" charset="-128"/>
              </a:rPr>
            </a:br>
            <a:r>
              <a:rPr lang="ja-JP" altLang="en-US" sz="6700" b="1" dirty="0" smtClean="0">
                <a:latin typeface="游ゴシック" panose="020B0400000000000000" pitchFamily="50" charset="-128"/>
                <a:ea typeface="游ゴシック" panose="020B0400000000000000" pitchFamily="50" charset="-128"/>
              </a:rPr>
              <a:t>どう受け入れるのか？</a:t>
            </a:r>
            <a:endParaRPr kumimoji="1" lang="ja-JP" altLang="en-US" b="1" dirty="0">
              <a:latin typeface="游ゴシック" panose="020B0400000000000000" pitchFamily="50" charset="-128"/>
              <a:ea typeface="游ゴシック" panose="020B0400000000000000"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66313" y="6734175"/>
            <a:ext cx="609600" cy="609600"/>
          </a:xfrm>
          <a:prstGeom prst="rect">
            <a:avLst/>
          </a:prstGeom>
        </p:spPr>
      </p:pic>
    </p:spTree>
    <p:extLst>
      <p:ext uri="{BB962C8B-B14F-4D97-AF65-F5344CB8AC3E}">
        <p14:creationId xmlns:p14="http://schemas.microsoft.com/office/powerpoint/2010/main" val="692818885"/>
      </p:ext>
    </p:extLst>
  </p:cSld>
  <p:clrMapOvr>
    <a:masterClrMapping/>
  </p:clrMapOvr>
  <mc:AlternateContent xmlns:mc="http://schemas.openxmlformats.org/markup-compatibility/2006">
    <mc:Choice xmlns:p14="http://schemas.microsoft.com/office/powerpoint/2010/main" Requires="p14">
      <p:transition spd="slow" p14:dur="2000" advTm="8925"/>
    </mc:Choice>
    <mc:Fallback>
      <p:transition spd="slow" advTm="8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35854" y="145778"/>
            <a:ext cx="9221689" cy="1461188"/>
          </a:xfrm>
        </p:spPr>
        <p:txBody>
          <a:bodyPr>
            <a:normAutofit fontScale="90000"/>
          </a:bodyPr>
          <a:lstStyle/>
          <a:p>
            <a:r>
              <a:rPr kumimoji="0" lang="ja-JP" altLang="ja-JP" sz="5400" b="1" dirty="0">
                <a:latin typeface="游ゴシック" panose="020B0400000000000000" pitchFamily="50" charset="-128"/>
                <a:ea typeface="游ゴシック" panose="020B0400000000000000" pitchFamily="50" charset="-128"/>
                <a:cs typeface="Times New Roman" panose="02020603050405020304" pitchFamily="18" charset="0"/>
              </a:rPr>
              <a:t>ブレーンストーミング法によるリスクアセスメント</a:t>
            </a:r>
            <a:endParaRPr kumimoji="1" lang="ja-JP" altLang="en-US" dirty="0"/>
          </a:p>
        </p:txBody>
      </p:sp>
      <p:sp>
        <p:nvSpPr>
          <p:cNvPr id="3" name="コンテンツ プレースホルダー 2"/>
          <p:cNvSpPr>
            <a:spLocks noGrp="1"/>
          </p:cNvSpPr>
          <p:nvPr>
            <p:ph idx="1"/>
          </p:nvPr>
        </p:nvSpPr>
        <p:spPr>
          <a:xfrm>
            <a:off x="447464" y="1774125"/>
            <a:ext cx="9798467" cy="3577904"/>
          </a:xfrm>
        </p:spPr>
        <p:txBody>
          <a:bodyPr>
            <a:normAutofit/>
          </a:bodyPr>
          <a:lstStyle/>
          <a:p>
            <a:pPr marL="0" lvl="0" indent="0" defTabSz="914400" eaLnBrk="0" fontAlgn="base" hangingPunct="0">
              <a:lnSpc>
                <a:spcPct val="100000"/>
              </a:lnSpc>
              <a:spcBef>
                <a:spcPct val="0"/>
              </a:spcBef>
              <a:spcAft>
                <a:spcPct val="0"/>
              </a:spcAft>
              <a:buNone/>
            </a:pPr>
            <a:r>
              <a:rPr kumimoji="0" lang="ja-JP" altLang="ja-JP" sz="2800" b="1" dirty="0" smtClean="0">
                <a:latin typeface="游ゴシック" panose="020B0400000000000000" pitchFamily="50" charset="-128"/>
                <a:ea typeface="游ゴシック" panose="020B0400000000000000" pitchFamily="50" charset="-128"/>
                <a:cs typeface="Times New Roman" panose="02020603050405020304" pitchFamily="18" charset="0"/>
              </a:rPr>
              <a:t>日</a:t>
            </a:r>
            <a:r>
              <a:rPr kumimoji="0" lang="ja-JP" altLang="ja-JP" sz="2800" b="1" dirty="0">
                <a:latin typeface="游ゴシック" panose="020B0400000000000000" pitchFamily="50" charset="-128"/>
                <a:ea typeface="游ゴシック" panose="020B0400000000000000" pitchFamily="50" charset="-128"/>
                <a:cs typeface="Times New Roman" panose="02020603050405020304" pitchFamily="18" charset="0"/>
              </a:rPr>
              <a:t>　時　</a:t>
            </a:r>
            <a:r>
              <a:rPr kumimoji="0" lang="en-US" altLang="ja-JP" sz="2800" b="1" dirty="0">
                <a:latin typeface="游ゴシック" panose="020B0400000000000000" pitchFamily="50" charset="-128"/>
                <a:ea typeface="游ゴシック" panose="020B0400000000000000" pitchFamily="50" charset="-128"/>
                <a:cs typeface="Times New Roman" panose="02020603050405020304" pitchFamily="18" charset="0"/>
              </a:rPr>
              <a:t>2020</a:t>
            </a:r>
            <a:r>
              <a:rPr kumimoji="0" lang="ja-JP" altLang="en-US" sz="2800" b="1" dirty="0">
                <a:latin typeface="游ゴシック" panose="020B0400000000000000" pitchFamily="50" charset="-128"/>
                <a:ea typeface="游ゴシック" panose="020B0400000000000000" pitchFamily="50" charset="-128"/>
                <a:cs typeface="Times New Roman" panose="02020603050405020304" pitchFamily="18" charset="0"/>
              </a:rPr>
              <a:t>年</a:t>
            </a:r>
            <a:r>
              <a:rPr kumimoji="0" lang="en-US" altLang="ja-JP" sz="2800" b="1" dirty="0">
                <a:latin typeface="游ゴシック" panose="020B0400000000000000" pitchFamily="50" charset="-128"/>
                <a:ea typeface="游ゴシック" panose="020B0400000000000000" pitchFamily="50" charset="-128"/>
                <a:cs typeface="Times New Roman" panose="02020603050405020304" pitchFamily="18" charset="0"/>
              </a:rPr>
              <a:t>5</a:t>
            </a:r>
            <a:r>
              <a:rPr kumimoji="0" lang="ja-JP" altLang="en-US" sz="2800" b="1" dirty="0">
                <a:latin typeface="游ゴシック" panose="020B0400000000000000" pitchFamily="50" charset="-128"/>
                <a:ea typeface="游ゴシック" panose="020B0400000000000000" pitchFamily="50" charset="-128"/>
                <a:cs typeface="Times New Roman" panose="02020603050405020304" pitchFamily="18" charset="0"/>
              </a:rPr>
              <a:t>月</a:t>
            </a:r>
            <a:r>
              <a:rPr kumimoji="0" lang="en-US" altLang="ja-JP" sz="2800" b="1" dirty="0">
                <a:latin typeface="游ゴシック" panose="020B0400000000000000" pitchFamily="50" charset="-128"/>
                <a:ea typeface="游ゴシック" panose="020B0400000000000000" pitchFamily="50" charset="-128"/>
                <a:cs typeface="Times New Roman" panose="02020603050405020304" pitchFamily="18" charset="0"/>
              </a:rPr>
              <a:t>29</a:t>
            </a:r>
            <a:r>
              <a:rPr kumimoji="0" lang="ja-JP" altLang="en-US" sz="2800" b="1" dirty="0">
                <a:latin typeface="游ゴシック" panose="020B0400000000000000" pitchFamily="50" charset="-128"/>
                <a:ea typeface="游ゴシック" panose="020B0400000000000000" pitchFamily="50" charset="-128"/>
                <a:cs typeface="Times New Roman" panose="02020603050405020304" pitchFamily="18" charset="0"/>
              </a:rPr>
              <a:t>日</a:t>
            </a:r>
            <a:r>
              <a:rPr kumimoji="0" lang="en-US" altLang="ja-JP" sz="2800" b="1" dirty="0">
                <a:latin typeface="游ゴシック" panose="020B0400000000000000" pitchFamily="50" charset="-128"/>
                <a:ea typeface="游ゴシック" panose="020B0400000000000000" pitchFamily="50" charset="-128"/>
                <a:cs typeface="Times New Roman" panose="02020603050405020304" pitchFamily="18" charset="0"/>
              </a:rPr>
              <a:t>15:00</a:t>
            </a:r>
            <a:r>
              <a:rPr kumimoji="0" lang="ja-JP" altLang="en-US" sz="2800" b="1" dirty="0">
                <a:latin typeface="游ゴシック" panose="020B0400000000000000" pitchFamily="50" charset="-128"/>
                <a:ea typeface="游ゴシック" panose="020B0400000000000000" pitchFamily="50" charset="-128"/>
                <a:cs typeface="Times New Roman" panose="02020603050405020304" pitchFamily="18" charset="0"/>
              </a:rPr>
              <a:t>～</a:t>
            </a:r>
            <a:r>
              <a:rPr kumimoji="0" lang="en-US" altLang="ja-JP" sz="2800" b="1" dirty="0">
                <a:latin typeface="游ゴシック" panose="020B0400000000000000" pitchFamily="50" charset="-128"/>
                <a:ea typeface="游ゴシック" panose="020B0400000000000000" pitchFamily="50" charset="-128"/>
                <a:cs typeface="Times New Roman" panose="02020603050405020304" pitchFamily="18" charset="0"/>
              </a:rPr>
              <a:t>17:00</a:t>
            </a:r>
            <a:endParaRPr kumimoji="0" lang="en-US" altLang="ja-JP" sz="700" b="1" dirty="0">
              <a:latin typeface="游ゴシック" panose="020B0400000000000000" pitchFamily="50" charset="-128"/>
              <a:ea typeface="游ゴシック" panose="020B0400000000000000" pitchFamily="50" charset="-128"/>
            </a:endParaRPr>
          </a:p>
          <a:p>
            <a:pPr marL="0" lvl="0" indent="0" defTabSz="914400" eaLnBrk="0" fontAlgn="base" hangingPunct="0">
              <a:lnSpc>
                <a:spcPct val="100000"/>
              </a:lnSpc>
              <a:spcBef>
                <a:spcPct val="0"/>
              </a:spcBef>
              <a:spcAft>
                <a:spcPct val="0"/>
              </a:spcAft>
              <a:buNone/>
            </a:pPr>
            <a:r>
              <a:rPr kumimoji="0" lang="ja-JP" altLang="en-US" sz="2800" b="1" dirty="0" smtClean="0">
                <a:latin typeface="游ゴシック" panose="020B0400000000000000" pitchFamily="50" charset="-128"/>
                <a:ea typeface="游ゴシック" panose="020B0400000000000000" pitchFamily="50" charset="-128"/>
                <a:cs typeface="Times New Roman" panose="02020603050405020304" pitchFamily="18" charset="0"/>
              </a:rPr>
              <a:t>参加者</a:t>
            </a:r>
            <a:r>
              <a:rPr kumimoji="0" lang="ja-JP" altLang="en-US" sz="2800" b="1" dirty="0">
                <a:latin typeface="游ゴシック" panose="020B0400000000000000" pitchFamily="50" charset="-128"/>
                <a:ea typeface="游ゴシック" panose="020B0400000000000000" pitchFamily="50" charset="-128"/>
                <a:cs typeface="Times New Roman" panose="02020603050405020304" pitchFamily="18" charset="0"/>
              </a:rPr>
              <a:t>　小門（知的財産権</a:t>
            </a:r>
            <a:r>
              <a:rPr kumimoji="0" lang="ja-JP" altLang="en-US" sz="2800" b="1" dirty="0" smtClean="0">
                <a:latin typeface="游ゴシック" panose="020B0400000000000000" pitchFamily="50" charset="-128"/>
                <a:ea typeface="游ゴシック" panose="020B0400000000000000" pitchFamily="50" charset="-128"/>
                <a:cs typeface="Times New Roman" panose="02020603050405020304" pitchFamily="18" charset="0"/>
              </a:rPr>
              <a:t>）、米田</a:t>
            </a:r>
            <a:r>
              <a:rPr kumimoji="0" lang="ja-JP" altLang="en-US" sz="2800" b="1" dirty="0">
                <a:latin typeface="游ゴシック" panose="020B0400000000000000" pitchFamily="50" charset="-128"/>
                <a:ea typeface="游ゴシック" panose="020B0400000000000000" pitchFamily="50" charset="-128"/>
                <a:cs typeface="Times New Roman" panose="02020603050405020304" pitchFamily="18" charset="0"/>
              </a:rPr>
              <a:t>（産学連携</a:t>
            </a:r>
            <a:r>
              <a:rPr kumimoji="0" lang="ja-JP" altLang="en-US" sz="2800" b="1" dirty="0" smtClean="0">
                <a:latin typeface="游ゴシック" panose="020B0400000000000000" pitchFamily="50" charset="-128"/>
                <a:ea typeface="游ゴシック" panose="020B0400000000000000" pitchFamily="50" charset="-128"/>
                <a:cs typeface="Times New Roman" panose="02020603050405020304" pitchFamily="18" charset="0"/>
              </a:rPr>
              <a:t>）</a:t>
            </a:r>
            <a:endParaRPr kumimoji="0" lang="en-US" altLang="ja-JP" sz="2800" b="1" dirty="0" smtClean="0">
              <a:latin typeface="游ゴシック" panose="020B0400000000000000" pitchFamily="50" charset="-128"/>
              <a:ea typeface="游ゴシック" panose="020B0400000000000000" pitchFamily="50" charset="-128"/>
              <a:cs typeface="Times New Roman" panose="02020603050405020304" pitchFamily="18" charset="0"/>
            </a:endParaRPr>
          </a:p>
          <a:p>
            <a:pPr marL="0" lvl="0" indent="0" defTabSz="914400" eaLnBrk="0" fontAlgn="base" hangingPunct="0">
              <a:lnSpc>
                <a:spcPct val="100000"/>
              </a:lnSpc>
              <a:spcBef>
                <a:spcPct val="0"/>
              </a:spcBef>
              <a:spcAft>
                <a:spcPct val="0"/>
              </a:spcAft>
              <a:buNone/>
            </a:pPr>
            <a:r>
              <a:rPr kumimoji="0" lang="ja-JP" altLang="en-US" sz="2800" b="1" dirty="0">
                <a:latin typeface="游ゴシック" panose="020B0400000000000000" pitchFamily="50" charset="-128"/>
                <a:ea typeface="游ゴシック" panose="020B0400000000000000" pitchFamily="50" charset="-128"/>
                <a:cs typeface="Times New Roman" panose="02020603050405020304" pitchFamily="18" charset="0"/>
              </a:rPr>
              <a:t>　</a:t>
            </a:r>
            <a:r>
              <a:rPr kumimoji="0" lang="ja-JP" altLang="en-US" sz="2800" b="1" dirty="0" smtClean="0">
                <a:latin typeface="游ゴシック" panose="020B0400000000000000" pitchFamily="50" charset="-128"/>
                <a:ea typeface="游ゴシック" panose="020B0400000000000000" pitchFamily="50" charset="-128"/>
                <a:cs typeface="Times New Roman" panose="02020603050405020304" pitchFamily="18" charset="0"/>
              </a:rPr>
              <a:t>　　　田代</a:t>
            </a:r>
            <a:r>
              <a:rPr kumimoji="0" lang="ja-JP" altLang="en-US" sz="2800" b="1" dirty="0">
                <a:latin typeface="游ゴシック" panose="020B0400000000000000" pitchFamily="50" charset="-128"/>
                <a:ea typeface="游ゴシック" panose="020B0400000000000000" pitchFamily="50" charset="-128"/>
                <a:cs typeface="Times New Roman" panose="02020603050405020304" pitchFamily="18" charset="0"/>
              </a:rPr>
              <a:t>（起業支援）</a:t>
            </a:r>
            <a:endParaRPr kumimoji="0" lang="ja-JP" altLang="en-US" sz="700" b="1" dirty="0">
              <a:latin typeface="游ゴシック" panose="020B0400000000000000" pitchFamily="50" charset="-128"/>
              <a:ea typeface="游ゴシック" panose="020B0400000000000000" pitchFamily="50" charset="-128"/>
            </a:endParaRPr>
          </a:p>
          <a:p>
            <a:pPr marL="1435100" lvl="0" indent="-1435100" defTabSz="914400" eaLnBrk="0" fontAlgn="base" hangingPunct="0">
              <a:lnSpc>
                <a:spcPct val="100000"/>
              </a:lnSpc>
              <a:spcBef>
                <a:spcPct val="0"/>
              </a:spcBef>
              <a:spcAft>
                <a:spcPct val="0"/>
              </a:spcAft>
              <a:buNone/>
            </a:pPr>
            <a:r>
              <a:rPr kumimoji="0" lang="ja-JP" altLang="en-US" sz="2800" b="1" dirty="0">
                <a:latin typeface="游ゴシック" panose="020B0400000000000000" pitchFamily="50" charset="-128"/>
                <a:ea typeface="游ゴシック" panose="020B0400000000000000" pitchFamily="50" charset="-128"/>
                <a:cs typeface="Times New Roman" panose="02020603050405020304" pitchFamily="18" charset="0"/>
              </a:rPr>
              <a:t>課　題　ブレーンストーミング課題「大学が行う学生への起業教育において、民間企業と連携した場合の大学・在学生に対してどのようなリスクがあるか？」</a:t>
            </a:r>
            <a:endParaRPr kumimoji="0" lang="ja-JP" altLang="en-US" sz="700" b="1" dirty="0">
              <a:latin typeface="游ゴシック" panose="020B0400000000000000" pitchFamily="50" charset="-128"/>
              <a:ea typeface="游ゴシック" panose="020B0400000000000000" pitchFamily="50" charset="-128"/>
            </a:endParaRPr>
          </a:p>
          <a:p>
            <a:pPr marL="1435100" lvl="0" indent="-1435100" defTabSz="914400" eaLnBrk="0" fontAlgn="base" hangingPunct="0">
              <a:lnSpc>
                <a:spcPct val="100000"/>
              </a:lnSpc>
              <a:spcBef>
                <a:spcPct val="0"/>
              </a:spcBef>
              <a:spcAft>
                <a:spcPct val="0"/>
              </a:spcAft>
              <a:buNone/>
            </a:pPr>
            <a:r>
              <a:rPr kumimoji="0" lang="ja-JP" altLang="en-US" sz="2800" b="1" dirty="0">
                <a:latin typeface="游ゴシック" panose="020B0400000000000000" pitchFamily="50" charset="-128"/>
                <a:ea typeface="游ゴシック" panose="020B0400000000000000" pitchFamily="50" charset="-128"/>
                <a:cs typeface="Times New Roman" panose="02020603050405020304" pitchFamily="18" charset="0"/>
              </a:rPr>
              <a:t>想　定　大学と民間企業の連携スキーム</a:t>
            </a:r>
            <a:r>
              <a:rPr kumimoji="0" lang="ja-JP" altLang="en-US" sz="1800" b="1" dirty="0">
                <a:latin typeface="游ゴシック" panose="020B0400000000000000" pitchFamily="50" charset="-128"/>
                <a:ea typeface="游ゴシック" panose="020B0400000000000000" pitchFamily="50" charset="-128"/>
                <a:cs typeface="Times New Roman" panose="02020603050405020304" pitchFamily="18" charset="0"/>
              </a:rPr>
              <a:t>（起業支援中、法人設立後</a:t>
            </a:r>
            <a:r>
              <a:rPr kumimoji="0" lang="ja-JP" altLang="en-US" sz="1800" b="1" dirty="0" smtClean="0">
                <a:latin typeface="游ゴシック" panose="020B0400000000000000" pitchFamily="50" charset="-128"/>
                <a:ea typeface="游ゴシック" panose="020B0400000000000000" pitchFamily="50" charset="-128"/>
                <a:cs typeface="Times New Roman" panose="02020603050405020304" pitchFamily="18" charset="0"/>
              </a:rPr>
              <a:t>）</a:t>
            </a:r>
            <a:endParaRPr kumimoji="0" lang="ja-JP" altLang="en-US" sz="700" b="1" dirty="0">
              <a:latin typeface="游ゴシック" panose="020B0400000000000000" pitchFamily="50" charset="-128"/>
              <a:ea typeface="游ゴシック" panose="020B0400000000000000" pitchFamily="50" charset="-128"/>
            </a:endParaRPr>
          </a:p>
        </p:txBody>
      </p:sp>
      <p:grpSp>
        <p:nvGrpSpPr>
          <p:cNvPr id="16" name="グループ化 15"/>
          <p:cNvGrpSpPr/>
          <p:nvPr/>
        </p:nvGrpSpPr>
        <p:grpSpPr>
          <a:xfrm>
            <a:off x="878910" y="5221199"/>
            <a:ext cx="4217325" cy="1991476"/>
            <a:chOff x="414339" y="1447800"/>
            <a:chExt cx="3242455" cy="1531128"/>
          </a:xfrm>
        </p:grpSpPr>
        <p:sp>
          <p:nvSpPr>
            <p:cNvPr id="17" name="角丸四角形 16"/>
            <p:cNvSpPr/>
            <p:nvPr/>
          </p:nvSpPr>
          <p:spPr>
            <a:xfrm>
              <a:off x="414339" y="1447800"/>
              <a:ext cx="2509836" cy="857250"/>
            </a:xfrm>
            <a:prstGeom prst="roundRect">
              <a:avLst>
                <a:gd name="adj" fmla="val 2989"/>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b="1" dirty="0" smtClean="0">
                  <a:solidFill>
                    <a:schemeClr val="tx1"/>
                  </a:solidFill>
                  <a:latin typeface="游ゴシック" panose="020B0400000000000000" pitchFamily="50" charset="-128"/>
                  <a:ea typeface="游ゴシック" panose="020B0400000000000000" pitchFamily="50" charset="-128"/>
                </a:rPr>
                <a:t>大学</a:t>
              </a:r>
              <a:endParaRPr kumimoji="1" lang="ja-JP" altLang="en-US" sz="1600" b="1" dirty="0">
                <a:solidFill>
                  <a:schemeClr val="tx1"/>
                </a:solidFill>
                <a:latin typeface="游ゴシック" panose="020B0400000000000000" pitchFamily="50" charset="-128"/>
                <a:ea typeface="游ゴシック" panose="020B0400000000000000" pitchFamily="50" charset="-128"/>
              </a:endParaRPr>
            </a:p>
          </p:txBody>
        </p:sp>
        <p:sp>
          <p:nvSpPr>
            <p:cNvPr id="18" name="テキスト ボックス 17"/>
            <p:cNvSpPr txBox="1"/>
            <p:nvPr/>
          </p:nvSpPr>
          <p:spPr>
            <a:xfrm>
              <a:off x="1388585" y="1720766"/>
              <a:ext cx="772996" cy="260294"/>
            </a:xfrm>
            <a:prstGeom prst="rect">
              <a:avLst/>
            </a:prstGeom>
            <a:noFill/>
          </p:spPr>
          <p:txBody>
            <a:bodyPr wrap="none" rtlCol="0">
              <a:spAutoFit/>
            </a:bodyPr>
            <a:lstStyle/>
            <a:p>
              <a:r>
                <a:rPr kumimoji="1" lang="ja-JP" altLang="en-US" sz="1600" b="1" dirty="0" smtClean="0">
                  <a:solidFill>
                    <a:schemeClr val="accent1">
                      <a:lumMod val="50000"/>
                    </a:schemeClr>
                  </a:solidFill>
                  <a:latin typeface="游ゴシック" panose="020B0400000000000000" pitchFamily="50" charset="-128"/>
                  <a:ea typeface="游ゴシック" panose="020B0400000000000000" pitchFamily="50" charset="-128"/>
                </a:rPr>
                <a:t>起業教育</a:t>
              </a:r>
              <a:endParaRPr kumimoji="1" lang="ja-JP" altLang="en-US" sz="1600" b="1" dirty="0">
                <a:solidFill>
                  <a:schemeClr val="accent1">
                    <a:lumMod val="50000"/>
                  </a:schemeClr>
                </a:solidFill>
                <a:latin typeface="游ゴシック" panose="020B0400000000000000" pitchFamily="50" charset="-128"/>
                <a:ea typeface="游ゴシック" panose="020B0400000000000000" pitchFamily="50" charset="-128"/>
              </a:endParaRPr>
            </a:p>
          </p:txBody>
        </p:sp>
        <p:sp>
          <p:nvSpPr>
            <p:cNvPr id="19" name="テキスト ボックス 18"/>
            <p:cNvSpPr txBox="1"/>
            <p:nvPr/>
          </p:nvSpPr>
          <p:spPr>
            <a:xfrm>
              <a:off x="600079" y="1876425"/>
              <a:ext cx="936913" cy="260294"/>
            </a:xfrm>
            <a:prstGeom prst="rect">
              <a:avLst/>
            </a:prstGeom>
            <a:noFill/>
          </p:spPr>
          <p:txBody>
            <a:bodyPr wrap="none" rtlCol="0">
              <a:spAutoFit/>
            </a:bodyPr>
            <a:lstStyle/>
            <a:p>
              <a:r>
                <a:rPr kumimoji="1" lang="ja-JP" altLang="en-US" sz="1600" b="1" dirty="0" smtClean="0">
                  <a:latin typeface="游ゴシック" panose="020B0400000000000000" pitchFamily="50" charset="-128"/>
                  <a:ea typeface="游ゴシック" panose="020B0400000000000000" pitchFamily="50" charset="-128"/>
                </a:rPr>
                <a:t>産学連携</a:t>
              </a:r>
              <a:r>
                <a:rPr kumimoji="1" lang="en-US" altLang="ja-JP" sz="1600" b="1" dirty="0" smtClean="0">
                  <a:latin typeface="游ゴシック" panose="020B0400000000000000" pitchFamily="50" charset="-128"/>
                  <a:ea typeface="游ゴシック" panose="020B0400000000000000" pitchFamily="50" charset="-128"/>
                </a:rPr>
                <a:t>IC</a:t>
              </a:r>
              <a:endParaRPr kumimoji="1" lang="ja-JP" altLang="en-US" sz="1600" b="1" dirty="0">
                <a:latin typeface="游ゴシック" panose="020B0400000000000000" pitchFamily="50" charset="-128"/>
                <a:ea typeface="游ゴシック" panose="020B0400000000000000" pitchFamily="50" charset="-128"/>
              </a:endParaRPr>
            </a:p>
          </p:txBody>
        </p:sp>
        <p:sp>
          <p:nvSpPr>
            <p:cNvPr id="20" name="テキスト ボックス 19"/>
            <p:cNvSpPr txBox="1"/>
            <p:nvPr/>
          </p:nvSpPr>
          <p:spPr>
            <a:xfrm>
              <a:off x="2037631" y="1885950"/>
              <a:ext cx="615242" cy="260294"/>
            </a:xfrm>
            <a:prstGeom prst="rect">
              <a:avLst/>
            </a:prstGeom>
            <a:noFill/>
          </p:spPr>
          <p:txBody>
            <a:bodyPr wrap="none" rtlCol="0">
              <a:spAutoFit/>
            </a:bodyPr>
            <a:lstStyle/>
            <a:p>
              <a:r>
                <a:rPr kumimoji="1" lang="ja-JP" altLang="en-US" sz="1600" b="1" dirty="0" smtClean="0">
                  <a:latin typeface="游ゴシック" panose="020B0400000000000000" pitchFamily="50" charset="-128"/>
                  <a:ea typeface="游ゴシック" panose="020B0400000000000000" pitchFamily="50" charset="-128"/>
                </a:rPr>
                <a:t>在学生</a:t>
              </a:r>
              <a:endParaRPr kumimoji="1" lang="ja-JP" altLang="en-US" sz="1600" b="1" dirty="0">
                <a:latin typeface="游ゴシック" panose="020B0400000000000000" pitchFamily="50" charset="-128"/>
                <a:ea typeface="游ゴシック" panose="020B0400000000000000" pitchFamily="50" charset="-128"/>
              </a:endParaRPr>
            </a:p>
          </p:txBody>
        </p:sp>
        <p:sp>
          <p:nvSpPr>
            <p:cNvPr id="21" name="右矢印 20"/>
            <p:cNvSpPr/>
            <p:nvPr/>
          </p:nvSpPr>
          <p:spPr>
            <a:xfrm>
              <a:off x="1479952" y="1943851"/>
              <a:ext cx="540543" cy="119063"/>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sp>
          <p:nvSpPr>
            <p:cNvPr id="22" name="テキスト ボックス 21"/>
            <p:cNvSpPr txBox="1"/>
            <p:nvPr/>
          </p:nvSpPr>
          <p:spPr>
            <a:xfrm>
              <a:off x="1345723" y="2528135"/>
              <a:ext cx="772996" cy="260294"/>
            </a:xfrm>
            <a:prstGeom prst="rect">
              <a:avLst/>
            </a:prstGeom>
            <a:noFill/>
          </p:spPr>
          <p:txBody>
            <a:bodyPr wrap="none" rtlCol="0">
              <a:spAutoFit/>
            </a:bodyPr>
            <a:lstStyle/>
            <a:p>
              <a:r>
                <a:rPr kumimoji="1" lang="ja-JP" altLang="en-US" sz="1600" b="1" dirty="0" smtClean="0">
                  <a:latin typeface="游ゴシック" panose="020B0400000000000000" pitchFamily="50" charset="-128"/>
                  <a:ea typeface="游ゴシック" panose="020B0400000000000000" pitchFamily="50" charset="-128"/>
                </a:rPr>
                <a:t>民間企業</a:t>
              </a:r>
              <a:endParaRPr kumimoji="1" lang="ja-JP" altLang="en-US" sz="1600" b="1" dirty="0">
                <a:latin typeface="游ゴシック" panose="020B0400000000000000" pitchFamily="50" charset="-128"/>
                <a:ea typeface="游ゴシック" panose="020B0400000000000000" pitchFamily="50" charset="-128"/>
              </a:endParaRPr>
            </a:p>
          </p:txBody>
        </p:sp>
        <p:sp>
          <p:nvSpPr>
            <p:cNvPr id="23" name="右矢印 22"/>
            <p:cNvSpPr/>
            <p:nvPr/>
          </p:nvSpPr>
          <p:spPr>
            <a:xfrm rot="16200000">
              <a:off x="1495195" y="2235992"/>
              <a:ext cx="465221" cy="119063"/>
            </a:xfrm>
            <a:prstGeom prst="rightArrow">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sp>
          <p:nvSpPr>
            <p:cNvPr id="24" name="テキスト ボックス 23"/>
            <p:cNvSpPr txBox="1"/>
            <p:nvPr/>
          </p:nvSpPr>
          <p:spPr>
            <a:xfrm>
              <a:off x="1076418" y="2718634"/>
              <a:ext cx="1404013" cy="260294"/>
            </a:xfrm>
            <a:prstGeom prst="rect">
              <a:avLst/>
            </a:prstGeom>
            <a:noFill/>
          </p:spPr>
          <p:txBody>
            <a:bodyPr wrap="none" rtlCol="0">
              <a:spAutoFit/>
            </a:bodyPr>
            <a:lstStyle/>
            <a:p>
              <a:r>
                <a:rPr kumimoji="1" lang="ja-JP" altLang="en-US" sz="1600" b="1" dirty="0" smtClean="0">
                  <a:solidFill>
                    <a:schemeClr val="accent1">
                      <a:lumMod val="50000"/>
                    </a:schemeClr>
                  </a:solidFill>
                  <a:latin typeface="游ゴシック" panose="020B0400000000000000" pitchFamily="50" charset="-128"/>
                  <a:ea typeface="游ゴシック" panose="020B0400000000000000" pitchFamily="50" charset="-128"/>
                </a:rPr>
                <a:t>起業教育への支援</a:t>
              </a:r>
              <a:endParaRPr kumimoji="1" lang="ja-JP" altLang="en-US" sz="1600" b="1" dirty="0">
                <a:solidFill>
                  <a:schemeClr val="accent1">
                    <a:lumMod val="50000"/>
                  </a:schemeClr>
                </a:solidFill>
                <a:latin typeface="游ゴシック" panose="020B0400000000000000" pitchFamily="50" charset="-128"/>
                <a:ea typeface="游ゴシック" panose="020B0400000000000000" pitchFamily="50" charset="-128"/>
              </a:endParaRPr>
            </a:p>
          </p:txBody>
        </p:sp>
        <p:cxnSp>
          <p:nvCxnSpPr>
            <p:cNvPr id="25" name="直線コネクタ 24"/>
            <p:cNvCxnSpPr>
              <a:stCxn id="20" idx="3"/>
              <a:endCxn id="26" idx="1"/>
            </p:cNvCxnSpPr>
            <p:nvPr/>
          </p:nvCxnSpPr>
          <p:spPr>
            <a:xfrm>
              <a:off x="2652873" y="2016097"/>
              <a:ext cx="388679" cy="0"/>
            </a:xfrm>
            <a:prstGeom prst="line">
              <a:avLst/>
            </a:prstGeom>
            <a:ln w="1905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3041552" y="1885950"/>
              <a:ext cx="615242" cy="260294"/>
            </a:xfrm>
            <a:prstGeom prst="rect">
              <a:avLst/>
            </a:prstGeom>
            <a:noFill/>
          </p:spPr>
          <p:txBody>
            <a:bodyPr wrap="none" rtlCol="0">
              <a:spAutoFit/>
            </a:bodyPr>
            <a:lstStyle/>
            <a:p>
              <a:r>
                <a:rPr lang="ja-JP" altLang="en-US" sz="1600" b="1" dirty="0">
                  <a:latin typeface="游ゴシック" panose="020B0400000000000000" pitchFamily="50" charset="-128"/>
                  <a:ea typeface="游ゴシック" panose="020B0400000000000000" pitchFamily="50" charset="-128"/>
                </a:rPr>
                <a:t>保護者</a:t>
              </a:r>
              <a:endParaRPr kumimoji="1" lang="ja-JP" altLang="en-US" sz="1600" b="1" dirty="0">
                <a:latin typeface="游ゴシック" panose="020B0400000000000000" pitchFamily="50" charset="-128"/>
                <a:ea typeface="游ゴシック" panose="020B0400000000000000" pitchFamily="50" charset="-128"/>
              </a:endParaRPr>
            </a:p>
          </p:txBody>
        </p:sp>
      </p:grpSp>
      <p:grpSp>
        <p:nvGrpSpPr>
          <p:cNvPr id="29" name="グループ化 28"/>
          <p:cNvGrpSpPr/>
          <p:nvPr/>
        </p:nvGrpSpPr>
        <p:grpSpPr>
          <a:xfrm>
            <a:off x="6028607" y="5102485"/>
            <a:ext cx="4217324" cy="2359775"/>
            <a:chOff x="5113806" y="1447800"/>
            <a:chExt cx="3242455" cy="1814293"/>
          </a:xfrm>
        </p:grpSpPr>
        <p:sp>
          <p:nvSpPr>
            <p:cNvPr id="30" name="角丸四角形 29"/>
            <p:cNvSpPr/>
            <p:nvPr/>
          </p:nvSpPr>
          <p:spPr>
            <a:xfrm>
              <a:off x="5113806" y="1447800"/>
              <a:ext cx="2509836" cy="857250"/>
            </a:xfrm>
            <a:prstGeom prst="roundRect">
              <a:avLst>
                <a:gd name="adj" fmla="val 2989"/>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b="1" dirty="0" smtClean="0">
                  <a:solidFill>
                    <a:schemeClr val="tx1"/>
                  </a:solidFill>
                  <a:latin typeface="游ゴシック" panose="020B0400000000000000" pitchFamily="50" charset="-128"/>
                  <a:ea typeface="游ゴシック" panose="020B0400000000000000" pitchFamily="50" charset="-128"/>
                </a:rPr>
                <a:t>大学</a:t>
              </a:r>
              <a:endParaRPr kumimoji="1" lang="ja-JP" altLang="en-US" sz="1600" b="1" dirty="0">
                <a:solidFill>
                  <a:schemeClr val="tx1"/>
                </a:solidFill>
                <a:latin typeface="游ゴシック" panose="020B0400000000000000" pitchFamily="50" charset="-128"/>
                <a:ea typeface="游ゴシック" panose="020B0400000000000000" pitchFamily="50" charset="-128"/>
              </a:endParaRPr>
            </a:p>
          </p:txBody>
        </p:sp>
        <p:sp>
          <p:nvSpPr>
            <p:cNvPr id="31" name="テキスト ボックス 30"/>
            <p:cNvSpPr txBox="1"/>
            <p:nvPr/>
          </p:nvSpPr>
          <p:spPr>
            <a:xfrm>
              <a:off x="6088052" y="1720766"/>
              <a:ext cx="772996" cy="260294"/>
            </a:xfrm>
            <a:prstGeom prst="rect">
              <a:avLst/>
            </a:prstGeom>
            <a:noFill/>
          </p:spPr>
          <p:txBody>
            <a:bodyPr wrap="none" rtlCol="0">
              <a:spAutoFit/>
            </a:bodyPr>
            <a:lstStyle/>
            <a:p>
              <a:r>
                <a:rPr kumimoji="1" lang="ja-JP" altLang="en-US" sz="1600" b="1" dirty="0" smtClean="0">
                  <a:solidFill>
                    <a:schemeClr val="accent1">
                      <a:lumMod val="50000"/>
                    </a:schemeClr>
                  </a:solidFill>
                  <a:latin typeface="游ゴシック" panose="020B0400000000000000" pitchFamily="50" charset="-128"/>
                  <a:ea typeface="游ゴシック" panose="020B0400000000000000" pitchFamily="50" charset="-128"/>
                </a:rPr>
                <a:t>起業教育</a:t>
              </a:r>
              <a:endParaRPr kumimoji="1" lang="ja-JP" altLang="en-US" sz="1600" b="1" dirty="0">
                <a:solidFill>
                  <a:schemeClr val="accent1">
                    <a:lumMod val="50000"/>
                  </a:schemeClr>
                </a:solidFill>
                <a:latin typeface="游ゴシック" panose="020B0400000000000000" pitchFamily="50" charset="-128"/>
                <a:ea typeface="游ゴシック" panose="020B0400000000000000" pitchFamily="50" charset="-128"/>
              </a:endParaRPr>
            </a:p>
          </p:txBody>
        </p:sp>
        <p:sp>
          <p:nvSpPr>
            <p:cNvPr id="32" name="テキスト ボックス 31"/>
            <p:cNvSpPr txBox="1"/>
            <p:nvPr/>
          </p:nvSpPr>
          <p:spPr>
            <a:xfrm>
              <a:off x="5299546" y="1876425"/>
              <a:ext cx="936913" cy="260294"/>
            </a:xfrm>
            <a:prstGeom prst="rect">
              <a:avLst/>
            </a:prstGeom>
            <a:noFill/>
          </p:spPr>
          <p:txBody>
            <a:bodyPr wrap="none" rtlCol="0">
              <a:spAutoFit/>
            </a:bodyPr>
            <a:lstStyle/>
            <a:p>
              <a:r>
                <a:rPr kumimoji="1" lang="ja-JP" altLang="en-US" sz="1600" b="1" dirty="0" smtClean="0">
                  <a:latin typeface="游ゴシック" panose="020B0400000000000000" pitchFamily="50" charset="-128"/>
                  <a:ea typeface="游ゴシック" panose="020B0400000000000000" pitchFamily="50" charset="-128"/>
                </a:rPr>
                <a:t>産学連携</a:t>
              </a:r>
              <a:r>
                <a:rPr kumimoji="1" lang="en-US" altLang="ja-JP" sz="1600" b="1" dirty="0" smtClean="0">
                  <a:latin typeface="游ゴシック" panose="020B0400000000000000" pitchFamily="50" charset="-128"/>
                  <a:ea typeface="游ゴシック" panose="020B0400000000000000" pitchFamily="50" charset="-128"/>
                </a:rPr>
                <a:t>IC</a:t>
              </a:r>
              <a:endParaRPr kumimoji="1" lang="ja-JP" altLang="en-US" sz="1600" b="1" dirty="0">
                <a:latin typeface="游ゴシック" panose="020B0400000000000000" pitchFamily="50" charset="-128"/>
                <a:ea typeface="游ゴシック" panose="020B0400000000000000" pitchFamily="50" charset="-128"/>
              </a:endParaRPr>
            </a:p>
          </p:txBody>
        </p:sp>
        <p:sp>
          <p:nvSpPr>
            <p:cNvPr id="33" name="テキスト ボックス 32"/>
            <p:cNvSpPr txBox="1"/>
            <p:nvPr/>
          </p:nvSpPr>
          <p:spPr>
            <a:xfrm>
              <a:off x="6737098" y="1876424"/>
              <a:ext cx="615242" cy="260294"/>
            </a:xfrm>
            <a:prstGeom prst="rect">
              <a:avLst/>
            </a:prstGeom>
            <a:noFill/>
          </p:spPr>
          <p:txBody>
            <a:bodyPr wrap="none" rtlCol="0">
              <a:spAutoFit/>
            </a:bodyPr>
            <a:lstStyle/>
            <a:p>
              <a:r>
                <a:rPr kumimoji="1" lang="ja-JP" altLang="en-US" sz="1600" b="1" dirty="0" smtClean="0">
                  <a:latin typeface="游ゴシック" panose="020B0400000000000000" pitchFamily="50" charset="-128"/>
                  <a:ea typeface="游ゴシック" panose="020B0400000000000000" pitchFamily="50" charset="-128"/>
                </a:rPr>
                <a:t>在学生</a:t>
              </a:r>
              <a:endParaRPr kumimoji="1" lang="ja-JP" altLang="en-US" sz="1600" b="1" dirty="0">
                <a:latin typeface="游ゴシック" panose="020B0400000000000000" pitchFamily="50" charset="-128"/>
                <a:ea typeface="游ゴシック" panose="020B0400000000000000" pitchFamily="50" charset="-128"/>
              </a:endParaRPr>
            </a:p>
          </p:txBody>
        </p:sp>
        <p:sp>
          <p:nvSpPr>
            <p:cNvPr id="34" name="テキスト ボックス 33"/>
            <p:cNvSpPr txBox="1"/>
            <p:nvPr/>
          </p:nvSpPr>
          <p:spPr>
            <a:xfrm>
              <a:off x="5495533" y="2602703"/>
              <a:ext cx="772996" cy="260294"/>
            </a:xfrm>
            <a:prstGeom prst="rect">
              <a:avLst/>
            </a:prstGeom>
            <a:noFill/>
          </p:spPr>
          <p:txBody>
            <a:bodyPr wrap="none" rtlCol="0">
              <a:spAutoFit/>
            </a:bodyPr>
            <a:lstStyle/>
            <a:p>
              <a:r>
                <a:rPr kumimoji="1" lang="ja-JP" altLang="en-US" sz="1600" b="1" dirty="0" smtClean="0">
                  <a:latin typeface="游ゴシック" panose="020B0400000000000000" pitchFamily="50" charset="-128"/>
                  <a:ea typeface="游ゴシック" panose="020B0400000000000000" pitchFamily="50" charset="-128"/>
                </a:rPr>
                <a:t>民間企業</a:t>
              </a:r>
              <a:endParaRPr kumimoji="1" lang="ja-JP" altLang="en-US" sz="1600" b="1" dirty="0">
                <a:latin typeface="游ゴシック" panose="020B0400000000000000" pitchFamily="50" charset="-128"/>
                <a:ea typeface="游ゴシック" panose="020B0400000000000000" pitchFamily="50" charset="-128"/>
              </a:endParaRPr>
            </a:p>
          </p:txBody>
        </p:sp>
        <p:sp>
          <p:nvSpPr>
            <p:cNvPr id="35" name="左右矢印 34"/>
            <p:cNvSpPr/>
            <p:nvPr/>
          </p:nvSpPr>
          <p:spPr>
            <a:xfrm>
              <a:off x="6218808" y="2672513"/>
              <a:ext cx="465221" cy="119063"/>
            </a:xfrm>
            <a:prstGeom prst="lef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sp>
          <p:nvSpPr>
            <p:cNvPr id="36" name="テキスト ボックス 35"/>
            <p:cNvSpPr txBox="1"/>
            <p:nvPr/>
          </p:nvSpPr>
          <p:spPr>
            <a:xfrm>
              <a:off x="6088052" y="2812494"/>
              <a:ext cx="772996" cy="449599"/>
            </a:xfrm>
            <a:prstGeom prst="rect">
              <a:avLst/>
            </a:prstGeom>
            <a:noFill/>
          </p:spPr>
          <p:txBody>
            <a:bodyPr wrap="none" rtlCol="0">
              <a:spAutoFit/>
            </a:bodyPr>
            <a:lstStyle/>
            <a:p>
              <a:r>
                <a:rPr kumimoji="1" lang="ja-JP" altLang="en-US" sz="1600" b="1" dirty="0" smtClean="0">
                  <a:solidFill>
                    <a:schemeClr val="accent1">
                      <a:lumMod val="50000"/>
                    </a:schemeClr>
                  </a:solidFill>
                  <a:latin typeface="游ゴシック" panose="020B0400000000000000" pitchFamily="50" charset="-128"/>
                  <a:ea typeface="游ゴシック" panose="020B0400000000000000" pitchFamily="50" charset="-128"/>
                </a:rPr>
                <a:t>業務提携</a:t>
              </a:r>
              <a:endParaRPr kumimoji="1" lang="en-US" altLang="ja-JP" sz="1600" b="1" dirty="0" smtClean="0">
                <a:solidFill>
                  <a:schemeClr val="accent1">
                    <a:lumMod val="50000"/>
                  </a:schemeClr>
                </a:solidFill>
                <a:latin typeface="游ゴシック" panose="020B0400000000000000" pitchFamily="50" charset="-128"/>
                <a:ea typeface="游ゴシック" panose="020B0400000000000000" pitchFamily="50" charset="-128"/>
              </a:endParaRPr>
            </a:p>
            <a:p>
              <a:r>
                <a:rPr lang="ja-JP" altLang="en-US" sz="1600" b="1" dirty="0" smtClean="0">
                  <a:solidFill>
                    <a:schemeClr val="accent1">
                      <a:lumMod val="50000"/>
                    </a:schemeClr>
                  </a:solidFill>
                  <a:latin typeface="游ゴシック" panose="020B0400000000000000" pitchFamily="50" charset="-128"/>
                  <a:ea typeface="游ゴシック" panose="020B0400000000000000" pitchFamily="50" charset="-128"/>
                </a:rPr>
                <a:t>（出資）</a:t>
              </a:r>
              <a:endParaRPr kumimoji="1" lang="ja-JP" altLang="en-US" sz="1600" b="1" dirty="0">
                <a:solidFill>
                  <a:schemeClr val="accent1">
                    <a:lumMod val="50000"/>
                  </a:schemeClr>
                </a:solidFill>
                <a:latin typeface="游ゴシック" panose="020B0400000000000000" pitchFamily="50" charset="-128"/>
                <a:ea typeface="游ゴシック" panose="020B0400000000000000" pitchFamily="50" charset="-128"/>
              </a:endParaRPr>
            </a:p>
          </p:txBody>
        </p:sp>
        <p:cxnSp>
          <p:nvCxnSpPr>
            <p:cNvPr id="37" name="直線コネクタ 36"/>
            <p:cNvCxnSpPr>
              <a:stCxn id="33" idx="3"/>
              <a:endCxn id="38" idx="1"/>
            </p:cNvCxnSpPr>
            <p:nvPr/>
          </p:nvCxnSpPr>
          <p:spPr>
            <a:xfrm>
              <a:off x="7352340" y="2006571"/>
              <a:ext cx="388680" cy="0"/>
            </a:xfrm>
            <a:prstGeom prst="line">
              <a:avLst/>
            </a:prstGeom>
            <a:ln w="1905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7741019" y="1876424"/>
              <a:ext cx="615242" cy="260294"/>
            </a:xfrm>
            <a:prstGeom prst="rect">
              <a:avLst/>
            </a:prstGeom>
            <a:noFill/>
          </p:spPr>
          <p:txBody>
            <a:bodyPr wrap="none" rtlCol="0">
              <a:spAutoFit/>
            </a:bodyPr>
            <a:lstStyle/>
            <a:p>
              <a:r>
                <a:rPr lang="ja-JP" altLang="en-US" sz="1600" b="1" dirty="0">
                  <a:latin typeface="游ゴシック" panose="020B0400000000000000" pitchFamily="50" charset="-128"/>
                  <a:ea typeface="游ゴシック" panose="020B0400000000000000" pitchFamily="50" charset="-128"/>
                </a:rPr>
                <a:t>保護者</a:t>
              </a:r>
              <a:endParaRPr kumimoji="1" lang="ja-JP" altLang="en-US" sz="1600" b="1" dirty="0">
                <a:latin typeface="游ゴシック" panose="020B0400000000000000" pitchFamily="50" charset="-128"/>
                <a:ea typeface="游ゴシック" panose="020B0400000000000000" pitchFamily="50" charset="-128"/>
              </a:endParaRPr>
            </a:p>
          </p:txBody>
        </p:sp>
        <p:sp>
          <p:nvSpPr>
            <p:cNvPr id="41" name="右矢印 40"/>
            <p:cNvSpPr/>
            <p:nvPr/>
          </p:nvSpPr>
          <p:spPr>
            <a:xfrm rot="5400000" flipV="1">
              <a:off x="6798798" y="2312945"/>
              <a:ext cx="465221" cy="119063"/>
            </a:xfrm>
            <a:prstGeom prst="rightArrow">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sp>
          <p:nvSpPr>
            <p:cNvPr id="42" name="テキスト ボックス 41"/>
            <p:cNvSpPr txBox="1"/>
            <p:nvPr/>
          </p:nvSpPr>
          <p:spPr>
            <a:xfrm>
              <a:off x="6669770" y="2605087"/>
              <a:ext cx="772996" cy="260294"/>
            </a:xfrm>
            <a:prstGeom prst="rect">
              <a:avLst/>
            </a:prstGeom>
            <a:noFill/>
          </p:spPr>
          <p:txBody>
            <a:bodyPr wrap="none" rtlCol="0">
              <a:spAutoFit/>
            </a:bodyPr>
            <a:lstStyle/>
            <a:p>
              <a:r>
                <a:rPr lang="ja-JP" altLang="en-US" sz="1600" b="1" dirty="0" smtClean="0">
                  <a:latin typeface="游ゴシック" panose="020B0400000000000000" pitchFamily="50" charset="-128"/>
                  <a:ea typeface="游ゴシック" panose="020B0400000000000000" pitchFamily="50" charset="-128"/>
                </a:rPr>
                <a:t>法人設立</a:t>
              </a:r>
              <a:endParaRPr kumimoji="1" lang="ja-JP" altLang="en-US" sz="1600" b="1" dirty="0">
                <a:latin typeface="游ゴシック" panose="020B0400000000000000" pitchFamily="50" charset="-128"/>
                <a:ea typeface="游ゴシック" panose="020B0400000000000000" pitchFamily="50" charset="-128"/>
              </a:endParaRPr>
            </a:p>
          </p:txBody>
        </p:sp>
        <p:cxnSp>
          <p:nvCxnSpPr>
            <p:cNvPr id="43" name="直線矢印コネクタ 42"/>
            <p:cNvCxnSpPr>
              <a:stCxn id="32" idx="3"/>
              <a:endCxn id="33" idx="1"/>
            </p:cNvCxnSpPr>
            <p:nvPr/>
          </p:nvCxnSpPr>
          <p:spPr>
            <a:xfrm flipV="1">
              <a:off x="6236459" y="2006571"/>
              <a:ext cx="500639" cy="1"/>
            </a:xfrm>
            <a:prstGeom prst="straightConnector1">
              <a:avLst/>
            </a:prstGeom>
            <a:ln w="41275" cap="rnd">
              <a:solidFill>
                <a:schemeClr val="accent1">
                  <a:lumMod val="50000"/>
                </a:schemeClr>
              </a:solidFill>
              <a:prstDash val="sysDot"/>
              <a:round/>
              <a:tailEnd type="triangle" w="sm" len="sm"/>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a:stCxn id="32" idx="3"/>
            </p:cNvCxnSpPr>
            <p:nvPr/>
          </p:nvCxnSpPr>
          <p:spPr>
            <a:xfrm>
              <a:off x="6236459" y="2006572"/>
              <a:ext cx="574868" cy="596131"/>
            </a:xfrm>
            <a:prstGeom prst="straightConnector1">
              <a:avLst/>
            </a:prstGeom>
            <a:ln w="19050" cap="rnd">
              <a:solidFill>
                <a:schemeClr val="tx1"/>
              </a:solidFill>
              <a:prstDash val="sysDot"/>
              <a:round/>
              <a:tailEnd type="arrow" w="sm" len="sm"/>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5307761" y="2116934"/>
              <a:ext cx="1246260" cy="260294"/>
            </a:xfrm>
            <a:prstGeom prst="rect">
              <a:avLst/>
            </a:prstGeom>
            <a:noFill/>
          </p:spPr>
          <p:txBody>
            <a:bodyPr wrap="none" rtlCol="0">
              <a:spAutoFit/>
            </a:bodyPr>
            <a:lstStyle/>
            <a:p>
              <a:r>
                <a:rPr lang="ja-JP" altLang="en-US" sz="1600" b="1" dirty="0" smtClean="0">
                  <a:solidFill>
                    <a:schemeClr val="accent1">
                      <a:lumMod val="50000"/>
                    </a:schemeClr>
                  </a:solidFill>
                  <a:latin typeface="游ゴシック" panose="020B0400000000000000" pitchFamily="50" charset="-128"/>
                  <a:ea typeface="游ゴシック" panose="020B0400000000000000" pitchFamily="50" charset="-128"/>
                </a:rPr>
                <a:t>ベンチャー認定</a:t>
              </a:r>
              <a:endParaRPr kumimoji="1" lang="ja-JP" altLang="en-US" sz="1600" b="1" dirty="0">
                <a:solidFill>
                  <a:schemeClr val="accent1">
                    <a:lumMod val="50000"/>
                  </a:schemeClr>
                </a:solidFill>
                <a:latin typeface="游ゴシック" panose="020B0400000000000000" pitchFamily="50" charset="-128"/>
                <a:ea typeface="游ゴシック" panose="020B0400000000000000" pitchFamily="50" charset="-128"/>
              </a:endParaRPr>
            </a:p>
          </p:txBody>
        </p:sp>
      </p:grpSp>
      <p:sp>
        <p:nvSpPr>
          <p:cNvPr id="46" name="右矢印 45"/>
          <p:cNvSpPr/>
          <p:nvPr/>
        </p:nvSpPr>
        <p:spPr>
          <a:xfrm>
            <a:off x="5346697" y="5502361"/>
            <a:ext cx="283138" cy="486302"/>
          </a:xfrm>
          <a:prstGeom prst="rightArrow">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66313" y="6734175"/>
            <a:ext cx="609600" cy="609600"/>
          </a:xfrm>
          <a:prstGeom prst="rect">
            <a:avLst/>
          </a:prstGeom>
        </p:spPr>
      </p:pic>
    </p:spTree>
    <p:extLst>
      <p:ext uri="{BB962C8B-B14F-4D97-AF65-F5344CB8AC3E}">
        <p14:creationId xmlns:p14="http://schemas.microsoft.com/office/powerpoint/2010/main" val="3424872633"/>
      </p:ext>
    </p:extLst>
  </p:cSld>
  <p:clrMapOvr>
    <a:masterClrMapping/>
  </p:clrMapOvr>
  <mc:AlternateContent xmlns:mc="http://schemas.openxmlformats.org/markup-compatibility/2006">
    <mc:Choice xmlns:p14="http://schemas.microsoft.com/office/powerpoint/2010/main" Requires="p14">
      <p:transition spd="slow" p14:dur="2000" advTm="58144"/>
    </mc:Choice>
    <mc:Fallback>
      <p:transition spd="slow" advTm="58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269</TotalTime>
  <Words>1285</Words>
  <Application>Microsoft Office PowerPoint</Application>
  <PresentationFormat>ユーザー設定</PresentationFormat>
  <Paragraphs>174</Paragraphs>
  <Slides>20</Slides>
  <Notes>0</Notes>
  <HiddenSlides>0</HiddenSlides>
  <MMClips>20</MMClips>
  <ScaleCrop>false</ScaleCrop>
  <HeadingPairs>
    <vt:vector size="8" baseType="variant">
      <vt:variant>
        <vt:lpstr>使用されているフォント</vt:lpstr>
      </vt:variant>
      <vt:variant>
        <vt:i4>8</vt:i4>
      </vt:variant>
      <vt:variant>
        <vt:lpstr>テーマ</vt:lpstr>
      </vt:variant>
      <vt:variant>
        <vt:i4>2</vt:i4>
      </vt:variant>
      <vt:variant>
        <vt:lpstr>埋め込まれた OLE サーバー</vt:lpstr>
      </vt:variant>
      <vt:variant>
        <vt:i4>1</vt:i4>
      </vt:variant>
      <vt:variant>
        <vt:lpstr>スライド タイトル</vt:lpstr>
      </vt:variant>
      <vt:variant>
        <vt:i4>20</vt:i4>
      </vt:variant>
    </vt:vector>
  </HeadingPairs>
  <TitlesOfParts>
    <vt:vector size="31" baseType="lpstr">
      <vt:lpstr>ＭＳ Ｐゴシック</vt:lpstr>
      <vt:lpstr>新細明體</vt:lpstr>
      <vt:lpstr>游ゴシック</vt:lpstr>
      <vt:lpstr>游ゴシック Light</vt:lpstr>
      <vt:lpstr>Arial</vt:lpstr>
      <vt:lpstr>Calibri</vt:lpstr>
      <vt:lpstr>Calibri Light</vt:lpstr>
      <vt:lpstr>Times New Roman</vt:lpstr>
      <vt:lpstr>Office テーマ</vt:lpstr>
      <vt:lpstr>1_Office テーマ</vt:lpstr>
      <vt:lpstr>Acrobat Document</vt:lpstr>
      <vt:lpstr>　起業教育への学外支援者からの 「教育受援体制の構築」</vt:lpstr>
      <vt:lpstr>和歌山大学の起業支援の始まり</vt:lpstr>
      <vt:lpstr>教育改革推進事業の経緯と概要</vt:lpstr>
      <vt:lpstr>教育改革推進事業の経緯と概要</vt:lpstr>
      <vt:lpstr>「教育受援体制」を どう構築するか？</vt:lpstr>
      <vt:lpstr>① 卒業生起業家を どう受け入れるのか？</vt:lpstr>
      <vt:lpstr>PowerPoint プレゼンテーション</vt:lpstr>
      <vt:lpstr>② 民間企業からの支援を どう受け入れるのか？</vt:lpstr>
      <vt:lpstr>ブレーンストーミング法によるリスクアセスメント</vt:lpstr>
      <vt:lpstr>リスクアセスメントの結果</vt:lpstr>
      <vt:lpstr>PowerPoint プレゼンテーション</vt:lpstr>
      <vt:lpstr>PowerPoint プレゼンテーション</vt:lpstr>
      <vt:lpstr>PowerPoint プレゼンテーション</vt:lpstr>
      <vt:lpstr>③ 学外支援者と在学生を どうマッチングさせるか？</vt:lpstr>
      <vt:lpstr>PowerPoint プレゼンテーション</vt:lpstr>
      <vt:lpstr>対面形式でのマッチング （和歌山経営者協会と連携）</vt:lpstr>
      <vt:lpstr>PowerPoint プレゼンテーション</vt:lpstr>
      <vt:lpstr>インタビュー形式でのマッチング</vt:lpstr>
      <vt:lpstr>学外支援者と在学生を どうマッチングさせるか？</vt:lpstr>
      <vt:lpstr>学外支援者と在学生を どうマッチングさせるか？</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tashiro yushu</dc:creator>
  <cp:lastModifiedBy>tashiro yushu</cp:lastModifiedBy>
  <cp:revision>24</cp:revision>
  <dcterms:created xsi:type="dcterms:W3CDTF">2020-05-17T12:16:14Z</dcterms:created>
  <dcterms:modified xsi:type="dcterms:W3CDTF">2021-02-26T10:08:20Z</dcterms:modified>
</cp:coreProperties>
</file>