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262" r:id="rId3"/>
    <p:sldId id="261" r:id="rId4"/>
    <p:sldId id="263" r:id="rId5"/>
    <p:sldId id="264" r:id="rId6"/>
    <p:sldId id="268" r:id="rId7"/>
    <p:sldId id="258" r:id="rId8"/>
    <p:sldId id="259" r:id="rId9"/>
    <p:sldId id="256" r:id="rId10"/>
    <p:sldId id="265" r:id="rId11"/>
    <p:sldId id="266" r:id="rId12"/>
  </p:sldIdLst>
  <p:sldSz cx="12192000" cy="6858000"/>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5" d="100"/>
          <a:sy n="85" d="100"/>
        </p:scale>
        <p:origin x="590" y="7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8394E3C-AA8E-BD4C-8917-C658470E8542}" type="doc">
      <dgm:prSet loTypeId="urn:microsoft.com/office/officeart/2008/layout/RadialCluster" loCatId="" qsTypeId="urn:microsoft.com/office/officeart/2005/8/quickstyle/simple4" qsCatId="simple" csTypeId="urn:microsoft.com/office/officeart/2005/8/colors/accent1_2" csCatId="accent1" phldr="1"/>
      <dgm:spPr/>
      <dgm:t>
        <a:bodyPr/>
        <a:lstStyle/>
        <a:p>
          <a:endParaRPr kumimoji="1" lang="ja-JP" altLang="en-US"/>
        </a:p>
      </dgm:t>
    </dgm:pt>
    <dgm:pt modelId="{BADC7E84-BD83-4108-9C78-421ADA011EEF}">
      <dgm:prSet/>
      <dgm:spPr/>
      <dgm:t>
        <a:bodyPr/>
        <a:lstStyle/>
        <a:p>
          <a:endParaRPr kumimoji="1" lang="ja-JP" altLang="en-US"/>
        </a:p>
      </dgm:t>
    </dgm:pt>
    <dgm:pt modelId="{5FDE0525-5F61-42A5-AC7C-3831F87C9014}" type="parTrans" cxnId="{D4BAA847-5FF6-43C5-8812-97B18CBE7E83}">
      <dgm:prSet/>
      <dgm:spPr/>
      <dgm:t>
        <a:bodyPr/>
        <a:lstStyle/>
        <a:p>
          <a:endParaRPr kumimoji="1" lang="ja-JP" altLang="en-US"/>
        </a:p>
      </dgm:t>
    </dgm:pt>
    <dgm:pt modelId="{D9478CAD-9B38-4ECF-8A26-906595917A97}" type="sibTrans" cxnId="{D4BAA847-5FF6-43C5-8812-97B18CBE7E83}">
      <dgm:prSet/>
      <dgm:spPr/>
      <dgm:t>
        <a:bodyPr/>
        <a:lstStyle/>
        <a:p>
          <a:endParaRPr kumimoji="1" lang="ja-JP" altLang="en-US"/>
        </a:p>
      </dgm:t>
    </dgm:pt>
    <dgm:pt modelId="{E75E22CA-C75A-48E9-9CFD-6C0508962D76}">
      <dgm:prSet/>
      <dgm:spPr/>
      <dgm:t>
        <a:bodyPr/>
        <a:lstStyle/>
        <a:p>
          <a:endParaRPr kumimoji="1" lang="ja-JP" altLang="en-US"/>
        </a:p>
      </dgm:t>
    </dgm:pt>
    <dgm:pt modelId="{F389EE5E-CFFF-4478-A034-AC1CA091F578}" type="parTrans" cxnId="{961F0845-3049-4EE8-B1FD-946BEF8ED311}">
      <dgm:prSet/>
      <dgm:spPr/>
      <dgm:t>
        <a:bodyPr/>
        <a:lstStyle/>
        <a:p>
          <a:endParaRPr kumimoji="1" lang="ja-JP" altLang="en-US"/>
        </a:p>
      </dgm:t>
    </dgm:pt>
    <dgm:pt modelId="{A0F5952C-38AF-49FB-8B52-AB61B6EBD757}" type="sibTrans" cxnId="{961F0845-3049-4EE8-B1FD-946BEF8ED311}">
      <dgm:prSet/>
      <dgm:spPr/>
      <dgm:t>
        <a:bodyPr/>
        <a:lstStyle/>
        <a:p>
          <a:endParaRPr kumimoji="1" lang="ja-JP" altLang="en-US"/>
        </a:p>
      </dgm:t>
    </dgm:pt>
    <dgm:pt modelId="{C10C8B72-7BEC-4A42-A612-750C748B512B}">
      <dgm:prSet/>
      <dgm:spPr/>
      <dgm:t>
        <a:bodyPr/>
        <a:lstStyle/>
        <a:p>
          <a:endParaRPr kumimoji="1" lang="ja-JP" altLang="en-US"/>
        </a:p>
      </dgm:t>
    </dgm:pt>
    <dgm:pt modelId="{99E22A45-0B1C-4EF2-8B70-536CC34F37A0}" type="parTrans" cxnId="{8CDC4C42-2DC1-4864-AF03-AF657F17A833}">
      <dgm:prSet/>
      <dgm:spPr/>
      <dgm:t>
        <a:bodyPr/>
        <a:lstStyle/>
        <a:p>
          <a:endParaRPr kumimoji="1" lang="ja-JP" altLang="en-US"/>
        </a:p>
      </dgm:t>
    </dgm:pt>
    <dgm:pt modelId="{BC57074C-E743-42DC-B281-0BC2C685504D}" type="sibTrans" cxnId="{8CDC4C42-2DC1-4864-AF03-AF657F17A833}">
      <dgm:prSet/>
      <dgm:spPr/>
      <dgm:t>
        <a:bodyPr/>
        <a:lstStyle/>
        <a:p>
          <a:endParaRPr kumimoji="1" lang="ja-JP" altLang="en-US"/>
        </a:p>
      </dgm:t>
    </dgm:pt>
    <dgm:pt modelId="{C03C867C-72BF-3546-8E1F-DB5E8ACCC51F}">
      <dgm:prSet phldrT="[テキスト]" custT="1"/>
      <dgm:spPr>
        <a:solidFill>
          <a:srgbClr val="FFFFFF"/>
        </a:solidFill>
        <a:ln>
          <a:solidFill>
            <a:schemeClr val="tx1"/>
          </a:solidFill>
        </a:ln>
      </dgm:spPr>
      <dgm:t>
        <a:bodyPr/>
        <a:lstStyle/>
        <a:p>
          <a:r>
            <a:rPr kumimoji="1" lang="ja-JP" altLang="en-US" sz="1800" dirty="0">
              <a:solidFill>
                <a:schemeClr val="tx1"/>
              </a:solidFill>
              <a:latin typeface="ＭＳ ゴシック" panose="020B0609070205080204" pitchFamily="49" charset="-128"/>
              <a:ea typeface="ＭＳ ゴシック" panose="020B0609070205080204" pitchFamily="49" charset="-128"/>
            </a:rPr>
            <a:t>②</a:t>
          </a:r>
          <a:r>
            <a:rPr kumimoji="1" lang="en-US" altLang="ja-JP" sz="1800" dirty="0">
              <a:solidFill>
                <a:schemeClr val="tx1"/>
              </a:solidFill>
              <a:latin typeface="ＭＳ ゴシック" panose="020B0609070205080204" pitchFamily="49" charset="-128"/>
              <a:ea typeface="ＭＳ ゴシック" panose="020B0609070205080204" pitchFamily="49" charset="-128"/>
            </a:rPr>
            <a:t>Zoom</a:t>
          </a:r>
          <a:r>
            <a:rPr kumimoji="1" lang="ja-JP" altLang="en-US" sz="1800" dirty="0">
              <a:solidFill>
                <a:schemeClr val="tx1"/>
              </a:solidFill>
              <a:latin typeface="ＭＳ ゴシック" panose="020B0609070205080204" pitchFamily="49" charset="-128"/>
              <a:ea typeface="ＭＳ ゴシック" panose="020B0609070205080204" pitchFamily="49" charset="-128"/>
            </a:rPr>
            <a:t>等の</a:t>
          </a:r>
          <a:r>
            <a:rPr kumimoji="1" lang="en-US" altLang="ja-JP" sz="1800" dirty="0">
              <a:solidFill>
                <a:schemeClr val="tx1"/>
              </a:solidFill>
              <a:latin typeface="ＭＳ ゴシック" panose="020B0609070205080204" pitchFamily="49" charset="-128"/>
              <a:ea typeface="ＭＳ ゴシック" panose="020B0609070205080204" pitchFamily="49" charset="-128"/>
            </a:rPr>
            <a:t>TV</a:t>
          </a:r>
          <a:r>
            <a:rPr kumimoji="1" lang="ja-JP" altLang="en-US" sz="1800" dirty="0">
              <a:solidFill>
                <a:schemeClr val="tx1"/>
              </a:solidFill>
              <a:latin typeface="ＭＳ ゴシック" panose="020B0609070205080204" pitchFamily="49" charset="-128"/>
              <a:ea typeface="ＭＳ ゴシック" panose="020B0609070205080204" pitchFamily="49" charset="-128"/>
            </a:rPr>
            <a:t>システムを使った和歌山県内の特別支援学校における相談及び地域支援部へのコンサルテーション</a:t>
          </a:r>
        </a:p>
        <a:p>
          <a:r>
            <a:rPr kumimoji="1" lang="ja-JP" altLang="en-US" sz="1600" dirty="0">
              <a:solidFill>
                <a:schemeClr val="tx1"/>
              </a:solidFill>
              <a:latin typeface="ＭＳ ゴシック" panose="020B0609070205080204" pitchFamily="49" charset="-128"/>
              <a:ea typeface="ＭＳ ゴシック" panose="020B0609070205080204" pitchFamily="49" charset="-128"/>
            </a:rPr>
            <a:t>（地域の幼稚園、小中学校等からの困難事例を対象に）</a:t>
          </a:r>
        </a:p>
      </dgm:t>
    </dgm:pt>
    <dgm:pt modelId="{9CDFD95A-80DE-EC4A-8E06-F3976AABC2C2}" type="sibTrans" cxnId="{9CCA5CF2-9503-8245-8F3B-9CED0BD485AC}">
      <dgm:prSet/>
      <dgm:spPr/>
      <dgm:t>
        <a:bodyPr/>
        <a:lstStyle/>
        <a:p>
          <a:endParaRPr kumimoji="1" lang="ja-JP" altLang="en-US"/>
        </a:p>
      </dgm:t>
    </dgm:pt>
    <dgm:pt modelId="{48D3F214-6C4B-594F-828C-FF8ECAC918E0}" type="parTrans" cxnId="{9CCA5CF2-9503-8245-8F3B-9CED0BD485AC}">
      <dgm:prSet/>
      <dgm:spPr/>
      <dgm:t>
        <a:bodyPr/>
        <a:lstStyle/>
        <a:p>
          <a:endParaRPr kumimoji="1" lang="ja-JP" altLang="en-US"/>
        </a:p>
      </dgm:t>
    </dgm:pt>
    <dgm:pt modelId="{35A5FD88-9587-0C45-85C6-7D3B588C638D}">
      <dgm:prSet phldrT="[テキスト]" custT="1"/>
      <dgm:spPr>
        <a:noFill/>
        <a:ln>
          <a:solidFill>
            <a:schemeClr val="tx1"/>
          </a:solidFill>
        </a:ln>
      </dgm:spPr>
      <dgm:t>
        <a:bodyPr/>
        <a:lstStyle/>
        <a:p>
          <a:pPr algn="l"/>
          <a:r>
            <a:rPr lang="ja-JP" altLang="en-US" sz="1800" b="1" dirty="0">
              <a:solidFill>
                <a:schemeClr val="tx1"/>
              </a:solidFill>
              <a:latin typeface="ＭＳ ゴシック" panose="020B0609070205080204" pitchFamily="49" charset="-128"/>
              <a:ea typeface="ＭＳ ゴシック" panose="020B0609070205080204" pitchFamily="49" charset="-128"/>
            </a:rPr>
            <a:t>③</a:t>
          </a:r>
          <a:r>
            <a:rPr lang="ja-JP" sz="1800" b="1" dirty="0">
              <a:solidFill>
                <a:schemeClr val="tx1"/>
              </a:solidFill>
              <a:latin typeface="ＭＳ ゴシック" panose="020B0609070205080204" pitchFamily="49" charset="-128"/>
              <a:ea typeface="ＭＳ ゴシック" panose="020B0609070205080204" pitchFamily="49" charset="-128"/>
            </a:rPr>
            <a:t>教職大学院生・アドバンスドプログラム生のインクルーシブ教育に関する</a:t>
          </a:r>
          <a:r>
            <a:rPr lang="ja-JP" altLang="en-US" sz="1800" b="1" dirty="0">
              <a:solidFill>
                <a:schemeClr val="tx1"/>
              </a:solidFill>
              <a:latin typeface="ＭＳ ゴシック" panose="020B0609070205080204" pitchFamily="49" charset="-128"/>
              <a:ea typeface="ＭＳ ゴシック" panose="020B0609070205080204" pitchFamily="49" charset="-128"/>
            </a:rPr>
            <a:t>実践及び</a:t>
          </a:r>
          <a:r>
            <a:rPr lang="ja-JP" sz="1800" b="1" dirty="0">
              <a:solidFill>
                <a:schemeClr val="tx1"/>
              </a:solidFill>
              <a:latin typeface="ＭＳ ゴシック" panose="020B0609070205080204" pitchFamily="49" charset="-128"/>
              <a:ea typeface="ＭＳ ゴシック" panose="020B0609070205080204" pitchFamily="49" charset="-128"/>
            </a:rPr>
            <a:t>調査研究</a:t>
          </a:r>
          <a:r>
            <a:rPr lang="ja-JP" altLang="en-US" sz="1800" b="1" dirty="0">
              <a:solidFill>
                <a:schemeClr val="tx1"/>
              </a:solidFill>
              <a:latin typeface="ＭＳ ゴシック" panose="020B0609070205080204" pitchFamily="49" charset="-128"/>
              <a:ea typeface="ＭＳ ゴシック" panose="020B0609070205080204" pitchFamily="49" charset="-128"/>
            </a:rPr>
            <a:t>に</a:t>
          </a:r>
          <a:r>
            <a:rPr lang="ja-JP" sz="1800" b="1" dirty="0">
              <a:solidFill>
                <a:schemeClr val="tx1"/>
              </a:solidFill>
              <a:latin typeface="ＭＳ ゴシック" panose="020B0609070205080204" pitchFamily="49" charset="-128"/>
              <a:ea typeface="ＭＳ ゴシック" panose="020B0609070205080204" pitchFamily="49" charset="-128"/>
            </a:rPr>
            <a:t>対する指導・支援</a:t>
          </a:r>
          <a:endParaRPr kumimoji="1" lang="ja-JP" altLang="en-US" sz="1800" dirty="0">
            <a:solidFill>
              <a:schemeClr val="tx1"/>
            </a:solidFill>
            <a:latin typeface="ＭＳ ゴシック" panose="020B0609070205080204" pitchFamily="49" charset="-128"/>
            <a:ea typeface="ＭＳ ゴシック" panose="020B0609070205080204" pitchFamily="49" charset="-128"/>
          </a:endParaRPr>
        </a:p>
      </dgm:t>
    </dgm:pt>
    <dgm:pt modelId="{19055967-F096-B943-923A-B34C1F50EC21}" type="sibTrans" cxnId="{A2972DE6-7720-DF44-BC19-753C2059F029}">
      <dgm:prSet/>
      <dgm:spPr/>
      <dgm:t>
        <a:bodyPr/>
        <a:lstStyle/>
        <a:p>
          <a:endParaRPr kumimoji="1" lang="ja-JP" altLang="en-US"/>
        </a:p>
      </dgm:t>
    </dgm:pt>
    <dgm:pt modelId="{B6FCE76D-57C3-6242-989E-EDC9464F0B18}" type="parTrans" cxnId="{A2972DE6-7720-DF44-BC19-753C2059F029}">
      <dgm:prSet/>
      <dgm:spPr/>
      <dgm:t>
        <a:bodyPr/>
        <a:lstStyle/>
        <a:p>
          <a:endParaRPr kumimoji="1" lang="ja-JP" altLang="en-US"/>
        </a:p>
      </dgm:t>
    </dgm:pt>
    <dgm:pt modelId="{A6524AB2-3293-F54B-84BE-520E00C599FA}">
      <dgm:prSet phldrT="[テキスト]" custT="1"/>
      <dgm:spPr>
        <a:solidFill>
          <a:srgbClr val="FFFFFF"/>
        </a:solidFill>
        <a:ln>
          <a:solidFill>
            <a:schemeClr val="tx1"/>
          </a:solidFill>
        </a:ln>
      </dgm:spPr>
      <dgm:t>
        <a:bodyPr/>
        <a:lstStyle/>
        <a:p>
          <a:r>
            <a:rPr lang="ja-JP" altLang="en-US" sz="2000" dirty="0">
              <a:solidFill>
                <a:schemeClr val="tx1"/>
              </a:solidFill>
              <a:latin typeface="ＭＳ ゴシック" panose="020B0609070205080204" pitchFamily="49" charset="-128"/>
              <a:ea typeface="ＭＳ ゴシック" panose="020B0609070205080204" pitchFamily="49" charset="-128"/>
            </a:rPr>
            <a:t>①</a:t>
          </a:r>
          <a:r>
            <a:rPr lang="ja-JP" sz="2000" b="1" dirty="0">
              <a:solidFill>
                <a:schemeClr val="tx1"/>
              </a:solidFill>
            </a:rPr>
            <a:t>コンサルテーションに焦点を当てた、</a:t>
          </a:r>
          <a:r>
            <a:rPr lang="en-US" sz="2000" b="1" dirty="0">
              <a:solidFill>
                <a:schemeClr val="tx1"/>
              </a:solidFill>
            </a:rPr>
            <a:t>ICT</a:t>
          </a:r>
          <a:r>
            <a:rPr lang="ja-JP" sz="2000" b="1" dirty="0">
              <a:solidFill>
                <a:schemeClr val="tx1"/>
              </a:solidFill>
            </a:rPr>
            <a:t>（テレビ会議システム及び</a:t>
          </a:r>
          <a:r>
            <a:rPr lang="en-US" sz="2000" b="1" dirty="0">
              <a:solidFill>
                <a:schemeClr val="tx1"/>
              </a:solidFill>
            </a:rPr>
            <a:t>Zoom</a:t>
          </a:r>
          <a:r>
            <a:rPr lang="ja-JP" sz="2000" b="1" dirty="0">
              <a:solidFill>
                <a:schemeClr val="tx1"/>
              </a:solidFill>
            </a:rPr>
            <a:t>等の</a:t>
          </a:r>
          <a:r>
            <a:rPr lang="en-US" sz="2000" b="1" dirty="0">
              <a:solidFill>
                <a:schemeClr val="tx1"/>
              </a:solidFill>
            </a:rPr>
            <a:t>TV</a:t>
          </a:r>
          <a:r>
            <a:rPr lang="ja-JP" sz="2000" b="1" dirty="0">
              <a:solidFill>
                <a:schemeClr val="tx1"/>
              </a:solidFill>
            </a:rPr>
            <a:t>システム）を用いた</a:t>
          </a:r>
          <a:r>
            <a:rPr lang="ja-JP" sz="2000" b="1" u="sng" dirty="0">
              <a:solidFill>
                <a:schemeClr val="tx1"/>
              </a:solidFill>
            </a:rPr>
            <a:t>フォーラム形式</a:t>
          </a:r>
          <a:r>
            <a:rPr lang="ja-JP" sz="2000" b="1" dirty="0">
              <a:solidFill>
                <a:schemeClr val="tx1"/>
              </a:solidFill>
            </a:rPr>
            <a:t>による研究・実践</a:t>
          </a:r>
          <a:r>
            <a:rPr lang="ja-JP" altLang="en-US" sz="2000" b="1" dirty="0">
              <a:solidFill>
                <a:schemeClr val="tx1"/>
              </a:solidFill>
            </a:rPr>
            <a:t>の情報提供</a:t>
          </a:r>
          <a:r>
            <a:rPr lang="ja-JP" sz="2000" b="1" dirty="0">
              <a:solidFill>
                <a:schemeClr val="tx1"/>
              </a:solidFill>
            </a:rPr>
            <a:t>（和歌山大学学術情報センターとの連携のもとＴＶシステム配信）</a:t>
          </a:r>
          <a:endParaRPr kumimoji="1" lang="ja-JP" altLang="en-US" sz="2000" dirty="0">
            <a:solidFill>
              <a:schemeClr val="tx1"/>
            </a:solidFill>
          </a:endParaRPr>
        </a:p>
      </dgm:t>
    </dgm:pt>
    <dgm:pt modelId="{4C8C3954-A458-4F43-9624-6325988EB6DC}" type="sibTrans" cxnId="{487718BB-D814-F344-BC0A-26329BEA1530}">
      <dgm:prSet/>
      <dgm:spPr/>
      <dgm:t>
        <a:bodyPr/>
        <a:lstStyle/>
        <a:p>
          <a:endParaRPr kumimoji="1" lang="ja-JP" altLang="en-US"/>
        </a:p>
      </dgm:t>
    </dgm:pt>
    <dgm:pt modelId="{9984466C-CCEF-1443-8E04-8AD806E0E829}" type="parTrans" cxnId="{487718BB-D814-F344-BC0A-26329BEA1530}">
      <dgm:prSet/>
      <dgm:spPr/>
      <dgm:t>
        <a:bodyPr/>
        <a:lstStyle/>
        <a:p>
          <a:endParaRPr kumimoji="1" lang="ja-JP" altLang="en-US"/>
        </a:p>
      </dgm:t>
    </dgm:pt>
    <dgm:pt modelId="{945CD151-60A0-5041-8874-732DF02E9F3F}">
      <dgm:prSet phldrT="[テキスト]" custT="1"/>
      <dgm:spPr>
        <a:noFill/>
        <a:ln>
          <a:solidFill>
            <a:schemeClr val="tx1"/>
          </a:solidFill>
        </a:ln>
      </dgm:spPr>
      <dgm:t>
        <a:bodyPr/>
        <a:lstStyle/>
        <a:p>
          <a:endParaRPr kumimoji="1" lang="ja-JP" altLang="en-US" sz="2800" dirty="0">
            <a:latin typeface="ＭＳ ゴシック" panose="020B0609070205080204" pitchFamily="49" charset="-128"/>
            <a:ea typeface="ＭＳ ゴシック" panose="020B0609070205080204" pitchFamily="49" charset="-128"/>
          </a:endParaRPr>
        </a:p>
      </dgm:t>
    </dgm:pt>
    <dgm:pt modelId="{DECA4803-2D5B-8D47-9643-0F6A3C7B7A79}" type="sibTrans" cxnId="{D0F7B40A-A95B-9D45-825E-E37EFA814E9B}">
      <dgm:prSet/>
      <dgm:spPr/>
      <dgm:t>
        <a:bodyPr/>
        <a:lstStyle/>
        <a:p>
          <a:endParaRPr kumimoji="1" lang="ja-JP" altLang="en-US"/>
        </a:p>
      </dgm:t>
    </dgm:pt>
    <dgm:pt modelId="{5BD66C4C-A3BA-224A-A181-AEB50CAF9761}" type="parTrans" cxnId="{D0F7B40A-A95B-9D45-825E-E37EFA814E9B}">
      <dgm:prSet/>
      <dgm:spPr/>
      <dgm:t>
        <a:bodyPr/>
        <a:lstStyle/>
        <a:p>
          <a:endParaRPr kumimoji="1" lang="ja-JP" altLang="en-US"/>
        </a:p>
      </dgm:t>
    </dgm:pt>
    <dgm:pt modelId="{4929EE45-BD7A-D141-A2D8-2CEF9D163EB6}" type="pres">
      <dgm:prSet presAssocID="{08394E3C-AA8E-BD4C-8917-C658470E8542}" presName="Name0" presStyleCnt="0">
        <dgm:presLayoutVars>
          <dgm:chMax val="1"/>
          <dgm:chPref val="1"/>
          <dgm:dir/>
          <dgm:animOne val="branch"/>
          <dgm:animLvl val="lvl"/>
        </dgm:presLayoutVars>
      </dgm:prSet>
      <dgm:spPr/>
    </dgm:pt>
    <dgm:pt modelId="{A1F5BCA3-B620-3F4B-82C2-EA7759E4CF44}" type="pres">
      <dgm:prSet presAssocID="{945CD151-60A0-5041-8874-732DF02E9F3F}" presName="singleCycle" presStyleCnt="0"/>
      <dgm:spPr/>
    </dgm:pt>
    <dgm:pt modelId="{DECD7903-D995-A74D-8CB0-90F0834C428A}" type="pres">
      <dgm:prSet presAssocID="{945CD151-60A0-5041-8874-732DF02E9F3F}" presName="singleCenter" presStyleLbl="node1" presStyleIdx="0" presStyleCnt="4" custScaleX="526192" custScaleY="127519" custLinFactNeighborX="1507" custLinFactNeighborY="-11324">
        <dgm:presLayoutVars>
          <dgm:chMax val="7"/>
          <dgm:chPref val="7"/>
        </dgm:presLayoutVars>
      </dgm:prSet>
      <dgm:spPr/>
    </dgm:pt>
    <dgm:pt modelId="{FAECD9B4-1975-A44C-AF0E-E2C17BB061F4}" type="pres">
      <dgm:prSet presAssocID="{9984466C-CCEF-1443-8E04-8AD806E0E829}" presName="Name56" presStyleLbl="parChTrans1D2" presStyleIdx="0" presStyleCnt="3"/>
      <dgm:spPr/>
    </dgm:pt>
    <dgm:pt modelId="{6CA1BF93-6097-AD47-B150-54D0688C25DA}" type="pres">
      <dgm:prSet presAssocID="{A6524AB2-3293-F54B-84BE-520E00C599FA}" presName="text0" presStyleLbl="node1" presStyleIdx="1" presStyleCnt="4" custScaleX="666501" custScaleY="125321" custRadScaleRad="109842" custRadScaleInc="48191">
        <dgm:presLayoutVars>
          <dgm:bulletEnabled val="1"/>
        </dgm:presLayoutVars>
      </dgm:prSet>
      <dgm:spPr/>
    </dgm:pt>
    <dgm:pt modelId="{1F7CC5B6-FB4F-1B40-AFC5-844A5188A165}" type="pres">
      <dgm:prSet presAssocID="{48D3F214-6C4B-594F-828C-FF8ECAC918E0}" presName="Name56" presStyleLbl="parChTrans1D2" presStyleIdx="1" presStyleCnt="3"/>
      <dgm:spPr/>
    </dgm:pt>
    <dgm:pt modelId="{B44030A7-F096-BE42-AF30-C9C7DF9A9D90}" type="pres">
      <dgm:prSet presAssocID="{C03C867C-72BF-3546-8E1F-DB5E8ACCC51F}" presName="text0" presStyleLbl="node1" presStyleIdx="2" presStyleCnt="4" custScaleX="455076" custScaleY="109341" custRadScaleRad="108947" custRadScaleInc="973">
        <dgm:presLayoutVars>
          <dgm:bulletEnabled val="1"/>
        </dgm:presLayoutVars>
      </dgm:prSet>
      <dgm:spPr/>
    </dgm:pt>
    <dgm:pt modelId="{6B0B8CFC-7D76-AD40-BFFD-241363694552}" type="pres">
      <dgm:prSet presAssocID="{B6FCE76D-57C3-6242-989E-EDC9464F0B18}" presName="Name56" presStyleLbl="parChTrans1D2" presStyleIdx="2" presStyleCnt="3"/>
      <dgm:spPr/>
    </dgm:pt>
    <dgm:pt modelId="{5D3AEAA4-4970-2A42-85C2-B8A8D26877D8}" type="pres">
      <dgm:prSet presAssocID="{35A5FD88-9587-0C45-85C6-7D3B588C638D}" presName="text0" presStyleLbl="node1" presStyleIdx="3" presStyleCnt="4" custScaleX="365927" custScaleY="106699" custRadScaleRad="109966" custRadScaleInc="-411">
        <dgm:presLayoutVars>
          <dgm:bulletEnabled val="1"/>
        </dgm:presLayoutVars>
      </dgm:prSet>
      <dgm:spPr/>
    </dgm:pt>
  </dgm:ptLst>
  <dgm:cxnLst>
    <dgm:cxn modelId="{D0F7B40A-A95B-9D45-825E-E37EFA814E9B}" srcId="{08394E3C-AA8E-BD4C-8917-C658470E8542}" destId="{945CD151-60A0-5041-8874-732DF02E9F3F}" srcOrd="0" destOrd="0" parTransId="{5BD66C4C-A3BA-224A-A181-AEB50CAF9761}" sibTransId="{DECA4803-2D5B-8D47-9643-0F6A3C7B7A79}"/>
    <dgm:cxn modelId="{D00D581A-E88D-8049-AC42-FA4A66E13933}" type="presOf" srcId="{35A5FD88-9587-0C45-85C6-7D3B588C638D}" destId="{5D3AEAA4-4970-2A42-85C2-B8A8D26877D8}" srcOrd="0" destOrd="0" presId="urn:microsoft.com/office/officeart/2008/layout/RadialCluster"/>
    <dgm:cxn modelId="{48D0ED2B-65F1-8F4A-94A3-F00DE0F6EA69}" type="presOf" srcId="{945CD151-60A0-5041-8874-732DF02E9F3F}" destId="{DECD7903-D995-A74D-8CB0-90F0834C428A}" srcOrd="0" destOrd="0" presId="urn:microsoft.com/office/officeart/2008/layout/RadialCluster"/>
    <dgm:cxn modelId="{8CDC4C42-2DC1-4864-AF03-AF657F17A833}" srcId="{08394E3C-AA8E-BD4C-8917-C658470E8542}" destId="{C10C8B72-7BEC-4A42-A612-750C748B512B}" srcOrd="3" destOrd="0" parTransId="{99E22A45-0B1C-4EF2-8B70-536CC34F37A0}" sibTransId="{BC57074C-E743-42DC-B281-0BC2C685504D}"/>
    <dgm:cxn modelId="{961F0845-3049-4EE8-B1FD-946BEF8ED311}" srcId="{08394E3C-AA8E-BD4C-8917-C658470E8542}" destId="{E75E22CA-C75A-48E9-9CFD-6C0508962D76}" srcOrd="2" destOrd="0" parTransId="{F389EE5E-CFFF-4478-A034-AC1CA091F578}" sibTransId="{A0F5952C-38AF-49FB-8B52-AB61B6EBD757}"/>
    <dgm:cxn modelId="{D4BAA847-5FF6-43C5-8812-97B18CBE7E83}" srcId="{08394E3C-AA8E-BD4C-8917-C658470E8542}" destId="{BADC7E84-BD83-4108-9C78-421ADA011EEF}" srcOrd="1" destOrd="0" parTransId="{5FDE0525-5F61-42A5-AC7C-3831F87C9014}" sibTransId="{D9478CAD-9B38-4ECF-8A26-906595917A97}"/>
    <dgm:cxn modelId="{487718BB-D814-F344-BC0A-26329BEA1530}" srcId="{945CD151-60A0-5041-8874-732DF02E9F3F}" destId="{A6524AB2-3293-F54B-84BE-520E00C599FA}" srcOrd="0" destOrd="0" parTransId="{9984466C-CCEF-1443-8E04-8AD806E0E829}" sibTransId="{4C8C3954-A458-4F43-9624-6325988EB6DC}"/>
    <dgm:cxn modelId="{4C51FFC2-66D2-324F-BB42-3E24E5D0F3B3}" type="presOf" srcId="{B6FCE76D-57C3-6242-989E-EDC9464F0B18}" destId="{6B0B8CFC-7D76-AD40-BFFD-241363694552}" srcOrd="0" destOrd="0" presId="urn:microsoft.com/office/officeart/2008/layout/RadialCluster"/>
    <dgm:cxn modelId="{2C35F2C6-1799-3A48-AA38-C9CAAC893B3E}" type="presOf" srcId="{A6524AB2-3293-F54B-84BE-520E00C599FA}" destId="{6CA1BF93-6097-AD47-B150-54D0688C25DA}" srcOrd="0" destOrd="0" presId="urn:microsoft.com/office/officeart/2008/layout/RadialCluster"/>
    <dgm:cxn modelId="{C0E0F7DA-0CA1-DD41-95D2-3E25A9979F30}" type="presOf" srcId="{9984466C-CCEF-1443-8E04-8AD806E0E829}" destId="{FAECD9B4-1975-A44C-AF0E-E2C17BB061F4}" srcOrd="0" destOrd="0" presId="urn:microsoft.com/office/officeart/2008/layout/RadialCluster"/>
    <dgm:cxn modelId="{F6B0C6DC-7E27-0E4F-A4E4-9CB45B01444C}" type="presOf" srcId="{C03C867C-72BF-3546-8E1F-DB5E8ACCC51F}" destId="{B44030A7-F096-BE42-AF30-C9C7DF9A9D90}" srcOrd="0" destOrd="0" presId="urn:microsoft.com/office/officeart/2008/layout/RadialCluster"/>
    <dgm:cxn modelId="{A2972DE6-7720-DF44-BC19-753C2059F029}" srcId="{945CD151-60A0-5041-8874-732DF02E9F3F}" destId="{35A5FD88-9587-0C45-85C6-7D3B588C638D}" srcOrd="2" destOrd="0" parTransId="{B6FCE76D-57C3-6242-989E-EDC9464F0B18}" sibTransId="{19055967-F096-B943-923A-B34C1F50EC21}"/>
    <dgm:cxn modelId="{9CCA5CF2-9503-8245-8F3B-9CED0BD485AC}" srcId="{945CD151-60A0-5041-8874-732DF02E9F3F}" destId="{C03C867C-72BF-3546-8E1F-DB5E8ACCC51F}" srcOrd="1" destOrd="0" parTransId="{48D3F214-6C4B-594F-828C-FF8ECAC918E0}" sibTransId="{9CDFD95A-80DE-EC4A-8E06-F3976AABC2C2}"/>
    <dgm:cxn modelId="{D3017EF7-6259-EC4E-8531-986CDC924D2A}" type="presOf" srcId="{08394E3C-AA8E-BD4C-8917-C658470E8542}" destId="{4929EE45-BD7A-D141-A2D8-2CEF9D163EB6}" srcOrd="0" destOrd="0" presId="urn:microsoft.com/office/officeart/2008/layout/RadialCluster"/>
    <dgm:cxn modelId="{1F7C38FE-EC8C-3D4E-B48C-EE9793427F24}" type="presOf" srcId="{48D3F214-6C4B-594F-828C-FF8ECAC918E0}" destId="{1F7CC5B6-FB4F-1B40-AFC5-844A5188A165}" srcOrd="0" destOrd="0" presId="urn:microsoft.com/office/officeart/2008/layout/RadialCluster"/>
    <dgm:cxn modelId="{7E7DFCCB-F89E-634C-BA1D-F8DB78DCE7DE}" type="presParOf" srcId="{4929EE45-BD7A-D141-A2D8-2CEF9D163EB6}" destId="{A1F5BCA3-B620-3F4B-82C2-EA7759E4CF44}" srcOrd="0" destOrd="0" presId="urn:microsoft.com/office/officeart/2008/layout/RadialCluster"/>
    <dgm:cxn modelId="{730C1F2D-A7D9-EC47-9266-685E2571409B}" type="presParOf" srcId="{A1F5BCA3-B620-3F4B-82C2-EA7759E4CF44}" destId="{DECD7903-D995-A74D-8CB0-90F0834C428A}" srcOrd="0" destOrd="0" presId="urn:microsoft.com/office/officeart/2008/layout/RadialCluster"/>
    <dgm:cxn modelId="{728EA464-1BF4-A14C-A794-7A034E96D44C}" type="presParOf" srcId="{A1F5BCA3-B620-3F4B-82C2-EA7759E4CF44}" destId="{FAECD9B4-1975-A44C-AF0E-E2C17BB061F4}" srcOrd="1" destOrd="0" presId="urn:microsoft.com/office/officeart/2008/layout/RadialCluster"/>
    <dgm:cxn modelId="{C6618C24-585F-F24C-857C-5397050FEBB7}" type="presParOf" srcId="{A1F5BCA3-B620-3F4B-82C2-EA7759E4CF44}" destId="{6CA1BF93-6097-AD47-B150-54D0688C25DA}" srcOrd="2" destOrd="0" presId="urn:microsoft.com/office/officeart/2008/layout/RadialCluster"/>
    <dgm:cxn modelId="{B399A583-1F97-1D46-9D60-2F2CCF3789C9}" type="presParOf" srcId="{A1F5BCA3-B620-3F4B-82C2-EA7759E4CF44}" destId="{1F7CC5B6-FB4F-1B40-AFC5-844A5188A165}" srcOrd="3" destOrd="0" presId="urn:microsoft.com/office/officeart/2008/layout/RadialCluster"/>
    <dgm:cxn modelId="{CF32F298-4584-B641-B122-72CA40663D64}" type="presParOf" srcId="{A1F5BCA3-B620-3F4B-82C2-EA7759E4CF44}" destId="{B44030A7-F096-BE42-AF30-C9C7DF9A9D90}" srcOrd="4" destOrd="0" presId="urn:microsoft.com/office/officeart/2008/layout/RadialCluster"/>
    <dgm:cxn modelId="{003D6FEC-7CBE-144C-8768-830927DF84FB}" type="presParOf" srcId="{A1F5BCA3-B620-3F4B-82C2-EA7759E4CF44}" destId="{6B0B8CFC-7D76-AD40-BFFD-241363694552}" srcOrd="5" destOrd="0" presId="urn:microsoft.com/office/officeart/2008/layout/RadialCluster"/>
    <dgm:cxn modelId="{17257FD5-7E35-9446-AEE1-237FCC423A8D}" type="presParOf" srcId="{A1F5BCA3-B620-3F4B-82C2-EA7759E4CF44}" destId="{5D3AEAA4-4970-2A42-85C2-B8A8D26877D8}" srcOrd="6"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CD7903-D995-A74D-8CB0-90F0834C428A}">
      <dsp:nvSpPr>
        <dsp:cNvPr id="0" name=""/>
        <dsp:cNvSpPr/>
      </dsp:nvSpPr>
      <dsp:spPr>
        <a:xfrm>
          <a:off x="386639" y="2246630"/>
          <a:ext cx="10825874" cy="2623575"/>
        </a:xfrm>
        <a:prstGeom prst="roundRect">
          <a:avLst/>
        </a:prstGeom>
        <a:noFill/>
        <a:ln>
          <a:solidFill>
            <a:schemeClr val="tx1"/>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1244600">
            <a:lnSpc>
              <a:spcPct val="90000"/>
            </a:lnSpc>
            <a:spcBef>
              <a:spcPct val="0"/>
            </a:spcBef>
            <a:spcAft>
              <a:spcPct val="35000"/>
            </a:spcAft>
            <a:buNone/>
          </a:pPr>
          <a:endParaRPr kumimoji="1" lang="ja-JP" altLang="en-US" sz="2800" kern="1200" dirty="0">
            <a:latin typeface="ＭＳ ゴシック" panose="020B0609070205080204" pitchFamily="49" charset="-128"/>
            <a:ea typeface="ＭＳ ゴシック" panose="020B0609070205080204" pitchFamily="49" charset="-128"/>
          </a:endParaRPr>
        </a:p>
      </dsp:txBody>
      <dsp:txXfrm>
        <a:off x="514711" y="2374702"/>
        <a:ext cx="10569730" cy="2367431"/>
      </dsp:txXfrm>
    </dsp:sp>
    <dsp:sp modelId="{FAECD9B4-1975-A44C-AF0E-E2C17BB061F4}">
      <dsp:nvSpPr>
        <dsp:cNvPr id="0" name=""/>
        <dsp:cNvSpPr/>
      </dsp:nvSpPr>
      <dsp:spPr>
        <a:xfrm rot="18146085">
          <a:off x="6592549" y="2172671"/>
          <a:ext cx="175257" cy="0"/>
        </a:xfrm>
        <a:custGeom>
          <a:avLst/>
          <a:gdLst/>
          <a:ahLst/>
          <a:cxnLst/>
          <a:rect l="0" t="0" r="0" b="0"/>
          <a:pathLst>
            <a:path>
              <a:moveTo>
                <a:pt x="0" y="0"/>
              </a:moveTo>
              <a:lnTo>
                <a:pt x="175257" y="0"/>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6CA1BF93-6097-AD47-B150-54D0688C25DA}">
      <dsp:nvSpPr>
        <dsp:cNvPr id="0" name=""/>
        <dsp:cNvSpPr/>
      </dsp:nvSpPr>
      <dsp:spPr>
        <a:xfrm>
          <a:off x="2682345" y="371215"/>
          <a:ext cx="9187436" cy="1727497"/>
        </a:xfrm>
        <a:prstGeom prst="roundRect">
          <a:avLst/>
        </a:prstGeom>
        <a:solidFill>
          <a:srgbClr val="FFFFFF"/>
        </a:solidFill>
        <a:ln>
          <a:solidFill>
            <a:schemeClr val="tx1"/>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ja-JP" altLang="en-US" sz="2000" kern="1200" dirty="0">
              <a:solidFill>
                <a:schemeClr val="tx1"/>
              </a:solidFill>
              <a:latin typeface="ＭＳ ゴシック" panose="020B0609070205080204" pitchFamily="49" charset="-128"/>
              <a:ea typeface="ＭＳ ゴシック" panose="020B0609070205080204" pitchFamily="49" charset="-128"/>
            </a:rPr>
            <a:t>①</a:t>
          </a:r>
          <a:r>
            <a:rPr lang="ja-JP" sz="2000" b="1" kern="1200" dirty="0">
              <a:solidFill>
                <a:schemeClr val="tx1"/>
              </a:solidFill>
            </a:rPr>
            <a:t>コンサルテーションに焦点を当てた、</a:t>
          </a:r>
          <a:r>
            <a:rPr lang="en-US" sz="2000" b="1" kern="1200" dirty="0">
              <a:solidFill>
                <a:schemeClr val="tx1"/>
              </a:solidFill>
            </a:rPr>
            <a:t>ICT</a:t>
          </a:r>
          <a:r>
            <a:rPr lang="ja-JP" sz="2000" b="1" kern="1200" dirty="0">
              <a:solidFill>
                <a:schemeClr val="tx1"/>
              </a:solidFill>
            </a:rPr>
            <a:t>（テレビ会議システム及び</a:t>
          </a:r>
          <a:r>
            <a:rPr lang="en-US" sz="2000" b="1" kern="1200" dirty="0">
              <a:solidFill>
                <a:schemeClr val="tx1"/>
              </a:solidFill>
            </a:rPr>
            <a:t>Zoom</a:t>
          </a:r>
          <a:r>
            <a:rPr lang="ja-JP" sz="2000" b="1" kern="1200" dirty="0">
              <a:solidFill>
                <a:schemeClr val="tx1"/>
              </a:solidFill>
            </a:rPr>
            <a:t>等の</a:t>
          </a:r>
          <a:r>
            <a:rPr lang="en-US" sz="2000" b="1" kern="1200" dirty="0">
              <a:solidFill>
                <a:schemeClr val="tx1"/>
              </a:solidFill>
            </a:rPr>
            <a:t>TV</a:t>
          </a:r>
          <a:r>
            <a:rPr lang="ja-JP" sz="2000" b="1" kern="1200" dirty="0">
              <a:solidFill>
                <a:schemeClr val="tx1"/>
              </a:solidFill>
            </a:rPr>
            <a:t>システム）を用いた</a:t>
          </a:r>
          <a:r>
            <a:rPr lang="ja-JP" sz="2000" b="1" u="sng" kern="1200" dirty="0">
              <a:solidFill>
                <a:schemeClr val="tx1"/>
              </a:solidFill>
            </a:rPr>
            <a:t>フォーラム形式</a:t>
          </a:r>
          <a:r>
            <a:rPr lang="ja-JP" sz="2000" b="1" kern="1200" dirty="0">
              <a:solidFill>
                <a:schemeClr val="tx1"/>
              </a:solidFill>
            </a:rPr>
            <a:t>による研究・実践</a:t>
          </a:r>
          <a:r>
            <a:rPr lang="ja-JP" altLang="en-US" sz="2000" b="1" kern="1200" dirty="0">
              <a:solidFill>
                <a:schemeClr val="tx1"/>
              </a:solidFill>
            </a:rPr>
            <a:t>の情報提供</a:t>
          </a:r>
          <a:r>
            <a:rPr lang="ja-JP" sz="2000" b="1" kern="1200" dirty="0">
              <a:solidFill>
                <a:schemeClr val="tx1"/>
              </a:solidFill>
            </a:rPr>
            <a:t>（和歌山大学学術情報センターとの連携のもとＴＶシステム配信）</a:t>
          </a:r>
          <a:endParaRPr kumimoji="1" lang="ja-JP" altLang="en-US" sz="2000" kern="1200" dirty="0">
            <a:solidFill>
              <a:schemeClr val="tx1"/>
            </a:solidFill>
          </a:endParaRPr>
        </a:p>
      </dsp:txBody>
      <dsp:txXfrm>
        <a:off x="2766674" y="455544"/>
        <a:ext cx="9018778" cy="1558839"/>
      </dsp:txXfrm>
    </dsp:sp>
    <dsp:sp modelId="{1F7CC5B6-FB4F-1B40-AFC5-844A5188A165}">
      <dsp:nvSpPr>
        <dsp:cNvPr id="0" name=""/>
        <dsp:cNvSpPr/>
      </dsp:nvSpPr>
      <dsp:spPr>
        <a:xfrm rot="2441990">
          <a:off x="7249981" y="5071605"/>
          <a:ext cx="617695" cy="0"/>
        </a:xfrm>
        <a:custGeom>
          <a:avLst/>
          <a:gdLst/>
          <a:ahLst/>
          <a:cxnLst/>
          <a:rect l="0" t="0" r="0" b="0"/>
          <a:pathLst>
            <a:path>
              <a:moveTo>
                <a:pt x="0" y="0"/>
              </a:moveTo>
              <a:lnTo>
                <a:pt x="617695" y="0"/>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B44030A7-F096-BE42-AF30-C9C7DF9A9D90}">
      <dsp:nvSpPr>
        <dsp:cNvPr id="0" name=""/>
        <dsp:cNvSpPr/>
      </dsp:nvSpPr>
      <dsp:spPr>
        <a:xfrm>
          <a:off x="5532619" y="5273003"/>
          <a:ext cx="6273031" cy="1507219"/>
        </a:xfrm>
        <a:prstGeom prst="roundRect">
          <a:avLst/>
        </a:prstGeom>
        <a:solidFill>
          <a:srgbClr val="FFFFFF"/>
        </a:solidFill>
        <a:ln>
          <a:solidFill>
            <a:schemeClr val="tx1"/>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kumimoji="1" lang="ja-JP" altLang="en-US" sz="1800" kern="1200" dirty="0">
              <a:solidFill>
                <a:schemeClr val="tx1"/>
              </a:solidFill>
              <a:latin typeface="ＭＳ ゴシック" panose="020B0609070205080204" pitchFamily="49" charset="-128"/>
              <a:ea typeface="ＭＳ ゴシック" panose="020B0609070205080204" pitchFamily="49" charset="-128"/>
            </a:rPr>
            <a:t>②</a:t>
          </a:r>
          <a:r>
            <a:rPr kumimoji="1" lang="en-US" altLang="ja-JP" sz="1800" kern="1200" dirty="0">
              <a:solidFill>
                <a:schemeClr val="tx1"/>
              </a:solidFill>
              <a:latin typeface="ＭＳ ゴシック" panose="020B0609070205080204" pitchFamily="49" charset="-128"/>
              <a:ea typeface="ＭＳ ゴシック" panose="020B0609070205080204" pitchFamily="49" charset="-128"/>
            </a:rPr>
            <a:t>Zoom</a:t>
          </a:r>
          <a:r>
            <a:rPr kumimoji="1" lang="ja-JP" altLang="en-US" sz="1800" kern="1200" dirty="0">
              <a:solidFill>
                <a:schemeClr val="tx1"/>
              </a:solidFill>
              <a:latin typeface="ＭＳ ゴシック" panose="020B0609070205080204" pitchFamily="49" charset="-128"/>
              <a:ea typeface="ＭＳ ゴシック" panose="020B0609070205080204" pitchFamily="49" charset="-128"/>
            </a:rPr>
            <a:t>等の</a:t>
          </a:r>
          <a:r>
            <a:rPr kumimoji="1" lang="en-US" altLang="ja-JP" sz="1800" kern="1200" dirty="0">
              <a:solidFill>
                <a:schemeClr val="tx1"/>
              </a:solidFill>
              <a:latin typeface="ＭＳ ゴシック" panose="020B0609070205080204" pitchFamily="49" charset="-128"/>
              <a:ea typeface="ＭＳ ゴシック" panose="020B0609070205080204" pitchFamily="49" charset="-128"/>
            </a:rPr>
            <a:t>TV</a:t>
          </a:r>
          <a:r>
            <a:rPr kumimoji="1" lang="ja-JP" altLang="en-US" sz="1800" kern="1200" dirty="0">
              <a:solidFill>
                <a:schemeClr val="tx1"/>
              </a:solidFill>
              <a:latin typeface="ＭＳ ゴシック" panose="020B0609070205080204" pitchFamily="49" charset="-128"/>
              <a:ea typeface="ＭＳ ゴシック" panose="020B0609070205080204" pitchFamily="49" charset="-128"/>
            </a:rPr>
            <a:t>システムを使った和歌山県内の特別支援学校における相談及び地域支援部へのコンサルテーション</a:t>
          </a:r>
        </a:p>
        <a:p>
          <a:pPr marL="0" lvl="0" indent="0" algn="ctr" defTabSz="800100">
            <a:lnSpc>
              <a:spcPct val="90000"/>
            </a:lnSpc>
            <a:spcBef>
              <a:spcPct val="0"/>
            </a:spcBef>
            <a:spcAft>
              <a:spcPct val="35000"/>
            </a:spcAft>
            <a:buNone/>
          </a:pPr>
          <a:r>
            <a:rPr kumimoji="1" lang="ja-JP" altLang="en-US" sz="1600" kern="1200" dirty="0">
              <a:solidFill>
                <a:schemeClr val="tx1"/>
              </a:solidFill>
              <a:latin typeface="ＭＳ ゴシック" panose="020B0609070205080204" pitchFamily="49" charset="-128"/>
              <a:ea typeface="ＭＳ ゴシック" panose="020B0609070205080204" pitchFamily="49" charset="-128"/>
            </a:rPr>
            <a:t>（地域の幼稚園、小中学校等からの困難事例を対象に）</a:t>
          </a:r>
        </a:p>
      </dsp:txBody>
      <dsp:txXfrm>
        <a:off x="5606195" y="5346579"/>
        <a:ext cx="6125879" cy="1360067"/>
      </dsp:txXfrm>
    </dsp:sp>
    <dsp:sp modelId="{6B0B8CFC-7D76-AD40-BFFD-241363694552}">
      <dsp:nvSpPr>
        <dsp:cNvPr id="0" name=""/>
        <dsp:cNvSpPr/>
      </dsp:nvSpPr>
      <dsp:spPr>
        <a:xfrm rot="8488286">
          <a:off x="3551607" y="5080083"/>
          <a:ext cx="673863" cy="0"/>
        </a:xfrm>
        <a:custGeom>
          <a:avLst/>
          <a:gdLst/>
          <a:ahLst/>
          <a:cxnLst/>
          <a:rect l="0" t="0" r="0" b="0"/>
          <a:pathLst>
            <a:path>
              <a:moveTo>
                <a:pt x="0" y="0"/>
              </a:moveTo>
              <a:lnTo>
                <a:pt x="673863" y="0"/>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5D3AEAA4-4970-2A42-85C2-B8A8D26877D8}">
      <dsp:nvSpPr>
        <dsp:cNvPr id="0" name=""/>
        <dsp:cNvSpPr/>
      </dsp:nvSpPr>
      <dsp:spPr>
        <a:xfrm>
          <a:off x="179304" y="5289959"/>
          <a:ext cx="5044150" cy="1470800"/>
        </a:xfrm>
        <a:prstGeom prst="roundRect">
          <a:avLst/>
        </a:prstGeom>
        <a:noFill/>
        <a:ln>
          <a:solidFill>
            <a:schemeClr val="tx1"/>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800100">
            <a:lnSpc>
              <a:spcPct val="90000"/>
            </a:lnSpc>
            <a:spcBef>
              <a:spcPct val="0"/>
            </a:spcBef>
            <a:spcAft>
              <a:spcPct val="35000"/>
            </a:spcAft>
            <a:buNone/>
          </a:pPr>
          <a:r>
            <a:rPr lang="ja-JP" altLang="en-US" sz="1800" b="1" kern="1200" dirty="0">
              <a:solidFill>
                <a:schemeClr val="tx1"/>
              </a:solidFill>
              <a:latin typeface="ＭＳ ゴシック" panose="020B0609070205080204" pitchFamily="49" charset="-128"/>
              <a:ea typeface="ＭＳ ゴシック" panose="020B0609070205080204" pitchFamily="49" charset="-128"/>
            </a:rPr>
            <a:t>③</a:t>
          </a:r>
          <a:r>
            <a:rPr lang="ja-JP" sz="1800" b="1" kern="1200" dirty="0">
              <a:solidFill>
                <a:schemeClr val="tx1"/>
              </a:solidFill>
              <a:latin typeface="ＭＳ ゴシック" panose="020B0609070205080204" pitchFamily="49" charset="-128"/>
              <a:ea typeface="ＭＳ ゴシック" panose="020B0609070205080204" pitchFamily="49" charset="-128"/>
            </a:rPr>
            <a:t>教職大学院生・アドバンスドプログラム生のインクルーシブ教育に関する</a:t>
          </a:r>
          <a:r>
            <a:rPr lang="ja-JP" altLang="en-US" sz="1800" b="1" kern="1200" dirty="0">
              <a:solidFill>
                <a:schemeClr val="tx1"/>
              </a:solidFill>
              <a:latin typeface="ＭＳ ゴシック" panose="020B0609070205080204" pitchFamily="49" charset="-128"/>
              <a:ea typeface="ＭＳ ゴシック" panose="020B0609070205080204" pitchFamily="49" charset="-128"/>
            </a:rPr>
            <a:t>実践及び</a:t>
          </a:r>
          <a:r>
            <a:rPr lang="ja-JP" sz="1800" b="1" kern="1200" dirty="0">
              <a:solidFill>
                <a:schemeClr val="tx1"/>
              </a:solidFill>
              <a:latin typeface="ＭＳ ゴシック" panose="020B0609070205080204" pitchFamily="49" charset="-128"/>
              <a:ea typeface="ＭＳ ゴシック" panose="020B0609070205080204" pitchFamily="49" charset="-128"/>
            </a:rPr>
            <a:t>調査研究</a:t>
          </a:r>
          <a:r>
            <a:rPr lang="ja-JP" altLang="en-US" sz="1800" b="1" kern="1200" dirty="0">
              <a:solidFill>
                <a:schemeClr val="tx1"/>
              </a:solidFill>
              <a:latin typeface="ＭＳ ゴシック" panose="020B0609070205080204" pitchFamily="49" charset="-128"/>
              <a:ea typeface="ＭＳ ゴシック" panose="020B0609070205080204" pitchFamily="49" charset="-128"/>
            </a:rPr>
            <a:t>に</a:t>
          </a:r>
          <a:r>
            <a:rPr lang="ja-JP" sz="1800" b="1" kern="1200" dirty="0">
              <a:solidFill>
                <a:schemeClr val="tx1"/>
              </a:solidFill>
              <a:latin typeface="ＭＳ ゴシック" panose="020B0609070205080204" pitchFamily="49" charset="-128"/>
              <a:ea typeface="ＭＳ ゴシック" panose="020B0609070205080204" pitchFamily="49" charset="-128"/>
            </a:rPr>
            <a:t>対する指導・支援</a:t>
          </a:r>
          <a:endParaRPr kumimoji="1" lang="ja-JP" altLang="en-US" sz="1800" kern="1200" dirty="0">
            <a:solidFill>
              <a:schemeClr val="tx1"/>
            </a:solidFill>
            <a:latin typeface="ＭＳ ゴシック" panose="020B0609070205080204" pitchFamily="49" charset="-128"/>
            <a:ea typeface="ＭＳ ゴシック" panose="020B0609070205080204" pitchFamily="49" charset="-128"/>
          </a:endParaRPr>
        </a:p>
      </dsp:txBody>
      <dsp:txXfrm>
        <a:off x="251103" y="5361758"/>
        <a:ext cx="4900552" cy="1327202"/>
      </dsp:txXfrm>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840ACE7A-8235-4420-830C-5871B3BB3051}" type="datetimeFigureOut">
              <a:rPr kumimoji="1" lang="ja-JP" altLang="en-US" smtClean="0"/>
              <a:t>2021/2/20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45C01EF-5344-4D26-AE0C-405F8538CA09}" type="slidenum">
              <a:rPr kumimoji="1" lang="ja-JP" altLang="en-US" smtClean="0"/>
              <a:t>‹#›</a:t>
            </a:fld>
            <a:endParaRPr kumimoji="1" lang="ja-JP" altLang="en-US"/>
          </a:p>
        </p:txBody>
      </p:sp>
    </p:spTree>
    <p:extLst>
      <p:ext uri="{BB962C8B-B14F-4D97-AF65-F5344CB8AC3E}">
        <p14:creationId xmlns:p14="http://schemas.microsoft.com/office/powerpoint/2010/main" val="17285368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840ACE7A-8235-4420-830C-5871B3BB3051}" type="datetimeFigureOut">
              <a:rPr kumimoji="1" lang="ja-JP" altLang="en-US" smtClean="0"/>
              <a:t>2021/2/20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45C01EF-5344-4D26-AE0C-405F8538CA09}" type="slidenum">
              <a:rPr kumimoji="1" lang="ja-JP" altLang="en-US" smtClean="0"/>
              <a:t>‹#›</a:t>
            </a:fld>
            <a:endParaRPr kumimoji="1" lang="ja-JP" altLang="en-US"/>
          </a:p>
        </p:txBody>
      </p:sp>
    </p:spTree>
    <p:extLst>
      <p:ext uri="{BB962C8B-B14F-4D97-AF65-F5344CB8AC3E}">
        <p14:creationId xmlns:p14="http://schemas.microsoft.com/office/powerpoint/2010/main" val="25335913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840ACE7A-8235-4420-830C-5871B3BB3051}" type="datetimeFigureOut">
              <a:rPr kumimoji="1" lang="ja-JP" altLang="en-US" smtClean="0"/>
              <a:t>2021/2/20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45C01EF-5344-4D26-AE0C-405F8538CA09}" type="slidenum">
              <a:rPr kumimoji="1" lang="ja-JP" altLang="en-US" smtClean="0"/>
              <a:t>‹#›</a:t>
            </a:fld>
            <a:endParaRPr kumimoji="1" lang="ja-JP" altLang="en-US"/>
          </a:p>
        </p:txBody>
      </p:sp>
    </p:spTree>
    <p:extLst>
      <p:ext uri="{BB962C8B-B14F-4D97-AF65-F5344CB8AC3E}">
        <p14:creationId xmlns:p14="http://schemas.microsoft.com/office/powerpoint/2010/main" val="25909477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840ACE7A-8235-4420-830C-5871B3BB3051}" type="datetimeFigureOut">
              <a:rPr kumimoji="1" lang="ja-JP" altLang="en-US" smtClean="0"/>
              <a:t>2021/2/20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45C01EF-5344-4D26-AE0C-405F8538CA09}" type="slidenum">
              <a:rPr kumimoji="1" lang="ja-JP" altLang="en-US" smtClean="0"/>
              <a:t>‹#›</a:t>
            </a:fld>
            <a:endParaRPr kumimoji="1" lang="ja-JP" altLang="en-US"/>
          </a:p>
        </p:txBody>
      </p:sp>
    </p:spTree>
    <p:extLst>
      <p:ext uri="{BB962C8B-B14F-4D97-AF65-F5344CB8AC3E}">
        <p14:creationId xmlns:p14="http://schemas.microsoft.com/office/powerpoint/2010/main" val="6936653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840ACE7A-8235-4420-830C-5871B3BB3051}" type="datetimeFigureOut">
              <a:rPr kumimoji="1" lang="ja-JP" altLang="en-US" smtClean="0"/>
              <a:t>2021/2/20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45C01EF-5344-4D26-AE0C-405F8538CA09}" type="slidenum">
              <a:rPr kumimoji="1" lang="ja-JP" altLang="en-US" smtClean="0"/>
              <a:t>‹#›</a:t>
            </a:fld>
            <a:endParaRPr kumimoji="1" lang="ja-JP" altLang="en-US"/>
          </a:p>
        </p:txBody>
      </p:sp>
    </p:spTree>
    <p:extLst>
      <p:ext uri="{BB962C8B-B14F-4D97-AF65-F5344CB8AC3E}">
        <p14:creationId xmlns:p14="http://schemas.microsoft.com/office/powerpoint/2010/main" val="28172483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840ACE7A-8235-4420-830C-5871B3BB3051}" type="datetimeFigureOut">
              <a:rPr kumimoji="1" lang="ja-JP" altLang="en-US" smtClean="0"/>
              <a:t>2021/2/20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45C01EF-5344-4D26-AE0C-405F8538CA09}" type="slidenum">
              <a:rPr kumimoji="1" lang="ja-JP" altLang="en-US" smtClean="0"/>
              <a:t>‹#›</a:t>
            </a:fld>
            <a:endParaRPr kumimoji="1" lang="ja-JP" altLang="en-US"/>
          </a:p>
        </p:txBody>
      </p:sp>
    </p:spTree>
    <p:extLst>
      <p:ext uri="{BB962C8B-B14F-4D97-AF65-F5344CB8AC3E}">
        <p14:creationId xmlns:p14="http://schemas.microsoft.com/office/powerpoint/2010/main" val="17218142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840ACE7A-8235-4420-830C-5871B3BB3051}" type="datetimeFigureOut">
              <a:rPr kumimoji="1" lang="ja-JP" altLang="en-US" smtClean="0"/>
              <a:t>2021/2/20</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245C01EF-5344-4D26-AE0C-405F8538CA09}" type="slidenum">
              <a:rPr kumimoji="1" lang="ja-JP" altLang="en-US" smtClean="0"/>
              <a:t>‹#›</a:t>
            </a:fld>
            <a:endParaRPr kumimoji="1" lang="ja-JP" altLang="en-US"/>
          </a:p>
        </p:txBody>
      </p:sp>
    </p:spTree>
    <p:extLst>
      <p:ext uri="{BB962C8B-B14F-4D97-AF65-F5344CB8AC3E}">
        <p14:creationId xmlns:p14="http://schemas.microsoft.com/office/powerpoint/2010/main" val="40149298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840ACE7A-8235-4420-830C-5871B3BB3051}" type="datetimeFigureOut">
              <a:rPr kumimoji="1" lang="ja-JP" altLang="en-US" smtClean="0"/>
              <a:t>2021/2/20</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245C01EF-5344-4D26-AE0C-405F8538CA09}" type="slidenum">
              <a:rPr kumimoji="1" lang="ja-JP" altLang="en-US" smtClean="0"/>
              <a:t>‹#›</a:t>
            </a:fld>
            <a:endParaRPr kumimoji="1" lang="ja-JP" altLang="en-US"/>
          </a:p>
        </p:txBody>
      </p:sp>
    </p:spTree>
    <p:extLst>
      <p:ext uri="{BB962C8B-B14F-4D97-AF65-F5344CB8AC3E}">
        <p14:creationId xmlns:p14="http://schemas.microsoft.com/office/powerpoint/2010/main" val="15603073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840ACE7A-8235-4420-830C-5871B3BB3051}" type="datetimeFigureOut">
              <a:rPr kumimoji="1" lang="ja-JP" altLang="en-US" smtClean="0"/>
              <a:t>2021/2/20</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245C01EF-5344-4D26-AE0C-405F8538CA09}" type="slidenum">
              <a:rPr kumimoji="1" lang="ja-JP" altLang="en-US" smtClean="0"/>
              <a:t>‹#›</a:t>
            </a:fld>
            <a:endParaRPr kumimoji="1" lang="ja-JP" altLang="en-US"/>
          </a:p>
        </p:txBody>
      </p:sp>
    </p:spTree>
    <p:extLst>
      <p:ext uri="{BB962C8B-B14F-4D97-AF65-F5344CB8AC3E}">
        <p14:creationId xmlns:p14="http://schemas.microsoft.com/office/powerpoint/2010/main" val="1863465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840ACE7A-8235-4420-830C-5871B3BB3051}" type="datetimeFigureOut">
              <a:rPr kumimoji="1" lang="ja-JP" altLang="en-US" smtClean="0"/>
              <a:t>2021/2/20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45C01EF-5344-4D26-AE0C-405F8538CA09}" type="slidenum">
              <a:rPr kumimoji="1" lang="ja-JP" altLang="en-US" smtClean="0"/>
              <a:t>‹#›</a:t>
            </a:fld>
            <a:endParaRPr kumimoji="1" lang="ja-JP" altLang="en-US"/>
          </a:p>
        </p:txBody>
      </p:sp>
    </p:spTree>
    <p:extLst>
      <p:ext uri="{BB962C8B-B14F-4D97-AF65-F5344CB8AC3E}">
        <p14:creationId xmlns:p14="http://schemas.microsoft.com/office/powerpoint/2010/main" val="15934046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840ACE7A-8235-4420-830C-5871B3BB3051}" type="datetimeFigureOut">
              <a:rPr kumimoji="1" lang="ja-JP" altLang="en-US" smtClean="0"/>
              <a:t>2021/2/20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45C01EF-5344-4D26-AE0C-405F8538CA09}" type="slidenum">
              <a:rPr kumimoji="1" lang="ja-JP" altLang="en-US" smtClean="0"/>
              <a:t>‹#›</a:t>
            </a:fld>
            <a:endParaRPr kumimoji="1" lang="ja-JP" altLang="en-US"/>
          </a:p>
        </p:txBody>
      </p:sp>
    </p:spTree>
    <p:extLst>
      <p:ext uri="{BB962C8B-B14F-4D97-AF65-F5344CB8AC3E}">
        <p14:creationId xmlns:p14="http://schemas.microsoft.com/office/powerpoint/2010/main" val="7121727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0ACE7A-8235-4420-830C-5871B3BB3051}" type="datetimeFigureOut">
              <a:rPr kumimoji="1" lang="ja-JP" altLang="en-US" smtClean="0"/>
              <a:t>2021/2/20</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5C01EF-5344-4D26-AE0C-405F8538CA09}" type="slidenum">
              <a:rPr kumimoji="1" lang="ja-JP" altLang="en-US" smtClean="0"/>
              <a:t>‹#›</a:t>
            </a:fld>
            <a:endParaRPr kumimoji="1" lang="ja-JP" altLang="en-US"/>
          </a:p>
        </p:txBody>
      </p:sp>
    </p:spTree>
    <p:extLst>
      <p:ext uri="{BB962C8B-B14F-4D97-AF65-F5344CB8AC3E}">
        <p14:creationId xmlns:p14="http://schemas.microsoft.com/office/powerpoint/2010/main" val="5199355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772F240-789E-4903-BC42-8CA306506714}"/>
              </a:ext>
            </a:extLst>
          </p:cNvPr>
          <p:cNvSpPr>
            <a:spLocks noGrp="1"/>
          </p:cNvSpPr>
          <p:nvPr>
            <p:ph type="ctrTitle"/>
          </p:nvPr>
        </p:nvSpPr>
        <p:spPr>
          <a:xfrm>
            <a:off x="770965" y="1122363"/>
            <a:ext cx="11035553" cy="2387600"/>
          </a:xfrm>
        </p:spPr>
        <p:txBody>
          <a:bodyPr>
            <a:noAutofit/>
          </a:bodyPr>
          <a:lstStyle/>
          <a:p>
            <a:r>
              <a:rPr lang="ja-JP" altLang="ja-JP" sz="4400" dirty="0">
                <a:latin typeface="ＭＳ ゴシック" panose="020B0609070205080204" pitchFamily="49" charset="-128"/>
                <a:ea typeface="ＭＳ ゴシック" panose="020B0609070205080204" pitchFamily="49" charset="-128"/>
              </a:rPr>
              <a:t>インクルーシブ教育を推進するための</a:t>
            </a:r>
            <a:br>
              <a:rPr lang="ja-JP" altLang="en-US" sz="4400" dirty="0">
                <a:latin typeface="ＭＳ ゴシック" panose="020B0609070205080204" pitchFamily="49" charset="-128"/>
                <a:ea typeface="ＭＳ ゴシック" panose="020B0609070205080204" pitchFamily="49" charset="-128"/>
              </a:rPr>
            </a:br>
            <a:r>
              <a:rPr lang="ja-JP" altLang="ja-JP" sz="4400" dirty="0">
                <a:latin typeface="ＭＳ ゴシック" panose="020B0609070205080204" pitchFamily="49" charset="-128"/>
                <a:ea typeface="ＭＳ ゴシック" panose="020B0609070205080204" pitchFamily="49" charset="-128"/>
              </a:rPr>
              <a:t>特別支援教育とコンサルテーション</a:t>
            </a:r>
            <a:br>
              <a:rPr lang="ja-JP" altLang="en-US" sz="4400" dirty="0"/>
            </a:br>
            <a:r>
              <a:rPr lang="ja-JP" altLang="ja-JP" sz="3200" dirty="0"/>
              <a:t>－</a:t>
            </a:r>
            <a:r>
              <a:rPr lang="en-US" altLang="ja-JP" sz="3200" dirty="0"/>
              <a:t>ICT</a:t>
            </a:r>
            <a:r>
              <a:rPr lang="ja-JP" altLang="ja-JP" sz="3200" dirty="0"/>
              <a:t>を活用した大学による地域支援を目指した体制整備－</a:t>
            </a:r>
            <a:br>
              <a:rPr lang="ja-JP" altLang="en-US" sz="3200" dirty="0"/>
            </a:br>
            <a:endParaRPr kumimoji="1" lang="ja-JP" altLang="en-US" sz="3200" dirty="0"/>
          </a:p>
        </p:txBody>
      </p:sp>
      <p:sp>
        <p:nvSpPr>
          <p:cNvPr id="3" name="字幕 2">
            <a:extLst>
              <a:ext uri="{FF2B5EF4-FFF2-40B4-BE49-F238E27FC236}">
                <a16:creationId xmlns:a16="http://schemas.microsoft.com/office/drawing/2014/main" id="{688B0D2A-00BE-4ED2-ADA1-11C75741B434}"/>
              </a:ext>
            </a:extLst>
          </p:cNvPr>
          <p:cNvSpPr>
            <a:spLocks noGrp="1"/>
          </p:cNvSpPr>
          <p:nvPr>
            <p:ph type="subTitle" idx="1"/>
          </p:nvPr>
        </p:nvSpPr>
        <p:spPr>
          <a:xfrm>
            <a:off x="1694329" y="3602038"/>
            <a:ext cx="8982636" cy="2009868"/>
          </a:xfrm>
        </p:spPr>
        <p:txBody>
          <a:bodyPr>
            <a:normAutofit/>
          </a:bodyPr>
          <a:lstStyle/>
          <a:p>
            <a:pPr algn="l"/>
            <a:r>
              <a:rPr lang="ja-JP" altLang="en-US" sz="2000" dirty="0">
                <a:latin typeface="ＭＳ ゴシック" panose="020B0609070205080204" pitchFamily="49" charset="-128"/>
                <a:ea typeface="ＭＳ ゴシック" panose="020B0609070205080204" pitchFamily="49" charset="-128"/>
              </a:rPr>
              <a:t>研究代表者：武田鉄郎（教育学部　特別支援教育学）</a:t>
            </a:r>
          </a:p>
          <a:p>
            <a:pPr algn="l"/>
            <a:r>
              <a:rPr lang="ja-JP" altLang="en-US" sz="2000" dirty="0">
                <a:latin typeface="ＭＳ ゴシック" panose="020B0609070205080204" pitchFamily="49" charset="-128"/>
                <a:ea typeface="ＭＳ ゴシック" panose="020B0609070205080204" pitchFamily="49" charset="-128"/>
              </a:rPr>
              <a:t>教育学部：</a:t>
            </a:r>
            <a:r>
              <a:rPr lang="zh-TW" altLang="en-US" sz="2000" dirty="0">
                <a:latin typeface="ＭＳ ゴシック" panose="020B0609070205080204" pitchFamily="49" charset="-128"/>
                <a:ea typeface="ＭＳ ゴシック" panose="020B0609070205080204" pitchFamily="49" charset="-128"/>
              </a:rPr>
              <a:t>江田裕介</a:t>
            </a:r>
            <a:r>
              <a:rPr lang="ja-JP" altLang="en-US" sz="2000" dirty="0">
                <a:latin typeface="ＭＳ ゴシック" panose="020B0609070205080204" pitchFamily="49" charset="-128"/>
                <a:ea typeface="ＭＳ ゴシック" panose="020B0609070205080204" pitchFamily="49" charset="-128"/>
              </a:rPr>
              <a:t>・</a:t>
            </a:r>
            <a:r>
              <a:rPr lang="zh-TW" altLang="en-US" sz="2000" dirty="0">
                <a:latin typeface="ＭＳ ゴシック" panose="020B0609070205080204" pitchFamily="49" charset="-128"/>
                <a:ea typeface="ＭＳ ゴシック" panose="020B0609070205080204" pitchFamily="49" charset="-128"/>
              </a:rPr>
              <a:t>山﨑由可里</a:t>
            </a:r>
            <a:r>
              <a:rPr lang="ja-JP" altLang="en-US" sz="2000" dirty="0">
                <a:latin typeface="ＭＳ ゴシック" panose="020B0609070205080204" pitchFamily="49" charset="-128"/>
                <a:ea typeface="ＭＳ ゴシック" panose="020B0609070205080204" pitchFamily="49" charset="-128"/>
              </a:rPr>
              <a:t>・</a:t>
            </a:r>
            <a:r>
              <a:rPr lang="zh-TW" altLang="en-US" sz="2000" dirty="0">
                <a:latin typeface="ＭＳ ゴシック" panose="020B0609070205080204" pitchFamily="49" charset="-128"/>
                <a:ea typeface="ＭＳ ゴシック" panose="020B0609070205080204" pitchFamily="49" charset="-128"/>
              </a:rPr>
              <a:t>古井克憲</a:t>
            </a:r>
            <a:r>
              <a:rPr lang="ja-JP" altLang="en-US" sz="2000" dirty="0">
                <a:latin typeface="ＭＳ ゴシック" panose="020B0609070205080204" pitchFamily="49" charset="-128"/>
                <a:ea typeface="ＭＳ ゴシック" panose="020B0609070205080204" pitchFamily="49" charset="-128"/>
              </a:rPr>
              <a:t>・</a:t>
            </a:r>
            <a:r>
              <a:rPr lang="zh-TW" altLang="en-US" sz="2000" dirty="0">
                <a:latin typeface="ＭＳ ゴシック" panose="020B0609070205080204" pitchFamily="49" charset="-128"/>
                <a:ea typeface="ＭＳ ゴシック" panose="020B0609070205080204" pitchFamily="49" charset="-128"/>
              </a:rPr>
              <a:t>竹澤大史</a:t>
            </a:r>
            <a:r>
              <a:rPr lang="ja-JP" altLang="en-US" sz="2000" dirty="0">
                <a:latin typeface="ＭＳ ゴシック" panose="020B0609070205080204" pitchFamily="49" charset="-128"/>
                <a:ea typeface="ＭＳ ゴシック" panose="020B0609070205080204" pitchFamily="49" charset="-128"/>
              </a:rPr>
              <a:t>（特別支援教育学）</a:t>
            </a:r>
          </a:p>
          <a:p>
            <a:pPr algn="l"/>
            <a:r>
              <a:rPr lang="ja-JP" altLang="en-US" sz="2000" dirty="0">
                <a:latin typeface="ＭＳ ゴシック" panose="020B0609070205080204" pitchFamily="49" charset="-128"/>
                <a:ea typeface="ＭＳ ゴシック" panose="020B0609070205080204" pitchFamily="49" charset="-128"/>
              </a:rPr>
              <a:t>　・</a:t>
            </a:r>
            <a:r>
              <a:rPr lang="zh-TW" altLang="en-US" sz="2000" dirty="0">
                <a:latin typeface="ＭＳ ゴシック" panose="020B0609070205080204" pitchFamily="49" charset="-128"/>
                <a:ea typeface="ＭＳ ゴシック" panose="020B0609070205080204" pitchFamily="49" charset="-128"/>
              </a:rPr>
              <a:t>菅道子</a:t>
            </a:r>
            <a:r>
              <a:rPr lang="ja-JP" altLang="en-US" sz="2000" dirty="0">
                <a:latin typeface="ＭＳ ゴシック" panose="020B0609070205080204" pitchFamily="49" charset="-128"/>
                <a:ea typeface="ＭＳ ゴシック" panose="020B0609070205080204" pitchFamily="49" charset="-128"/>
              </a:rPr>
              <a:t>・</a:t>
            </a:r>
            <a:r>
              <a:rPr lang="zh-TW" altLang="en-US" sz="2000" dirty="0">
                <a:latin typeface="ＭＳ ゴシック" panose="020B0609070205080204" pitchFamily="49" charset="-128"/>
                <a:ea typeface="ＭＳ ゴシック" panose="020B0609070205080204" pitchFamily="49" charset="-128"/>
              </a:rPr>
              <a:t>上野智子</a:t>
            </a:r>
            <a:r>
              <a:rPr lang="ja-JP" altLang="en-US" sz="2000" dirty="0">
                <a:latin typeface="ＭＳ ゴシック" panose="020B0609070205080204" pitchFamily="49" charset="-128"/>
                <a:ea typeface="ＭＳ ゴシック" panose="020B0609070205080204" pitchFamily="49" charset="-128"/>
              </a:rPr>
              <a:t>（音楽科）</a:t>
            </a:r>
          </a:p>
          <a:p>
            <a:pPr algn="l"/>
            <a:r>
              <a:rPr lang="ja-JP" altLang="en-US" sz="2000" dirty="0">
                <a:latin typeface="ＭＳ ゴシック" panose="020B0609070205080204" pitchFamily="49" charset="-128"/>
                <a:ea typeface="ＭＳ ゴシック" panose="020B0609070205080204" pitchFamily="49" charset="-128"/>
              </a:rPr>
              <a:t>学術情報センター：</a:t>
            </a:r>
            <a:r>
              <a:rPr lang="zh-TW" altLang="en-US" sz="2000" dirty="0">
                <a:latin typeface="ＭＳ ゴシック" panose="020B0609070205080204" pitchFamily="49" charset="-128"/>
                <a:ea typeface="ＭＳ ゴシック" panose="020B0609070205080204" pitchFamily="49" charset="-128"/>
              </a:rPr>
              <a:t>川橋　裕</a:t>
            </a:r>
            <a:endParaRPr lang="ja-JP" altLang="en-US" sz="2000" dirty="0">
              <a:latin typeface="ＭＳ ゴシック" panose="020B0609070205080204" pitchFamily="49" charset="-128"/>
              <a:ea typeface="ＭＳ ゴシック" panose="020B0609070205080204" pitchFamily="49" charset="-128"/>
            </a:endParaRPr>
          </a:p>
          <a:p>
            <a:pPr algn="l"/>
            <a:endParaRPr kumimoji="1" lang="ja-JP" altLang="en-US" sz="2000"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7171344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7ED47E4-43CB-4092-9994-A2739C8BC3A4}"/>
              </a:ext>
            </a:extLst>
          </p:cNvPr>
          <p:cNvSpPr>
            <a:spLocks noGrp="1"/>
          </p:cNvSpPr>
          <p:nvPr>
            <p:ph type="title"/>
          </p:nvPr>
        </p:nvSpPr>
        <p:spPr/>
        <p:txBody>
          <a:bodyPr/>
          <a:lstStyle/>
          <a:p>
            <a:r>
              <a:rPr kumimoji="1" lang="ja-JP" altLang="en-US" dirty="0"/>
              <a:t>研究の課題</a:t>
            </a:r>
          </a:p>
        </p:txBody>
      </p:sp>
      <p:sp>
        <p:nvSpPr>
          <p:cNvPr id="3" name="コンテンツ プレースホルダー 2">
            <a:extLst>
              <a:ext uri="{FF2B5EF4-FFF2-40B4-BE49-F238E27FC236}">
                <a16:creationId xmlns:a16="http://schemas.microsoft.com/office/drawing/2014/main" id="{C6C15EE4-C3CD-42F0-BA60-36136B88B8FA}"/>
              </a:ext>
            </a:extLst>
          </p:cNvPr>
          <p:cNvSpPr>
            <a:spLocks noGrp="1"/>
          </p:cNvSpPr>
          <p:nvPr>
            <p:ph idx="1"/>
          </p:nvPr>
        </p:nvSpPr>
        <p:spPr/>
        <p:txBody>
          <a:bodyPr/>
          <a:lstStyle/>
          <a:p>
            <a:pPr eaLnBrk="0" latinLnBrk="1" hangingPunct="0"/>
            <a:r>
              <a:rPr lang="ja-JP" altLang="ja-JP" dirty="0"/>
              <a:t>教育現場と協働するため、各地域の研修に資するように日程調整が困難な場合があり前年度からの日程調整の必要性</a:t>
            </a:r>
          </a:p>
          <a:p>
            <a:pPr eaLnBrk="0" latinLnBrk="1" hangingPunct="0"/>
            <a:r>
              <a:rPr lang="ja-JP" altLang="ja-JP" dirty="0"/>
              <a:t>特別支援教育フォーラムに参加者の</a:t>
            </a:r>
            <a:r>
              <a:rPr lang="en-US" altLang="ja-JP" dirty="0"/>
              <a:t>Zoom</a:t>
            </a:r>
            <a:r>
              <a:rPr lang="ja-JP" altLang="ja-JP" dirty="0"/>
              <a:t>等の機器の問題と参加方法の周知・徹底</a:t>
            </a:r>
          </a:p>
          <a:p>
            <a:pPr eaLnBrk="0" latinLnBrk="1" hangingPunct="0"/>
            <a:r>
              <a:rPr lang="ja-JP" altLang="ja-JP" dirty="0"/>
              <a:t>各地域の学校や教育委員会との連携</a:t>
            </a:r>
            <a:endParaRPr lang="ja-JP" altLang="en-US" dirty="0"/>
          </a:p>
          <a:p>
            <a:pPr eaLnBrk="0" latinLnBrk="1" hangingPunct="0"/>
            <a:r>
              <a:rPr lang="ja-JP" altLang="en-US" b="1" dirty="0">
                <a:latin typeface="+mj-ea"/>
                <a:ea typeface="+mj-ea"/>
              </a:rPr>
              <a:t>課題としては、連絡が届かなかった地域があったこと、開始時間が平日の</a:t>
            </a:r>
            <a:r>
              <a:rPr lang="en-US" altLang="ja-JP" b="1" dirty="0">
                <a:latin typeface="+mj-ea"/>
                <a:ea typeface="+mj-ea"/>
              </a:rPr>
              <a:t>18</a:t>
            </a:r>
            <a:r>
              <a:rPr lang="ja-JP" altLang="en-US" b="1" dirty="0">
                <a:latin typeface="+mj-ea"/>
                <a:ea typeface="+mj-ea"/>
              </a:rPr>
              <a:t>時</a:t>
            </a:r>
            <a:r>
              <a:rPr lang="en-US" altLang="ja-JP" b="1" dirty="0">
                <a:latin typeface="+mj-ea"/>
                <a:ea typeface="+mj-ea"/>
              </a:rPr>
              <a:t>15</a:t>
            </a:r>
            <a:r>
              <a:rPr lang="ja-JP" altLang="en-US" b="1" dirty="0">
                <a:latin typeface="+mj-ea"/>
                <a:ea typeface="+mj-ea"/>
              </a:rPr>
              <a:t>分からであり、勤務時間外であったことで学校としての研修会としての開催ができなかったこと</a:t>
            </a:r>
            <a:r>
              <a:rPr lang="ja-JP" altLang="en-US" dirty="0"/>
              <a:t>　など</a:t>
            </a:r>
            <a:endParaRPr lang="ja-JP" altLang="ja-JP" dirty="0"/>
          </a:p>
          <a:p>
            <a:endParaRPr kumimoji="1" lang="ja-JP" altLang="en-US" dirty="0"/>
          </a:p>
        </p:txBody>
      </p:sp>
    </p:spTree>
    <p:extLst>
      <p:ext uri="{BB962C8B-B14F-4D97-AF65-F5344CB8AC3E}">
        <p14:creationId xmlns:p14="http://schemas.microsoft.com/office/powerpoint/2010/main" val="3857450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396C876-FE79-4CF7-99D2-CB4640F05AB3}"/>
              </a:ext>
            </a:extLst>
          </p:cNvPr>
          <p:cNvSpPr>
            <a:spLocks noGrp="1"/>
          </p:cNvSpPr>
          <p:nvPr>
            <p:ph type="title"/>
          </p:nvPr>
        </p:nvSpPr>
        <p:spPr/>
        <p:txBody>
          <a:bodyPr/>
          <a:lstStyle/>
          <a:p>
            <a:r>
              <a:rPr kumimoji="1" lang="ja-JP" altLang="en-US" dirty="0"/>
              <a:t>おわりに</a:t>
            </a:r>
          </a:p>
        </p:txBody>
      </p:sp>
      <p:sp>
        <p:nvSpPr>
          <p:cNvPr id="3" name="コンテンツ プレースホルダー 2">
            <a:extLst>
              <a:ext uri="{FF2B5EF4-FFF2-40B4-BE49-F238E27FC236}">
                <a16:creationId xmlns:a16="http://schemas.microsoft.com/office/drawing/2014/main" id="{934CD112-1FE9-491D-89E5-D7E471ABC88E}"/>
              </a:ext>
            </a:extLst>
          </p:cNvPr>
          <p:cNvSpPr>
            <a:spLocks noGrp="1"/>
          </p:cNvSpPr>
          <p:nvPr>
            <p:ph idx="1"/>
          </p:nvPr>
        </p:nvSpPr>
        <p:spPr/>
        <p:txBody>
          <a:bodyPr>
            <a:normAutofit fontScale="92500" lnSpcReduction="10000"/>
          </a:bodyPr>
          <a:lstStyle/>
          <a:p>
            <a:r>
              <a:rPr lang="ja-JP" altLang="ja-JP" dirty="0"/>
              <a:t>本研究は特別支援教育フォーラムとして大学院の科目を一般公開してから</a:t>
            </a:r>
            <a:r>
              <a:rPr lang="en-US" altLang="ja-JP" dirty="0"/>
              <a:t>96</a:t>
            </a:r>
            <a:r>
              <a:rPr lang="ja-JP" altLang="ja-JP" dirty="0"/>
              <a:t>回を終えた。このフォーラム</a:t>
            </a:r>
            <a:r>
              <a:rPr lang="ja-JP" altLang="en-US" dirty="0"/>
              <a:t>を</a:t>
            </a:r>
            <a:r>
              <a:rPr lang="ja-JP" altLang="ja-JP" dirty="0"/>
              <a:t>実施するに当たって、各会場との連絡調整、各会場、</a:t>
            </a:r>
            <a:r>
              <a:rPr lang="ja-JP" altLang="en-US" dirty="0"/>
              <a:t>各</a:t>
            </a:r>
            <a:r>
              <a:rPr lang="ja-JP" altLang="ja-JP" dirty="0"/>
              <a:t>教育委員会、参加者への通知、資料の配付、フォーラムの記録等、様々な業務がある。ここ</a:t>
            </a:r>
            <a:r>
              <a:rPr lang="en-US" altLang="ja-JP" dirty="0"/>
              <a:t>10</a:t>
            </a:r>
            <a:r>
              <a:rPr lang="ja-JP" altLang="ja-JP" dirty="0"/>
              <a:t>年間、佐藤理江子さんから上記事務的手続き、連絡調整、記録のまとめ、ホームページへの掲載等を行ってもらってきた。しかし、毎年、このような補助金を取っていく必要がある</a:t>
            </a:r>
            <a:r>
              <a:rPr lang="ja-JP" altLang="en-US" dirty="0"/>
              <a:t>。</a:t>
            </a:r>
          </a:p>
          <a:p>
            <a:pPr marL="0" indent="0">
              <a:buNone/>
            </a:pPr>
            <a:r>
              <a:rPr lang="ja-JP" altLang="en-US" dirty="0"/>
              <a:t>　可能であれば、和歌山県内における</a:t>
            </a:r>
            <a:r>
              <a:rPr lang="ja-JP" altLang="ja-JP" dirty="0"/>
              <a:t>インクルーシブ教育を推進するための</a:t>
            </a:r>
            <a:r>
              <a:rPr lang="ja-JP" altLang="en-US" dirty="0"/>
              <a:t>特別支援教育フォーラムをはじめとして様々な発信をしていくために</a:t>
            </a:r>
            <a:r>
              <a:rPr lang="ja-JP" altLang="ja-JP" dirty="0"/>
              <a:t>教育学部</a:t>
            </a:r>
            <a:r>
              <a:rPr lang="ja-JP" altLang="en-US" dirty="0"/>
              <a:t>において</a:t>
            </a:r>
            <a:r>
              <a:rPr lang="ja-JP" altLang="ja-JP" dirty="0"/>
              <a:t>予算</a:t>
            </a:r>
            <a:r>
              <a:rPr lang="ja-JP" altLang="en-US" dirty="0"/>
              <a:t>化して</a:t>
            </a:r>
            <a:r>
              <a:rPr lang="ja-JP" altLang="ja-JP" dirty="0"/>
              <a:t>ほしいと考えている。</a:t>
            </a:r>
            <a:endParaRPr lang="ja-JP" altLang="en-US" dirty="0"/>
          </a:p>
          <a:p>
            <a:pPr marL="0" indent="0">
              <a:buNone/>
            </a:pPr>
            <a:r>
              <a:rPr lang="ja-JP" altLang="en-US" dirty="0"/>
              <a:t>　最後に補助金をいただいたおかげでコロナ禍であったが、ある程度の成果を挙げることができたことを感謝している。</a:t>
            </a:r>
            <a:endParaRPr lang="ja-JP" altLang="ja-JP" dirty="0"/>
          </a:p>
          <a:p>
            <a:endParaRPr kumimoji="1" lang="ja-JP" altLang="en-US" dirty="0"/>
          </a:p>
        </p:txBody>
      </p:sp>
    </p:spTree>
    <p:extLst>
      <p:ext uri="{BB962C8B-B14F-4D97-AF65-F5344CB8AC3E}">
        <p14:creationId xmlns:p14="http://schemas.microsoft.com/office/powerpoint/2010/main" val="33191979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2754850331"/>
              </p:ext>
            </p:extLst>
          </p:nvPr>
        </p:nvGraphicFramePr>
        <p:xfrm>
          <a:off x="6398" y="-5861"/>
          <a:ext cx="11869782"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テキスト ボックス 1"/>
          <p:cNvSpPr txBox="1"/>
          <p:nvPr/>
        </p:nvSpPr>
        <p:spPr>
          <a:xfrm>
            <a:off x="315820" y="838503"/>
            <a:ext cx="2239121" cy="584775"/>
          </a:xfrm>
          <a:prstGeom prst="rect">
            <a:avLst/>
          </a:prstGeom>
          <a:noFill/>
          <a:ln w="57150" cmpd="sng">
            <a:solidFill>
              <a:schemeClr val="tx1"/>
            </a:solidFill>
          </a:ln>
        </p:spPr>
        <p:txBody>
          <a:bodyPr wrap="square" rtlCol="0">
            <a:spAutoFit/>
          </a:bodyPr>
          <a:lstStyle/>
          <a:p>
            <a:pPr algn="ctr"/>
            <a:r>
              <a:rPr lang="ja-JP" altLang="en-US" sz="3200" dirty="0"/>
              <a:t>事業の成果</a:t>
            </a:r>
          </a:p>
        </p:txBody>
      </p:sp>
      <p:sp>
        <p:nvSpPr>
          <p:cNvPr id="3" name="テキスト ボックス 2">
            <a:extLst>
              <a:ext uri="{FF2B5EF4-FFF2-40B4-BE49-F238E27FC236}">
                <a16:creationId xmlns:a16="http://schemas.microsoft.com/office/drawing/2014/main" id="{27896237-B5E5-49BD-8AA0-B7E2005DB919}"/>
              </a:ext>
            </a:extLst>
          </p:cNvPr>
          <p:cNvSpPr txBox="1"/>
          <p:nvPr/>
        </p:nvSpPr>
        <p:spPr>
          <a:xfrm>
            <a:off x="905435" y="2545976"/>
            <a:ext cx="10506636" cy="1754326"/>
          </a:xfrm>
          <a:prstGeom prst="rect">
            <a:avLst/>
          </a:prstGeom>
          <a:noFill/>
        </p:spPr>
        <p:txBody>
          <a:bodyPr wrap="square" rtlCol="0">
            <a:spAutoFit/>
          </a:bodyPr>
          <a:lstStyle/>
          <a:p>
            <a:pPr lvl="0"/>
            <a:r>
              <a:rPr lang="ja-JP" altLang="ja-JP" sz="3600" dirty="0">
                <a:latin typeface="ＭＳ ゴシック" panose="020B0609070205080204" pitchFamily="49" charset="-128"/>
                <a:ea typeface="ＭＳ ゴシック" panose="020B0609070205080204" pitchFamily="49" charset="-128"/>
              </a:rPr>
              <a:t>インクルーシブ教育を推進するための特別支援教育とコンサルテーション－</a:t>
            </a:r>
            <a:r>
              <a:rPr lang="en-US" altLang="ja-JP" sz="3600" dirty="0">
                <a:latin typeface="ＭＳ ゴシック" panose="020B0609070205080204" pitchFamily="49" charset="-128"/>
                <a:ea typeface="ＭＳ ゴシック" panose="020B0609070205080204" pitchFamily="49" charset="-128"/>
              </a:rPr>
              <a:t>ICT</a:t>
            </a:r>
            <a:r>
              <a:rPr lang="ja-JP" altLang="ja-JP" sz="3600" dirty="0">
                <a:latin typeface="ＭＳ ゴシック" panose="020B0609070205080204" pitchFamily="49" charset="-128"/>
                <a:ea typeface="ＭＳ ゴシック" panose="020B0609070205080204" pitchFamily="49" charset="-128"/>
              </a:rPr>
              <a:t>を活用した大学による地域支援を目指した体制整備－</a:t>
            </a:r>
            <a:endParaRPr lang="ja-JP" altLang="en-US" sz="3600"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745190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3040B25-74EF-4062-8B5B-076C2876056D}"/>
              </a:ext>
            </a:extLst>
          </p:cNvPr>
          <p:cNvSpPr>
            <a:spLocks noGrp="1"/>
          </p:cNvSpPr>
          <p:nvPr>
            <p:ph type="title" idx="4294967295"/>
          </p:nvPr>
        </p:nvSpPr>
        <p:spPr>
          <a:xfrm>
            <a:off x="379317" y="2023596"/>
            <a:ext cx="11210926" cy="3054350"/>
          </a:xfrm>
        </p:spPr>
        <p:txBody>
          <a:bodyPr>
            <a:normAutofit fontScale="90000"/>
          </a:bodyPr>
          <a:lstStyle/>
          <a:p>
            <a:r>
              <a:rPr kumimoji="1" lang="ja-JP" altLang="en-US" dirty="0">
                <a:latin typeface="ＭＳ ゴシック" panose="020B0609070205080204" pitchFamily="49" charset="-128"/>
                <a:ea typeface="ＭＳ ゴシック" panose="020B0609070205080204" pitchFamily="49" charset="-128"/>
              </a:rPr>
              <a:t>事業の成果</a:t>
            </a:r>
            <a:br>
              <a:rPr kumimoji="1" lang="ja-JP" altLang="en-US" dirty="0">
                <a:latin typeface="ＭＳ ゴシック" panose="020B0609070205080204" pitchFamily="49" charset="-128"/>
                <a:ea typeface="ＭＳ ゴシック" panose="020B0609070205080204" pitchFamily="49" charset="-128"/>
              </a:rPr>
            </a:br>
            <a:r>
              <a:rPr lang="ja-JP" altLang="en-US" sz="2700" dirty="0">
                <a:latin typeface="ＭＳ ゴシック" panose="020B0609070205080204" pitchFamily="49" charset="-128"/>
                <a:ea typeface="ＭＳ ゴシック" panose="020B0609070205080204" pitchFamily="49" charset="-128"/>
              </a:rPr>
              <a:t>①</a:t>
            </a:r>
            <a:r>
              <a:rPr lang="ja-JP" altLang="ja-JP" sz="2700" b="1" dirty="0">
                <a:latin typeface="ＭＳ ゴシック" panose="020B0609070205080204" pitchFamily="49" charset="-128"/>
                <a:ea typeface="ＭＳ ゴシック" panose="020B0609070205080204" pitchFamily="49" charset="-128"/>
              </a:rPr>
              <a:t>コンサルテーションに焦点を当てた、</a:t>
            </a:r>
            <a:r>
              <a:rPr lang="en-US" altLang="ja-JP" sz="2700" b="1" dirty="0">
                <a:latin typeface="ＭＳ ゴシック" panose="020B0609070205080204" pitchFamily="49" charset="-128"/>
                <a:ea typeface="ＭＳ ゴシック" panose="020B0609070205080204" pitchFamily="49" charset="-128"/>
              </a:rPr>
              <a:t>ICT</a:t>
            </a:r>
            <a:r>
              <a:rPr lang="ja-JP" altLang="ja-JP" sz="2700" b="1" dirty="0">
                <a:latin typeface="ＭＳ ゴシック" panose="020B0609070205080204" pitchFamily="49" charset="-128"/>
                <a:ea typeface="ＭＳ ゴシック" panose="020B0609070205080204" pitchFamily="49" charset="-128"/>
              </a:rPr>
              <a:t>（テレビ会議システム及び</a:t>
            </a:r>
            <a:r>
              <a:rPr lang="en-US" altLang="ja-JP" sz="2700" b="1" dirty="0">
                <a:latin typeface="ＭＳ ゴシック" panose="020B0609070205080204" pitchFamily="49" charset="-128"/>
                <a:ea typeface="ＭＳ ゴシック" panose="020B0609070205080204" pitchFamily="49" charset="-128"/>
              </a:rPr>
              <a:t>Zoom</a:t>
            </a:r>
            <a:r>
              <a:rPr lang="ja-JP" altLang="ja-JP" sz="2700" b="1" dirty="0">
                <a:latin typeface="ＭＳ ゴシック" panose="020B0609070205080204" pitchFamily="49" charset="-128"/>
                <a:ea typeface="ＭＳ ゴシック" panose="020B0609070205080204" pitchFamily="49" charset="-128"/>
              </a:rPr>
              <a:t>等の</a:t>
            </a:r>
            <a:r>
              <a:rPr lang="en-US" altLang="ja-JP" sz="2700" b="1" dirty="0">
                <a:latin typeface="ＭＳ ゴシック" panose="020B0609070205080204" pitchFamily="49" charset="-128"/>
                <a:ea typeface="ＭＳ ゴシック" panose="020B0609070205080204" pitchFamily="49" charset="-128"/>
              </a:rPr>
              <a:t>TV</a:t>
            </a:r>
            <a:r>
              <a:rPr lang="ja-JP" altLang="ja-JP" sz="2700" b="1" dirty="0">
                <a:latin typeface="ＭＳ ゴシック" panose="020B0609070205080204" pitchFamily="49" charset="-128"/>
                <a:ea typeface="ＭＳ ゴシック" panose="020B0609070205080204" pitchFamily="49" charset="-128"/>
              </a:rPr>
              <a:t>システム）を用いた</a:t>
            </a:r>
            <a:r>
              <a:rPr lang="ja-JP" altLang="ja-JP" sz="2700" b="1" u="sng" dirty="0">
                <a:latin typeface="ＭＳ ゴシック" panose="020B0609070205080204" pitchFamily="49" charset="-128"/>
                <a:ea typeface="ＭＳ ゴシック" panose="020B0609070205080204" pitchFamily="49" charset="-128"/>
              </a:rPr>
              <a:t>フォーラム形式</a:t>
            </a:r>
            <a:r>
              <a:rPr lang="ja-JP" altLang="ja-JP" sz="2700" b="1" dirty="0">
                <a:latin typeface="ＭＳ ゴシック" panose="020B0609070205080204" pitchFamily="49" charset="-128"/>
                <a:ea typeface="ＭＳ ゴシック" panose="020B0609070205080204" pitchFamily="49" charset="-128"/>
              </a:rPr>
              <a:t>による研究・実践</a:t>
            </a:r>
            <a:r>
              <a:rPr lang="ja-JP" altLang="en-US" sz="2700" b="1" dirty="0">
                <a:latin typeface="ＭＳ ゴシック" panose="020B0609070205080204" pitchFamily="49" charset="-128"/>
                <a:ea typeface="ＭＳ ゴシック" panose="020B0609070205080204" pitchFamily="49" charset="-128"/>
              </a:rPr>
              <a:t>の情報提供</a:t>
            </a:r>
            <a:r>
              <a:rPr lang="ja-JP" altLang="ja-JP" sz="2700" b="1" dirty="0">
                <a:latin typeface="ＭＳ ゴシック" panose="020B0609070205080204" pitchFamily="49" charset="-128"/>
                <a:ea typeface="ＭＳ ゴシック" panose="020B0609070205080204" pitchFamily="49" charset="-128"/>
              </a:rPr>
              <a:t>（和歌山大学学術情報センターとの連携のもとＴＶシステム配信）</a:t>
            </a:r>
            <a:br>
              <a:rPr lang="ja-JP" altLang="en-US" sz="2700" dirty="0">
                <a:latin typeface="ＭＳ ゴシック" panose="020B0609070205080204" pitchFamily="49" charset="-128"/>
                <a:ea typeface="ＭＳ ゴシック" panose="020B0609070205080204" pitchFamily="49" charset="-128"/>
              </a:rPr>
            </a:br>
            <a:br>
              <a:rPr lang="ja-JP" altLang="en-US" sz="2700" dirty="0">
                <a:latin typeface="ＭＳ ゴシック" panose="020B0609070205080204" pitchFamily="49" charset="-128"/>
                <a:ea typeface="ＭＳ ゴシック" panose="020B0609070205080204" pitchFamily="49" charset="-128"/>
              </a:rPr>
            </a:br>
            <a:r>
              <a:rPr lang="ja-JP" altLang="en-US" sz="2700" dirty="0">
                <a:latin typeface="ＭＳ ゴシック" panose="020B0609070205080204" pitchFamily="49" charset="-128"/>
                <a:ea typeface="ＭＳ ゴシック" panose="020B0609070205080204" pitchFamily="49" charset="-128"/>
              </a:rPr>
              <a:t>　当初、和歌山大学学術情報センターの</a:t>
            </a:r>
            <a:r>
              <a:rPr lang="ja-JP" altLang="ja-JP" sz="2700" b="1" dirty="0">
                <a:latin typeface="ＭＳ ゴシック" panose="020B0609070205080204" pitchFamily="49" charset="-128"/>
                <a:ea typeface="ＭＳ ゴシック" panose="020B0609070205080204" pitchFamily="49" charset="-128"/>
              </a:rPr>
              <a:t>ＴＶシステム配信</a:t>
            </a:r>
            <a:r>
              <a:rPr lang="ja-JP" altLang="en-US" sz="2700" b="1" dirty="0">
                <a:latin typeface="ＭＳ ゴシック" panose="020B0609070205080204" pitchFamily="49" charset="-128"/>
                <a:ea typeface="ＭＳ ゴシック" panose="020B0609070205080204" pitchFamily="49" charset="-128"/>
              </a:rPr>
              <a:t>を試み、和歌山大学学術情報センター、きのかわ支援学校、</a:t>
            </a:r>
            <a:r>
              <a:rPr lang="en-US" altLang="ja-JP" sz="2700" b="1" dirty="0">
                <a:latin typeface="ＭＳ ゴシック" panose="020B0609070205080204" pitchFamily="49" charset="-128"/>
                <a:ea typeface="ＭＳ ゴシック" panose="020B0609070205080204" pitchFamily="49" charset="-128"/>
              </a:rPr>
              <a:t>Big-U</a:t>
            </a:r>
            <a:r>
              <a:rPr lang="ja-JP" altLang="en-US" sz="2700" b="1" dirty="0">
                <a:latin typeface="ＭＳ ゴシック" panose="020B0609070205080204" pitchFamily="49" charset="-128"/>
                <a:ea typeface="ＭＳ ゴシック" panose="020B0609070205080204" pitchFamily="49" charset="-128"/>
              </a:rPr>
              <a:t>、みくまの支援学校の</a:t>
            </a:r>
            <a:r>
              <a:rPr lang="en-US" altLang="ja-JP" sz="2700" b="1" dirty="0">
                <a:latin typeface="ＭＳ ゴシック" panose="020B0609070205080204" pitchFamily="49" charset="-128"/>
                <a:ea typeface="ＭＳ ゴシック" panose="020B0609070205080204" pitchFamily="49" charset="-128"/>
              </a:rPr>
              <a:t>4</a:t>
            </a:r>
            <a:r>
              <a:rPr lang="ja-JP" altLang="en-US" sz="2700" b="1" dirty="0">
                <a:latin typeface="ＭＳ ゴシック" panose="020B0609070205080204" pitchFamily="49" charset="-128"/>
                <a:ea typeface="ＭＳ ゴシック" panose="020B0609070205080204" pitchFamily="49" charset="-128"/>
              </a:rPr>
              <a:t>カ所の通信の調整を</a:t>
            </a:r>
            <a:r>
              <a:rPr lang="en-US" altLang="ja-JP" sz="2700" b="1" dirty="0">
                <a:latin typeface="ＭＳ ゴシック" panose="020B0609070205080204" pitchFamily="49" charset="-128"/>
                <a:ea typeface="ＭＳ ゴシック" panose="020B0609070205080204" pitchFamily="49" charset="-128"/>
              </a:rPr>
              <a:t>3</a:t>
            </a:r>
            <a:r>
              <a:rPr lang="ja-JP" altLang="en-US" sz="2700" b="1" dirty="0">
                <a:latin typeface="ＭＳ ゴシック" panose="020B0609070205080204" pitchFamily="49" charset="-128"/>
                <a:ea typeface="ＭＳ ゴシック" panose="020B0609070205080204" pitchFamily="49" charset="-128"/>
              </a:rPr>
              <a:t>度行い</a:t>
            </a:r>
            <a:r>
              <a:rPr lang="en-US" altLang="ja-JP" sz="2700" b="1" dirty="0">
                <a:latin typeface="ＭＳ ゴシック" panose="020B0609070205080204" pitchFamily="49" charset="-128"/>
                <a:ea typeface="ＭＳ ゴシック" panose="020B0609070205080204" pitchFamily="49" charset="-128"/>
              </a:rPr>
              <a:t>7</a:t>
            </a:r>
            <a:r>
              <a:rPr lang="ja-JP" altLang="en-US" sz="2700" b="1" dirty="0">
                <a:latin typeface="ＭＳ ゴシック" panose="020B0609070205080204" pitchFamily="49" charset="-128"/>
                <a:ea typeface="ＭＳ ゴシック" panose="020B0609070205080204" pitchFamily="49" charset="-128"/>
              </a:rPr>
              <a:t>月には実施可能になった。しかし、コロナ禍で</a:t>
            </a:r>
            <a:r>
              <a:rPr lang="en-US" altLang="ja-JP" sz="2700" b="1" dirty="0">
                <a:latin typeface="ＭＳ ゴシック" panose="020B0609070205080204" pitchFamily="49" charset="-128"/>
                <a:ea typeface="ＭＳ ゴシック" panose="020B0609070205080204" pitchFamily="49" charset="-128"/>
              </a:rPr>
              <a:t>3</a:t>
            </a:r>
            <a:r>
              <a:rPr lang="ja-JP" altLang="en-US" sz="2700" b="1" dirty="0">
                <a:latin typeface="ＭＳ ゴシック" panose="020B0609070205080204" pitchFamily="49" charset="-128"/>
                <a:ea typeface="ＭＳ ゴシック" panose="020B0609070205080204" pitchFamily="49" charset="-128"/>
              </a:rPr>
              <a:t>密を防ぐために、この方法でのフォーラム形式による情報提供を断念せざるを得なかった。その代替方法として、</a:t>
            </a:r>
            <a:r>
              <a:rPr lang="en-US" altLang="ja-JP" sz="2700" b="1" dirty="0">
                <a:latin typeface="ＭＳ ゴシック" panose="020B0609070205080204" pitchFamily="49" charset="-128"/>
                <a:ea typeface="ＭＳ ゴシック" panose="020B0609070205080204" pitchFamily="49" charset="-128"/>
              </a:rPr>
              <a:t>9</a:t>
            </a:r>
            <a:r>
              <a:rPr lang="ja-JP" altLang="en-US" sz="2700" b="1" dirty="0">
                <a:latin typeface="ＭＳ ゴシック" panose="020B0609070205080204" pitchFamily="49" charset="-128"/>
                <a:ea typeface="ＭＳ ゴシック" panose="020B0609070205080204" pitchFamily="49" charset="-128"/>
              </a:rPr>
              <a:t>月から</a:t>
            </a:r>
            <a:r>
              <a:rPr lang="en-US" altLang="ja-JP" sz="2700" b="1" dirty="0">
                <a:latin typeface="ＭＳ ゴシック" panose="020B0609070205080204" pitchFamily="49" charset="-128"/>
                <a:ea typeface="ＭＳ ゴシック" panose="020B0609070205080204" pitchFamily="49" charset="-128"/>
              </a:rPr>
              <a:t>Zoom</a:t>
            </a:r>
            <a:r>
              <a:rPr lang="ja-JP" altLang="en-US" sz="2700" b="1" dirty="0">
                <a:latin typeface="ＭＳ ゴシック" panose="020B0609070205080204" pitchFamily="49" charset="-128"/>
                <a:ea typeface="ＭＳ ゴシック" panose="020B0609070205080204" pitchFamily="49" charset="-128"/>
              </a:rPr>
              <a:t>を用いて、各特別支援学校、及び各市町村の特別支援教育等に携わっている教員や福祉施設職員等に配信することができた。</a:t>
            </a:r>
            <a:br>
              <a:rPr lang="ja-JP" altLang="en-US" sz="2700" b="1" dirty="0">
                <a:latin typeface="ＭＳ ゴシック" panose="020B0609070205080204" pitchFamily="49" charset="-128"/>
                <a:ea typeface="ＭＳ ゴシック" panose="020B0609070205080204" pitchFamily="49" charset="-128"/>
              </a:rPr>
            </a:br>
            <a:r>
              <a:rPr lang="ja-JP" altLang="en-US" sz="2700" b="1" dirty="0">
                <a:latin typeface="ＭＳ ゴシック" panose="020B0609070205080204" pitchFamily="49" charset="-128"/>
                <a:ea typeface="ＭＳ ゴシック" panose="020B0609070205080204" pitchFamily="49" charset="-128"/>
              </a:rPr>
              <a:t>　新宮地区にあるみくまの支援学校区や田辺地区にある学校の教員も参加できた。</a:t>
            </a:r>
            <a:br>
              <a:rPr lang="ja-JP" altLang="en-US" sz="2700" b="1" dirty="0">
                <a:latin typeface="ＭＳ ゴシック" panose="020B0609070205080204" pitchFamily="49" charset="-128"/>
                <a:ea typeface="ＭＳ ゴシック" panose="020B0609070205080204" pitchFamily="49" charset="-128"/>
              </a:rPr>
            </a:br>
            <a:r>
              <a:rPr lang="ja-JP" altLang="en-US" sz="2700" b="1" dirty="0">
                <a:latin typeface="ＭＳ ゴシック" panose="020B0609070205080204" pitchFamily="49" charset="-128"/>
                <a:ea typeface="ＭＳ ゴシック" panose="020B0609070205080204" pitchFamily="49" charset="-128"/>
              </a:rPr>
              <a:t>　　</a:t>
            </a:r>
            <a:endParaRPr kumimoji="1" lang="ja-JP" altLang="en-US" sz="2700"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4659726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79AA40FD-D0ED-47D7-BE22-C0ADFD498AC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8806" y="259976"/>
            <a:ext cx="8534961" cy="5689974"/>
          </a:xfrm>
          <a:prstGeom prst="rect">
            <a:avLst/>
          </a:prstGeom>
        </p:spPr>
      </p:pic>
      <p:sp>
        <p:nvSpPr>
          <p:cNvPr id="2" name="吹き出し: 角を丸めた四角形 1">
            <a:extLst>
              <a:ext uri="{FF2B5EF4-FFF2-40B4-BE49-F238E27FC236}">
                <a16:creationId xmlns:a16="http://schemas.microsoft.com/office/drawing/2014/main" id="{23EE93B0-8B06-4AAD-BE69-A59F0CE0A18F}"/>
              </a:ext>
            </a:extLst>
          </p:cNvPr>
          <p:cNvSpPr/>
          <p:nvPr/>
        </p:nvSpPr>
        <p:spPr>
          <a:xfrm>
            <a:off x="8216155" y="1006659"/>
            <a:ext cx="3801036" cy="5689975"/>
          </a:xfrm>
          <a:prstGeom prst="wedgeRoundRectCallout">
            <a:avLst>
              <a:gd name="adj1" fmla="val -54941"/>
              <a:gd name="adj2" fmla="val -22281"/>
              <a:gd name="adj3" fmla="val 16667"/>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latin typeface="+mn-ea"/>
              </a:rPr>
              <a:t>○</a:t>
            </a:r>
            <a:r>
              <a:rPr kumimoji="1" lang="en-US" altLang="ja-JP" sz="2000" dirty="0">
                <a:latin typeface="+mn-ea"/>
              </a:rPr>
              <a:t>Zoom</a:t>
            </a:r>
            <a:r>
              <a:rPr kumimoji="1" lang="ja-JP" altLang="en-US" sz="2000" dirty="0">
                <a:latin typeface="+mn-ea"/>
              </a:rPr>
              <a:t>による特別支援教育フォーラムの開催は、自宅、学校、施設内からアクセスできた。また、山﨑教授は、紀の川市の</a:t>
            </a:r>
            <a:r>
              <a:rPr lang="ja-JP" altLang="ja-JP" sz="2000" dirty="0"/>
              <a:t>粉河</a:t>
            </a:r>
            <a:r>
              <a:rPr kumimoji="1" lang="ja-JP" altLang="en-US" sz="2000" dirty="0">
                <a:latin typeface="+mn-ea"/>
              </a:rPr>
              <a:t>にある施設社会福祉法人麦の郷、ゆめ・やりたいこと実現センターからの中継で、利用者や指導者から直接話を聞くこともできた。</a:t>
            </a:r>
            <a:r>
              <a:rPr kumimoji="1" lang="en-US" altLang="ja-JP" sz="2000" dirty="0">
                <a:latin typeface="+mn-ea"/>
              </a:rPr>
              <a:t>2</a:t>
            </a:r>
            <a:r>
              <a:rPr kumimoji="1" lang="ja-JP" altLang="en-US" sz="2000" dirty="0">
                <a:latin typeface="+mn-ea"/>
              </a:rPr>
              <a:t>年間引きこもっていた女性がこの施設を利用して立ち直っていったことを語ってくれたことがとても印象的であった。</a:t>
            </a:r>
          </a:p>
        </p:txBody>
      </p:sp>
    </p:spTree>
    <p:extLst>
      <p:ext uri="{BB962C8B-B14F-4D97-AF65-F5344CB8AC3E}">
        <p14:creationId xmlns:p14="http://schemas.microsoft.com/office/powerpoint/2010/main" val="35456959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6454D04-93BE-4865-9152-0AA826CDE47D}"/>
              </a:ext>
            </a:extLst>
          </p:cNvPr>
          <p:cNvSpPr>
            <a:spLocks noGrp="1"/>
          </p:cNvSpPr>
          <p:nvPr>
            <p:ph type="title"/>
          </p:nvPr>
        </p:nvSpPr>
        <p:spPr/>
        <p:txBody>
          <a:bodyPr>
            <a:normAutofit/>
          </a:bodyPr>
          <a:lstStyle/>
          <a:p>
            <a:pPr lvl="0"/>
            <a:r>
              <a:rPr lang="ja-JP" altLang="en-US" sz="3100" dirty="0">
                <a:latin typeface="ＭＳ ゴシック" panose="020B0609070205080204" pitchFamily="49" charset="-128"/>
                <a:ea typeface="ＭＳ ゴシック" panose="020B0609070205080204" pitchFamily="49" charset="-128"/>
              </a:rPr>
              <a:t>②</a:t>
            </a:r>
            <a:r>
              <a:rPr lang="en-US" altLang="ja-JP" sz="3100" dirty="0">
                <a:latin typeface="ＭＳ ゴシック" panose="020B0609070205080204" pitchFamily="49" charset="-128"/>
                <a:ea typeface="ＭＳ ゴシック" panose="020B0609070205080204" pitchFamily="49" charset="-128"/>
              </a:rPr>
              <a:t>Zoom</a:t>
            </a:r>
            <a:r>
              <a:rPr lang="ja-JP" altLang="en-US" sz="3100" dirty="0">
                <a:latin typeface="ＭＳ ゴシック" panose="020B0609070205080204" pitchFamily="49" charset="-128"/>
                <a:ea typeface="ＭＳ ゴシック" panose="020B0609070205080204" pitchFamily="49" charset="-128"/>
              </a:rPr>
              <a:t>等の</a:t>
            </a:r>
            <a:r>
              <a:rPr lang="en-US" altLang="ja-JP" sz="3100" dirty="0">
                <a:latin typeface="ＭＳ ゴシック" panose="020B0609070205080204" pitchFamily="49" charset="-128"/>
                <a:ea typeface="ＭＳ ゴシック" panose="020B0609070205080204" pitchFamily="49" charset="-128"/>
              </a:rPr>
              <a:t>TV</a:t>
            </a:r>
            <a:r>
              <a:rPr lang="ja-JP" altLang="en-US" sz="3100" dirty="0">
                <a:latin typeface="ＭＳ ゴシック" panose="020B0609070205080204" pitchFamily="49" charset="-128"/>
                <a:ea typeface="ＭＳ ゴシック" panose="020B0609070205080204" pitchFamily="49" charset="-128"/>
              </a:rPr>
              <a:t>システムを使った和歌山県内の特別支援学校における相談及び地域支援部へのコンサルテーション</a:t>
            </a:r>
            <a:endParaRPr kumimoji="1" lang="ja-JP" altLang="en-US" dirty="0"/>
          </a:p>
        </p:txBody>
      </p:sp>
      <p:sp>
        <p:nvSpPr>
          <p:cNvPr id="3" name="コンテンツ プレースホルダー 2">
            <a:extLst>
              <a:ext uri="{FF2B5EF4-FFF2-40B4-BE49-F238E27FC236}">
                <a16:creationId xmlns:a16="http://schemas.microsoft.com/office/drawing/2014/main" id="{AD3ADC12-5983-4CF8-9EB7-57804A0F51FA}"/>
              </a:ext>
            </a:extLst>
          </p:cNvPr>
          <p:cNvSpPr>
            <a:spLocks noGrp="1"/>
          </p:cNvSpPr>
          <p:nvPr>
            <p:ph idx="1"/>
          </p:nvPr>
        </p:nvSpPr>
        <p:spPr>
          <a:xfrm>
            <a:off x="838200" y="1825624"/>
            <a:ext cx="10896600" cy="4879975"/>
          </a:xfrm>
        </p:spPr>
        <p:txBody>
          <a:bodyPr>
            <a:normAutofit lnSpcReduction="10000"/>
          </a:bodyPr>
          <a:lstStyle/>
          <a:p>
            <a:r>
              <a:rPr kumimoji="1" lang="ja-JP" altLang="en-US" dirty="0"/>
              <a:t>特別支援学校の地域支援部を中心にコロナ禍での様々な配慮と工夫を発信するために情報収集を行い、教職大学院紀要に論文としてまとめた（成果報告　資料</a:t>
            </a:r>
            <a:r>
              <a:rPr kumimoji="1" lang="en-US" altLang="ja-JP" dirty="0"/>
              <a:t>7</a:t>
            </a:r>
            <a:r>
              <a:rPr kumimoji="1" lang="ja-JP" altLang="en-US" dirty="0"/>
              <a:t>ページ～</a:t>
            </a:r>
            <a:r>
              <a:rPr kumimoji="1" lang="en-US" altLang="ja-JP" dirty="0"/>
              <a:t>19</a:t>
            </a:r>
            <a:r>
              <a:rPr kumimoji="1" lang="ja-JP" altLang="en-US" dirty="0"/>
              <a:t>ページ参照）。</a:t>
            </a:r>
          </a:p>
          <a:p>
            <a:r>
              <a:rPr kumimoji="1" lang="en-US" altLang="ja-JP" dirty="0"/>
              <a:t>Zoom</a:t>
            </a:r>
            <a:r>
              <a:rPr kumimoji="1" lang="ja-JP" altLang="en-US" dirty="0"/>
              <a:t>を使ったコンサルテーション</a:t>
            </a:r>
          </a:p>
          <a:p>
            <a:pPr marL="0" indent="0">
              <a:buNone/>
            </a:pPr>
            <a:r>
              <a:rPr kumimoji="1" lang="ja-JP" altLang="en-US" dirty="0"/>
              <a:t>　各校に関係する指導困難な児童生徒へのコンサルテーション</a:t>
            </a:r>
          </a:p>
          <a:p>
            <a:r>
              <a:rPr kumimoji="1" lang="ja-JP" altLang="en-US" dirty="0"/>
              <a:t>実際にアドバンスト・プログラムや教職大学院の現職学生の所属する学校等に行き、児童生徒の行動観察を行い、放課後、事例研究を行う形でコンサルテーションを行った。</a:t>
            </a:r>
          </a:p>
          <a:p>
            <a:pPr marL="0" indent="0">
              <a:buNone/>
            </a:pPr>
            <a:r>
              <a:rPr kumimoji="1" lang="ja-JP" altLang="en-US" dirty="0"/>
              <a:t>　例えば、紀伊コスモス支援学校では武田が</a:t>
            </a:r>
            <a:r>
              <a:rPr kumimoji="1" lang="en-US" altLang="ja-JP" dirty="0"/>
              <a:t>5</a:t>
            </a:r>
            <a:r>
              <a:rPr kumimoji="1" lang="ja-JP" altLang="en-US" dirty="0"/>
              <a:t>回に渡り行っている。</a:t>
            </a:r>
          </a:p>
          <a:p>
            <a:pPr marL="0" indent="0">
              <a:buNone/>
            </a:pPr>
            <a:r>
              <a:rPr kumimoji="1" lang="ja-JP" altLang="en-US" dirty="0"/>
              <a:t>　事例検討会は、小中高等部各部に分かれて</a:t>
            </a:r>
            <a:r>
              <a:rPr kumimoji="1" lang="en-US" altLang="ja-JP" dirty="0"/>
              <a:t>3</a:t>
            </a:r>
            <a:r>
              <a:rPr kumimoji="1" lang="ja-JP" altLang="en-US" dirty="0"/>
              <a:t>回行ったが、延べ</a:t>
            </a:r>
            <a:r>
              <a:rPr kumimoji="1" lang="en-US" altLang="ja-JP" dirty="0"/>
              <a:t>150</a:t>
            </a:r>
            <a:r>
              <a:rPr kumimoji="1" lang="ja-JP" altLang="en-US" dirty="0"/>
              <a:t>人が出席している。</a:t>
            </a:r>
          </a:p>
        </p:txBody>
      </p:sp>
    </p:spTree>
    <p:extLst>
      <p:ext uri="{BB962C8B-B14F-4D97-AF65-F5344CB8AC3E}">
        <p14:creationId xmlns:p14="http://schemas.microsoft.com/office/powerpoint/2010/main" val="340333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623C641-8548-47BB-BE9C-3F8B97577C1A}"/>
              </a:ext>
            </a:extLst>
          </p:cNvPr>
          <p:cNvSpPr>
            <a:spLocks noGrp="1"/>
          </p:cNvSpPr>
          <p:nvPr>
            <p:ph type="title"/>
          </p:nvPr>
        </p:nvSpPr>
        <p:spPr/>
        <p:txBody>
          <a:bodyPr/>
          <a:lstStyle/>
          <a:p>
            <a:r>
              <a:rPr kumimoji="1" lang="ja-JP" altLang="en-US" dirty="0">
                <a:latin typeface="+mn-ea"/>
                <a:ea typeface="+mn-ea"/>
              </a:rPr>
              <a:t>コンサルテーションの実際</a:t>
            </a:r>
          </a:p>
        </p:txBody>
      </p:sp>
      <p:sp>
        <p:nvSpPr>
          <p:cNvPr id="3" name="コンテンツ プレースホルダー 2">
            <a:extLst>
              <a:ext uri="{FF2B5EF4-FFF2-40B4-BE49-F238E27FC236}">
                <a16:creationId xmlns:a16="http://schemas.microsoft.com/office/drawing/2014/main" id="{6DFBC651-AA96-4A96-91C7-C33AC3A464C6}"/>
              </a:ext>
            </a:extLst>
          </p:cNvPr>
          <p:cNvSpPr>
            <a:spLocks noGrp="1"/>
          </p:cNvSpPr>
          <p:nvPr>
            <p:ph idx="1"/>
          </p:nvPr>
        </p:nvSpPr>
        <p:spPr>
          <a:xfrm>
            <a:off x="485775" y="1371600"/>
            <a:ext cx="11439525" cy="5486400"/>
          </a:xfrm>
        </p:spPr>
        <p:txBody>
          <a:bodyPr>
            <a:normAutofit/>
          </a:bodyPr>
          <a:lstStyle/>
          <a:p>
            <a:r>
              <a:rPr lang="ja-JP" altLang="en-US" b="1" dirty="0"/>
              <a:t>江田裕介（和歌山県立きのかわ支援学校等：肢体不自由のある児童生　　　　徒へのＩＣＴの活用）</a:t>
            </a:r>
          </a:p>
          <a:p>
            <a:r>
              <a:rPr lang="ja-JP" altLang="en-US" b="1" dirty="0"/>
              <a:t>山崎由可里（附属特別支援学校等：進路指導、キャリア教育等）</a:t>
            </a:r>
          </a:p>
          <a:p>
            <a:r>
              <a:rPr lang="ja-JP" altLang="en-US" b="1" dirty="0"/>
              <a:t>古井克憲（和歌山県立みはま支援学校等</a:t>
            </a:r>
            <a:r>
              <a:rPr lang="en-US" altLang="ja-JP" b="1" dirty="0"/>
              <a:t>:</a:t>
            </a:r>
            <a:r>
              <a:rPr lang="ja-JP" altLang="en-US" b="1" dirty="0"/>
              <a:t>医療、福祉等の関連機関との連携、二次障害への対応等）</a:t>
            </a:r>
          </a:p>
          <a:p>
            <a:r>
              <a:rPr lang="ja-JP" altLang="en-US" b="1" dirty="0"/>
              <a:t>竹澤大史（和歌山県発達障害者支援センターポラリス、和歌山市立太田小学校、和歌山市立四ヶ郷北小学校等：発達障害支援等）</a:t>
            </a:r>
          </a:p>
          <a:p>
            <a:r>
              <a:rPr lang="ja-JP" altLang="en-US" b="1" dirty="0"/>
              <a:t>武田鉄郎（和歌山県立きのかわ支援学校、紀伊コスモス支援学校、和歌山さくら支援学校、たちばな支援学校等：不登校等の不適応に関する支援）</a:t>
            </a:r>
          </a:p>
          <a:p>
            <a:r>
              <a:rPr lang="ja-JP" altLang="en-US" b="1" dirty="0"/>
              <a:t>菅道子、上野智子（附属特別支援学校、きのかわ支援学校、楠見東小学校等：音楽療法による支援）</a:t>
            </a:r>
          </a:p>
          <a:p>
            <a:pPr eaLnBrk="0" hangingPunct="0"/>
            <a:endParaRPr kumimoji="1" lang="ja-JP" altLang="en-US" dirty="0">
              <a:latin typeface="+mj-lt"/>
            </a:endParaRPr>
          </a:p>
        </p:txBody>
      </p:sp>
    </p:spTree>
    <p:extLst>
      <p:ext uri="{BB962C8B-B14F-4D97-AF65-F5344CB8AC3E}">
        <p14:creationId xmlns:p14="http://schemas.microsoft.com/office/powerpoint/2010/main" val="42687684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17F6BD3-1C4D-4045-8F11-4AA24317873C}"/>
              </a:ext>
            </a:extLst>
          </p:cNvPr>
          <p:cNvSpPr>
            <a:spLocks noGrp="1"/>
          </p:cNvSpPr>
          <p:nvPr>
            <p:ph type="title"/>
          </p:nvPr>
        </p:nvSpPr>
        <p:spPr>
          <a:xfrm>
            <a:off x="847725" y="393700"/>
            <a:ext cx="10515600" cy="1325563"/>
          </a:xfrm>
        </p:spPr>
        <p:txBody>
          <a:bodyPr>
            <a:normAutofit fontScale="90000"/>
          </a:bodyPr>
          <a:lstStyle/>
          <a:p>
            <a:r>
              <a:rPr lang="ja-JP" altLang="en-US" sz="3100" b="1" dirty="0">
                <a:latin typeface="ＭＳ ゴシック" panose="020B0609070205080204" pitchFamily="49" charset="-128"/>
                <a:ea typeface="ＭＳ ゴシック" panose="020B0609070205080204" pitchFamily="49" charset="-128"/>
              </a:rPr>
              <a:t>③</a:t>
            </a:r>
            <a:r>
              <a:rPr lang="ja-JP" altLang="ja-JP" sz="3100" b="1" dirty="0">
                <a:latin typeface="ＭＳ ゴシック" panose="020B0609070205080204" pitchFamily="49" charset="-128"/>
                <a:ea typeface="ＭＳ ゴシック" panose="020B0609070205080204" pitchFamily="49" charset="-128"/>
              </a:rPr>
              <a:t>教職大学院生のインクルーシブ教育に関する</a:t>
            </a:r>
            <a:r>
              <a:rPr lang="ja-JP" altLang="en-US" sz="3100" b="1" dirty="0">
                <a:latin typeface="ＭＳ ゴシック" panose="020B0609070205080204" pitchFamily="49" charset="-128"/>
                <a:ea typeface="ＭＳ ゴシック" panose="020B0609070205080204" pitchFamily="49" charset="-128"/>
              </a:rPr>
              <a:t>実践及び</a:t>
            </a:r>
            <a:r>
              <a:rPr lang="ja-JP" altLang="ja-JP" sz="3100" b="1" dirty="0">
                <a:latin typeface="ＭＳ ゴシック" panose="020B0609070205080204" pitchFamily="49" charset="-128"/>
                <a:ea typeface="ＭＳ ゴシック" panose="020B0609070205080204" pitchFamily="49" charset="-128"/>
              </a:rPr>
              <a:t>調査研究</a:t>
            </a:r>
            <a:r>
              <a:rPr lang="ja-JP" altLang="en-US" sz="3100" b="1" dirty="0">
                <a:latin typeface="ＭＳ ゴシック" panose="020B0609070205080204" pitchFamily="49" charset="-128"/>
                <a:ea typeface="ＭＳ ゴシック" panose="020B0609070205080204" pitchFamily="49" charset="-128"/>
              </a:rPr>
              <a:t>に</a:t>
            </a:r>
            <a:r>
              <a:rPr lang="ja-JP" altLang="ja-JP" sz="3100" b="1" dirty="0">
                <a:latin typeface="ＭＳ ゴシック" panose="020B0609070205080204" pitchFamily="49" charset="-128"/>
                <a:ea typeface="ＭＳ ゴシック" panose="020B0609070205080204" pitchFamily="49" charset="-128"/>
              </a:rPr>
              <a:t>対する指導・支援</a:t>
            </a:r>
            <a:br>
              <a:rPr lang="ja-JP" altLang="en-US" dirty="0">
                <a:latin typeface="ＭＳ ゴシック" panose="020B0609070205080204" pitchFamily="49" charset="-128"/>
                <a:ea typeface="ＭＳ ゴシック" panose="020B0609070205080204" pitchFamily="49" charset="-128"/>
              </a:rPr>
            </a:br>
            <a:endParaRPr kumimoji="1" lang="ja-JP" altLang="en-US" dirty="0"/>
          </a:p>
        </p:txBody>
      </p:sp>
      <p:sp>
        <p:nvSpPr>
          <p:cNvPr id="3" name="コンテンツ プレースホルダー 2">
            <a:extLst>
              <a:ext uri="{FF2B5EF4-FFF2-40B4-BE49-F238E27FC236}">
                <a16:creationId xmlns:a16="http://schemas.microsoft.com/office/drawing/2014/main" id="{D4EACD8A-BAAE-438E-A133-EEB798DF236A}"/>
              </a:ext>
            </a:extLst>
          </p:cNvPr>
          <p:cNvSpPr>
            <a:spLocks noGrp="1"/>
          </p:cNvSpPr>
          <p:nvPr>
            <p:ph idx="1"/>
          </p:nvPr>
        </p:nvSpPr>
        <p:spPr/>
        <p:txBody>
          <a:bodyPr>
            <a:normAutofit/>
          </a:bodyPr>
          <a:lstStyle/>
          <a:p>
            <a:pPr marL="0" indent="0">
              <a:buNone/>
            </a:pPr>
            <a:r>
              <a:rPr kumimoji="1" lang="ja-JP" altLang="en-US" dirty="0">
                <a:latin typeface="ＭＳ ゴシック" panose="020B0609070205080204" pitchFamily="49" charset="-128"/>
                <a:ea typeface="ＭＳ ゴシック" panose="020B0609070205080204" pitchFamily="49" charset="-128"/>
              </a:rPr>
              <a:t>教職大学院</a:t>
            </a:r>
            <a:r>
              <a:rPr kumimoji="1" lang="en-US" altLang="ja-JP" dirty="0">
                <a:latin typeface="ＭＳ ゴシック" panose="020B0609070205080204" pitchFamily="49" charset="-128"/>
                <a:ea typeface="ＭＳ ゴシック" panose="020B0609070205080204" pitchFamily="49" charset="-128"/>
              </a:rPr>
              <a:t>2</a:t>
            </a:r>
            <a:r>
              <a:rPr kumimoji="1" lang="ja-JP" altLang="en-US" dirty="0">
                <a:latin typeface="ＭＳ ゴシック" panose="020B0609070205080204" pitchFamily="49" charset="-128"/>
                <a:ea typeface="ＭＳ ゴシック" panose="020B0609070205080204" pitchFamily="49" charset="-128"/>
              </a:rPr>
              <a:t>名の研究テーマ　資料</a:t>
            </a:r>
          </a:p>
          <a:p>
            <a:endParaRPr kumimoji="1" lang="ja-JP" altLang="en-US" dirty="0">
              <a:latin typeface="ＭＳ ゴシック" panose="020B0609070205080204" pitchFamily="49" charset="-128"/>
              <a:ea typeface="ＭＳ ゴシック" panose="020B0609070205080204" pitchFamily="49" charset="-128"/>
            </a:endParaRPr>
          </a:p>
          <a:p>
            <a:pPr marL="0" indent="0">
              <a:buNone/>
            </a:pPr>
            <a:r>
              <a:rPr lang="ja-JP" altLang="en-US" sz="2000" b="1" dirty="0">
                <a:latin typeface="+mn-ea"/>
              </a:rPr>
              <a:t>　</a:t>
            </a:r>
            <a:r>
              <a:rPr lang="ja-JP" altLang="ja-JP" sz="2400" b="1" dirty="0">
                <a:latin typeface="+mn-ea"/>
              </a:rPr>
              <a:t>研究題目：「自閉症スペクトラム障害（</a:t>
            </a:r>
            <a:r>
              <a:rPr lang="en-US" altLang="ja-JP" sz="2400" b="1" dirty="0">
                <a:latin typeface="+mn-ea"/>
              </a:rPr>
              <a:t>ASD </a:t>
            </a:r>
            <a:r>
              <a:rPr lang="ja-JP" altLang="ja-JP" sz="2400" b="1" dirty="0">
                <a:latin typeface="+mn-ea"/>
              </a:rPr>
              <a:t>）のある児童が自発的なコミュニケーション力を身につけるための指導について―自立活動の授業を通して―」</a:t>
            </a:r>
            <a:endParaRPr lang="ja-JP" altLang="ja-JP" sz="2400" dirty="0">
              <a:latin typeface="+mn-ea"/>
            </a:endParaRPr>
          </a:p>
          <a:p>
            <a:pPr marL="0" indent="0">
              <a:buNone/>
            </a:pPr>
            <a:r>
              <a:rPr lang="ja-JP" altLang="en-US" sz="2400" b="1" dirty="0">
                <a:latin typeface="+mn-ea"/>
              </a:rPr>
              <a:t>　</a:t>
            </a:r>
            <a:r>
              <a:rPr lang="ja-JP" altLang="ja-JP" sz="2400" b="1" dirty="0">
                <a:latin typeface="+mn-ea"/>
              </a:rPr>
              <a:t>教育学部教職大学院</a:t>
            </a:r>
            <a:r>
              <a:rPr lang="ja-JP" altLang="en-US" sz="2400" b="1" dirty="0">
                <a:latin typeface="+mn-ea"/>
              </a:rPr>
              <a:t>（たちばな支援学校・教諭）　</a:t>
            </a:r>
            <a:r>
              <a:rPr lang="ja-JP" altLang="ja-JP" sz="2400" b="1" dirty="0">
                <a:latin typeface="+mn-ea"/>
              </a:rPr>
              <a:t>小山　朱美</a:t>
            </a:r>
            <a:endParaRPr lang="ja-JP" altLang="ja-JP" sz="2400" dirty="0">
              <a:latin typeface="+mn-ea"/>
            </a:endParaRPr>
          </a:p>
          <a:p>
            <a:pPr marL="0" indent="0">
              <a:buNone/>
            </a:pPr>
            <a:endParaRPr lang="ja-JP" altLang="en-US" sz="2400" b="1" dirty="0"/>
          </a:p>
          <a:p>
            <a:pPr marL="0" indent="0">
              <a:buNone/>
            </a:pPr>
            <a:r>
              <a:rPr lang="ja-JP" altLang="en-US" sz="2400" b="1" dirty="0"/>
              <a:t>研究</a:t>
            </a:r>
            <a:r>
              <a:rPr lang="ja-JP" altLang="ja-JP" sz="2400" b="1" dirty="0"/>
              <a:t>題目：「病弱特別支援学校高等部での美術教育</a:t>
            </a:r>
            <a:r>
              <a:rPr lang="ja-JP" altLang="en-US" sz="2400" b="1" dirty="0"/>
              <a:t>－ＩＣＴを活用して</a:t>
            </a:r>
            <a:r>
              <a:rPr lang="ja-JP" altLang="ja-JP" sz="2400" b="1" dirty="0"/>
              <a:t>」</a:t>
            </a:r>
            <a:endParaRPr lang="ja-JP" altLang="en-US" sz="2400" b="1" dirty="0"/>
          </a:p>
          <a:p>
            <a:pPr marL="0" indent="0">
              <a:buNone/>
            </a:pPr>
            <a:r>
              <a:rPr lang="ja-JP" altLang="en-US" sz="2400" b="1" dirty="0"/>
              <a:t>　</a:t>
            </a:r>
            <a:r>
              <a:rPr lang="ja-JP" altLang="ja-JP" sz="2400" b="1" dirty="0"/>
              <a:t>教育学部教職大学院</a:t>
            </a:r>
            <a:r>
              <a:rPr lang="ja-JP" altLang="en-US" sz="2400" b="1" dirty="0"/>
              <a:t>（みはま支援学校・教諭）　</a:t>
            </a:r>
            <a:r>
              <a:rPr lang="ja-JP" altLang="ja-JP" sz="2400" b="1" dirty="0"/>
              <a:t>丸山 </a:t>
            </a:r>
            <a:r>
              <a:rPr lang="ja-JP" altLang="en-US" sz="2400" b="1" dirty="0"/>
              <a:t>　</a:t>
            </a:r>
            <a:r>
              <a:rPr lang="ja-JP" altLang="ja-JP" sz="2400" b="1" dirty="0"/>
              <a:t>顕</a:t>
            </a:r>
            <a:endParaRPr lang="ja-JP" altLang="ja-JP" sz="2400" dirty="0"/>
          </a:p>
          <a:p>
            <a:pPr marL="0" indent="0">
              <a:buNone/>
            </a:pPr>
            <a:endParaRPr kumimoji="1" lang="ja-JP" altLang="en-US" dirty="0"/>
          </a:p>
        </p:txBody>
      </p:sp>
    </p:spTree>
    <p:extLst>
      <p:ext uri="{BB962C8B-B14F-4D97-AF65-F5344CB8AC3E}">
        <p14:creationId xmlns:p14="http://schemas.microsoft.com/office/powerpoint/2010/main" val="22858640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060E523-FD26-4051-9E5E-A04262939A85}"/>
              </a:ext>
            </a:extLst>
          </p:cNvPr>
          <p:cNvSpPr>
            <a:spLocks noGrp="1"/>
          </p:cNvSpPr>
          <p:nvPr>
            <p:ph type="title"/>
          </p:nvPr>
        </p:nvSpPr>
        <p:spPr/>
        <p:txBody>
          <a:bodyPr>
            <a:normAutofit/>
          </a:bodyPr>
          <a:lstStyle/>
          <a:p>
            <a:r>
              <a:rPr lang="ja-JP" altLang="en-US" sz="2400" b="1" dirty="0">
                <a:latin typeface="ＭＳ ゴシック" panose="020B0609070205080204" pitchFamily="49" charset="-128"/>
                <a:ea typeface="ＭＳ ゴシック" panose="020B0609070205080204" pitchFamily="49" charset="-128"/>
              </a:rPr>
              <a:t>③</a:t>
            </a:r>
            <a:r>
              <a:rPr lang="ja-JP" altLang="ja-JP" sz="2400" b="1" dirty="0">
                <a:latin typeface="ＭＳ ゴシック" panose="020B0609070205080204" pitchFamily="49" charset="-128"/>
                <a:ea typeface="ＭＳ ゴシック" panose="020B0609070205080204" pitchFamily="49" charset="-128"/>
              </a:rPr>
              <a:t>アドバンス</a:t>
            </a:r>
            <a:r>
              <a:rPr lang="ja-JP" altLang="en-US" sz="2400" b="1" dirty="0">
                <a:latin typeface="ＭＳ ゴシック" panose="020B0609070205080204" pitchFamily="49" charset="-128"/>
                <a:ea typeface="ＭＳ ゴシック" panose="020B0609070205080204" pitchFamily="49" charset="-128"/>
              </a:rPr>
              <a:t>ト・</a:t>
            </a:r>
            <a:r>
              <a:rPr lang="ja-JP" altLang="ja-JP" sz="2400" b="1" dirty="0">
                <a:latin typeface="ＭＳ ゴシック" panose="020B0609070205080204" pitchFamily="49" charset="-128"/>
                <a:ea typeface="ＭＳ ゴシック" panose="020B0609070205080204" pitchFamily="49" charset="-128"/>
              </a:rPr>
              <a:t>プログラム</a:t>
            </a:r>
            <a:r>
              <a:rPr lang="ja-JP" altLang="en-US" sz="2400" b="1" dirty="0">
                <a:latin typeface="ＭＳ ゴシック" panose="020B0609070205080204" pitchFamily="49" charset="-128"/>
                <a:ea typeface="ＭＳ ゴシック" panose="020B0609070205080204" pitchFamily="49" charset="-128"/>
              </a:rPr>
              <a:t>の学生</a:t>
            </a:r>
            <a:r>
              <a:rPr lang="ja-JP" altLang="ja-JP" sz="2400" b="1" dirty="0">
                <a:latin typeface="ＭＳ ゴシック" panose="020B0609070205080204" pitchFamily="49" charset="-128"/>
                <a:ea typeface="ＭＳ ゴシック" panose="020B0609070205080204" pitchFamily="49" charset="-128"/>
              </a:rPr>
              <a:t>のインクルーシブ教育に関する</a:t>
            </a:r>
            <a:r>
              <a:rPr lang="ja-JP" altLang="en-US" sz="2400" b="1" dirty="0">
                <a:latin typeface="ＭＳ ゴシック" panose="020B0609070205080204" pitchFamily="49" charset="-128"/>
                <a:ea typeface="ＭＳ ゴシック" panose="020B0609070205080204" pitchFamily="49" charset="-128"/>
              </a:rPr>
              <a:t>実践及び</a:t>
            </a:r>
            <a:r>
              <a:rPr lang="ja-JP" altLang="ja-JP" sz="2400" b="1" dirty="0">
                <a:latin typeface="ＭＳ ゴシック" panose="020B0609070205080204" pitchFamily="49" charset="-128"/>
                <a:ea typeface="ＭＳ ゴシック" panose="020B0609070205080204" pitchFamily="49" charset="-128"/>
              </a:rPr>
              <a:t>調査研究</a:t>
            </a:r>
            <a:r>
              <a:rPr lang="ja-JP" altLang="en-US" sz="2400" b="1" dirty="0">
                <a:latin typeface="ＭＳ ゴシック" panose="020B0609070205080204" pitchFamily="49" charset="-128"/>
                <a:ea typeface="ＭＳ ゴシック" panose="020B0609070205080204" pitchFamily="49" charset="-128"/>
              </a:rPr>
              <a:t>に</a:t>
            </a:r>
            <a:r>
              <a:rPr lang="ja-JP" altLang="ja-JP" sz="2400" b="1" dirty="0">
                <a:latin typeface="ＭＳ ゴシック" panose="020B0609070205080204" pitchFamily="49" charset="-128"/>
                <a:ea typeface="ＭＳ ゴシック" panose="020B0609070205080204" pitchFamily="49" charset="-128"/>
              </a:rPr>
              <a:t>対する指導・支援</a:t>
            </a:r>
            <a:endParaRPr kumimoji="1" lang="ja-JP" altLang="en-US" sz="2400" dirty="0"/>
          </a:p>
        </p:txBody>
      </p:sp>
      <p:sp>
        <p:nvSpPr>
          <p:cNvPr id="3" name="コンテンツ プレースホルダー 2">
            <a:extLst>
              <a:ext uri="{FF2B5EF4-FFF2-40B4-BE49-F238E27FC236}">
                <a16:creationId xmlns:a16="http://schemas.microsoft.com/office/drawing/2014/main" id="{D54A29F3-7A56-416B-9034-9C75E7ED5130}"/>
              </a:ext>
            </a:extLst>
          </p:cNvPr>
          <p:cNvSpPr>
            <a:spLocks noGrp="1"/>
          </p:cNvSpPr>
          <p:nvPr>
            <p:ph idx="1"/>
          </p:nvPr>
        </p:nvSpPr>
        <p:spPr>
          <a:xfrm>
            <a:off x="390525" y="2070848"/>
            <a:ext cx="11410950" cy="4581245"/>
          </a:xfrm>
        </p:spPr>
        <p:txBody>
          <a:bodyPr>
            <a:normAutofit fontScale="85000" lnSpcReduction="20000"/>
          </a:bodyPr>
          <a:lstStyle/>
          <a:p>
            <a:pPr marL="0" indent="0">
              <a:buNone/>
            </a:pPr>
            <a:r>
              <a:rPr lang="ja-JP" altLang="en-US" sz="2200" b="1" dirty="0">
                <a:latin typeface="ＭＳ ゴシック" panose="020B0609070205080204" pitchFamily="49" charset="-128"/>
                <a:ea typeface="ＭＳ ゴシック" panose="020B0609070205080204" pitchFamily="49" charset="-128"/>
              </a:rPr>
              <a:t>研究</a:t>
            </a:r>
            <a:r>
              <a:rPr lang="ja-JP" altLang="ja-JP" sz="2200" b="1" dirty="0">
                <a:latin typeface="ＭＳ ゴシック" panose="020B0609070205080204" pitchFamily="49" charset="-128"/>
                <a:ea typeface="ＭＳ ゴシック" panose="020B0609070205080204" pitchFamily="49" charset="-128"/>
              </a:rPr>
              <a:t>題目：</a:t>
            </a:r>
            <a:r>
              <a:rPr lang="ja-JP" altLang="en-US" sz="2200" b="1" dirty="0">
                <a:latin typeface="ＭＳ ゴシック" panose="020B0609070205080204" pitchFamily="49" charset="-128"/>
                <a:ea typeface="ＭＳ ゴシック" panose="020B0609070205080204" pitchFamily="49" charset="-128"/>
              </a:rPr>
              <a:t>「</a:t>
            </a:r>
            <a:r>
              <a:rPr lang="ja-JP" altLang="ja-JP" sz="2200" b="1" dirty="0">
                <a:latin typeface="ＭＳ ゴシック" panose="020B0609070205080204" pitchFamily="49" charset="-128"/>
                <a:ea typeface="ＭＳ ゴシック" panose="020B0609070205080204" pitchFamily="49" charset="-128"/>
              </a:rPr>
              <a:t>通級児童と在籍学級との連携</a:t>
            </a:r>
            <a:r>
              <a:rPr lang="ja-JP" altLang="en-US" sz="2200" b="1" dirty="0">
                <a:latin typeface="ＭＳ ゴシック" panose="020B0609070205080204" pitchFamily="49" charset="-128"/>
                <a:ea typeface="ＭＳ ゴシック" panose="020B0609070205080204" pitchFamily="49" charset="-128"/>
              </a:rPr>
              <a:t>」</a:t>
            </a:r>
            <a:endParaRPr lang="ja-JP" altLang="ja-JP" sz="2200" dirty="0">
              <a:latin typeface="ＭＳ ゴシック" panose="020B0609070205080204" pitchFamily="49" charset="-128"/>
              <a:ea typeface="ＭＳ ゴシック" panose="020B0609070205080204" pitchFamily="49" charset="-128"/>
            </a:endParaRPr>
          </a:p>
          <a:p>
            <a:pPr marL="0" indent="0">
              <a:buNone/>
            </a:pPr>
            <a:r>
              <a:rPr lang="ja-JP" altLang="en-US" sz="2200" b="1" dirty="0">
                <a:latin typeface="ＭＳ ゴシック" panose="020B0609070205080204" pitchFamily="49" charset="-128"/>
                <a:ea typeface="ＭＳ ゴシック" panose="020B0609070205080204" pitchFamily="49" charset="-128"/>
              </a:rPr>
              <a:t>　</a:t>
            </a:r>
            <a:r>
              <a:rPr lang="ja-JP" altLang="ja-JP" sz="2200" b="1" dirty="0">
                <a:latin typeface="ＭＳ ゴシック" panose="020B0609070205080204" pitchFamily="49" charset="-128"/>
                <a:ea typeface="ＭＳ ゴシック" panose="020B0609070205080204" pitchFamily="49" charset="-128"/>
              </a:rPr>
              <a:t>アドバンストプログラム</a:t>
            </a:r>
            <a:r>
              <a:rPr lang="ja-JP" altLang="en-US" sz="2200" b="1" dirty="0">
                <a:latin typeface="ＭＳ ゴシック" panose="020B0609070205080204" pitchFamily="49" charset="-128"/>
                <a:ea typeface="ＭＳ ゴシック" panose="020B0609070205080204" pitchFamily="49" charset="-128"/>
              </a:rPr>
              <a:t>（和歌山市立松江小学校）</a:t>
            </a:r>
            <a:r>
              <a:rPr lang="ja-JP" altLang="ja-JP" sz="2200" b="1" dirty="0">
                <a:latin typeface="ＭＳ ゴシック" panose="020B0609070205080204" pitchFamily="49" charset="-128"/>
                <a:ea typeface="ＭＳ ゴシック" panose="020B0609070205080204" pitchFamily="49" charset="-128"/>
              </a:rPr>
              <a:t>八野　由香</a:t>
            </a:r>
            <a:endParaRPr lang="ja-JP" altLang="ja-JP" sz="2200" dirty="0">
              <a:latin typeface="ＭＳ ゴシック" panose="020B0609070205080204" pitchFamily="49" charset="-128"/>
              <a:ea typeface="ＭＳ ゴシック" panose="020B0609070205080204" pitchFamily="49" charset="-128"/>
            </a:endParaRPr>
          </a:p>
          <a:p>
            <a:pPr marL="0" indent="0">
              <a:buNone/>
            </a:pPr>
            <a:endParaRPr lang="ja-JP" altLang="en-US" sz="2200" b="1" dirty="0">
              <a:latin typeface="ＭＳ ゴシック" panose="020B0609070205080204" pitchFamily="49" charset="-128"/>
              <a:ea typeface="ＭＳ ゴシック" panose="020B0609070205080204" pitchFamily="49" charset="-128"/>
            </a:endParaRPr>
          </a:p>
          <a:p>
            <a:pPr marL="0" indent="0">
              <a:buNone/>
            </a:pPr>
            <a:r>
              <a:rPr lang="ja-JP" altLang="ja-JP" sz="2200" b="1" dirty="0">
                <a:latin typeface="ＭＳ ゴシック" panose="020B0609070205080204" pitchFamily="49" charset="-128"/>
                <a:ea typeface="ＭＳ ゴシック" panose="020B0609070205080204" pitchFamily="49" charset="-128"/>
              </a:rPr>
              <a:t>研究題目：</a:t>
            </a:r>
            <a:r>
              <a:rPr lang="ja-JP" altLang="en-US" sz="2200" b="1" dirty="0">
                <a:latin typeface="ＭＳ ゴシック" panose="020B0609070205080204" pitchFamily="49" charset="-128"/>
                <a:ea typeface="ＭＳ ゴシック" panose="020B0609070205080204" pitchFamily="49" charset="-128"/>
              </a:rPr>
              <a:t>「</a:t>
            </a:r>
            <a:r>
              <a:rPr lang="ja-JP" altLang="ja-JP" sz="2200" b="1" dirty="0">
                <a:latin typeface="ＭＳ ゴシック" panose="020B0609070205080204" pitchFamily="49" charset="-128"/>
                <a:ea typeface="ＭＳ ゴシック" panose="020B0609070205080204" pitchFamily="49" charset="-128"/>
              </a:rPr>
              <a:t>生活習慣などに課題がある児童が主体的に取り組める活動について</a:t>
            </a:r>
            <a:endParaRPr lang="ja-JP" altLang="en-US" sz="2200" b="1" dirty="0">
              <a:latin typeface="ＭＳ ゴシック" panose="020B0609070205080204" pitchFamily="49" charset="-128"/>
              <a:ea typeface="ＭＳ ゴシック" panose="020B0609070205080204" pitchFamily="49" charset="-128"/>
            </a:endParaRPr>
          </a:p>
          <a:p>
            <a:pPr marL="0" indent="0">
              <a:buNone/>
            </a:pPr>
            <a:r>
              <a:rPr lang="ja-JP" altLang="en-US" sz="2200" b="1" dirty="0">
                <a:latin typeface="ＭＳ ゴシック" panose="020B0609070205080204" pitchFamily="49" charset="-128"/>
                <a:ea typeface="ＭＳ ゴシック" panose="020B0609070205080204" pitchFamily="49" charset="-128"/>
              </a:rPr>
              <a:t>　</a:t>
            </a:r>
            <a:r>
              <a:rPr lang="ja-JP" altLang="ja-JP" sz="2200" b="1" dirty="0">
                <a:latin typeface="ＭＳ ゴシック" panose="020B0609070205080204" pitchFamily="49" charset="-128"/>
                <a:ea typeface="ＭＳ ゴシック" panose="020B0609070205080204" pitchFamily="49" charset="-128"/>
              </a:rPr>
              <a:t>―自分で納得できる取り組みを中心に―</a:t>
            </a:r>
            <a:r>
              <a:rPr lang="ja-JP" altLang="en-US" sz="2200" b="1" dirty="0">
                <a:latin typeface="ＭＳ ゴシック" panose="020B0609070205080204" pitchFamily="49" charset="-128"/>
                <a:ea typeface="ＭＳ ゴシック" panose="020B0609070205080204" pitchFamily="49" charset="-128"/>
              </a:rPr>
              <a:t>」</a:t>
            </a:r>
            <a:endParaRPr lang="ja-JP" altLang="ja-JP" sz="2200" dirty="0">
              <a:latin typeface="ＭＳ ゴシック" panose="020B0609070205080204" pitchFamily="49" charset="-128"/>
              <a:ea typeface="ＭＳ ゴシック" panose="020B0609070205080204" pitchFamily="49" charset="-128"/>
            </a:endParaRPr>
          </a:p>
          <a:p>
            <a:pPr marL="0" indent="0">
              <a:buNone/>
            </a:pPr>
            <a:r>
              <a:rPr lang="ja-JP" altLang="en-US" sz="2200" b="1" dirty="0">
                <a:latin typeface="ＭＳ ゴシック" panose="020B0609070205080204" pitchFamily="49" charset="-128"/>
                <a:ea typeface="ＭＳ ゴシック" panose="020B0609070205080204" pitchFamily="49" charset="-128"/>
              </a:rPr>
              <a:t>　</a:t>
            </a:r>
            <a:r>
              <a:rPr lang="ja-JP" altLang="ja-JP" sz="2200" b="1" dirty="0">
                <a:latin typeface="ＭＳ ゴシック" panose="020B0609070205080204" pitchFamily="49" charset="-128"/>
                <a:ea typeface="ＭＳ ゴシック" panose="020B0609070205080204" pitchFamily="49" charset="-128"/>
              </a:rPr>
              <a:t>アドバンストプログラム</a:t>
            </a:r>
            <a:r>
              <a:rPr lang="ja-JP" altLang="en-US" sz="2200" b="1" dirty="0">
                <a:latin typeface="ＭＳ ゴシック" panose="020B0609070205080204" pitchFamily="49" charset="-128"/>
                <a:ea typeface="ＭＳ ゴシック" panose="020B0609070205080204" pitchFamily="49" charset="-128"/>
              </a:rPr>
              <a:t>（紀北支援学校・教諭）</a:t>
            </a:r>
            <a:r>
              <a:rPr lang="ja-JP" altLang="ja-JP" sz="2200" b="1" dirty="0">
                <a:latin typeface="ＭＳ ゴシック" panose="020B0609070205080204" pitchFamily="49" charset="-128"/>
                <a:ea typeface="ＭＳ ゴシック" panose="020B0609070205080204" pitchFamily="49" charset="-128"/>
              </a:rPr>
              <a:t>平畑　慎吾</a:t>
            </a:r>
            <a:endParaRPr lang="ja-JP" altLang="ja-JP" sz="2200" dirty="0">
              <a:latin typeface="ＭＳ ゴシック" panose="020B0609070205080204" pitchFamily="49" charset="-128"/>
              <a:ea typeface="ＭＳ ゴシック" panose="020B0609070205080204" pitchFamily="49" charset="-128"/>
            </a:endParaRPr>
          </a:p>
          <a:p>
            <a:endParaRPr lang="ja-JP" altLang="en-US" sz="2200" dirty="0">
              <a:latin typeface="ＭＳ ゴシック" panose="020B0609070205080204" pitchFamily="49" charset="-128"/>
              <a:ea typeface="ＭＳ ゴシック" panose="020B0609070205080204" pitchFamily="49" charset="-128"/>
            </a:endParaRPr>
          </a:p>
          <a:p>
            <a:pPr marL="0" indent="0">
              <a:buNone/>
            </a:pPr>
            <a:r>
              <a:rPr lang="ja-JP" altLang="ja-JP" sz="2200" b="1" dirty="0">
                <a:latin typeface="ＭＳ ゴシック" panose="020B0609070205080204" pitchFamily="49" charset="-128"/>
                <a:ea typeface="ＭＳ ゴシック" panose="020B0609070205080204" pitchFamily="49" charset="-128"/>
              </a:rPr>
              <a:t>研究題目：「小学校特別支援学級（自閉症・情緒障害）の児童がより良い学校生活を送るための</a:t>
            </a:r>
            <a:endParaRPr lang="ja-JP" altLang="en-US" sz="2200" b="1" dirty="0">
              <a:latin typeface="ＭＳ ゴシック" panose="020B0609070205080204" pitchFamily="49" charset="-128"/>
              <a:ea typeface="ＭＳ ゴシック" panose="020B0609070205080204" pitchFamily="49" charset="-128"/>
            </a:endParaRPr>
          </a:p>
          <a:p>
            <a:pPr marL="0" indent="0">
              <a:buNone/>
            </a:pPr>
            <a:r>
              <a:rPr lang="ja-JP" altLang="ja-JP" sz="2200" b="1" dirty="0">
                <a:latin typeface="ＭＳ ゴシック" panose="020B0609070205080204" pitchFamily="49" charset="-128"/>
                <a:ea typeface="ＭＳ ゴシック" panose="020B0609070205080204" pitchFamily="49" charset="-128"/>
              </a:rPr>
              <a:t>支援～環境設定と教員の対応に焦点を当てて～」</a:t>
            </a:r>
            <a:endParaRPr lang="ja-JP" altLang="ja-JP" sz="2200" dirty="0">
              <a:latin typeface="ＭＳ ゴシック" panose="020B0609070205080204" pitchFamily="49" charset="-128"/>
              <a:ea typeface="ＭＳ ゴシック" panose="020B0609070205080204" pitchFamily="49" charset="-128"/>
            </a:endParaRPr>
          </a:p>
          <a:p>
            <a:pPr marL="0" indent="0">
              <a:buNone/>
            </a:pPr>
            <a:r>
              <a:rPr lang="ja-JP" altLang="ja-JP" sz="2200" b="1" dirty="0">
                <a:latin typeface="ＭＳ ゴシック" panose="020B0609070205080204" pitchFamily="49" charset="-128"/>
                <a:ea typeface="ＭＳ ゴシック" panose="020B0609070205080204" pitchFamily="49" charset="-128"/>
              </a:rPr>
              <a:t>アドバンストプログラム</a:t>
            </a:r>
            <a:r>
              <a:rPr lang="ja-JP" altLang="en-US" sz="2200" b="1" dirty="0">
                <a:latin typeface="ＭＳ ゴシック" panose="020B0609070205080204" pitchFamily="49" charset="-128"/>
                <a:ea typeface="ＭＳ ゴシック" panose="020B0609070205080204" pitchFamily="49" charset="-128"/>
              </a:rPr>
              <a:t>（和歌山さくら支援学校・教諭）　</a:t>
            </a:r>
            <a:r>
              <a:rPr lang="ja-JP" altLang="ja-JP" sz="2200" b="1" dirty="0">
                <a:latin typeface="ＭＳ ゴシック" panose="020B0609070205080204" pitchFamily="49" charset="-128"/>
                <a:ea typeface="ＭＳ ゴシック" panose="020B0609070205080204" pitchFamily="49" charset="-128"/>
              </a:rPr>
              <a:t>中本　早紀</a:t>
            </a:r>
            <a:endParaRPr lang="ja-JP" altLang="en-US" sz="2200" b="1" dirty="0">
              <a:latin typeface="ＭＳ ゴシック" panose="020B0609070205080204" pitchFamily="49" charset="-128"/>
              <a:ea typeface="ＭＳ ゴシック" panose="020B0609070205080204" pitchFamily="49" charset="-128"/>
            </a:endParaRPr>
          </a:p>
          <a:p>
            <a:pPr marL="0" indent="0">
              <a:buNone/>
            </a:pPr>
            <a:endParaRPr lang="ja-JP" altLang="en-US" sz="2200" dirty="0">
              <a:latin typeface="ＭＳ ゴシック" panose="020B0609070205080204" pitchFamily="49" charset="-128"/>
              <a:ea typeface="ＭＳ ゴシック" panose="020B0609070205080204" pitchFamily="49" charset="-128"/>
            </a:endParaRPr>
          </a:p>
          <a:p>
            <a:pPr marL="0" indent="0">
              <a:buNone/>
            </a:pPr>
            <a:r>
              <a:rPr lang="ja-JP" altLang="en-US" sz="2200" dirty="0">
                <a:latin typeface="ＭＳ ゴシック" panose="020B0609070205080204" pitchFamily="49" charset="-128"/>
                <a:ea typeface="ＭＳ ゴシック" panose="020B0609070205080204" pitchFamily="49" charset="-128"/>
              </a:rPr>
              <a:t>研究</a:t>
            </a:r>
            <a:r>
              <a:rPr lang="ja-JP" altLang="ja-JP" sz="2200" b="1" dirty="0">
                <a:latin typeface="ＭＳ ゴシック" panose="020B0609070205080204" pitchFamily="49" charset="-128"/>
                <a:ea typeface="ＭＳ ゴシック" panose="020B0609070205080204" pitchFamily="49" charset="-128"/>
              </a:rPr>
              <a:t>究題目：「表出手段の少ない児童への自己表現の支援―</a:t>
            </a:r>
            <a:r>
              <a:rPr lang="en-US" altLang="ja-JP" sz="2200" b="1" dirty="0">
                <a:latin typeface="ＭＳ ゴシック" panose="020B0609070205080204" pitchFamily="49" charset="-128"/>
                <a:ea typeface="ＭＳ ゴシック" panose="020B0609070205080204" pitchFamily="49" charset="-128"/>
              </a:rPr>
              <a:t>ICT</a:t>
            </a:r>
            <a:r>
              <a:rPr lang="ja-JP" altLang="ja-JP" sz="2200" b="1" dirty="0">
                <a:latin typeface="ＭＳ ゴシック" panose="020B0609070205080204" pitchFamily="49" charset="-128"/>
                <a:ea typeface="ＭＳ ゴシック" panose="020B0609070205080204" pitchFamily="49" charset="-128"/>
              </a:rPr>
              <a:t>の活用と非言語的表現活動―」</a:t>
            </a:r>
            <a:endParaRPr lang="ja-JP" altLang="ja-JP" sz="2200" dirty="0">
              <a:latin typeface="ＭＳ ゴシック" panose="020B0609070205080204" pitchFamily="49" charset="-128"/>
              <a:ea typeface="ＭＳ ゴシック" panose="020B0609070205080204" pitchFamily="49" charset="-128"/>
            </a:endParaRPr>
          </a:p>
          <a:p>
            <a:pPr marL="0" indent="0">
              <a:buNone/>
            </a:pPr>
            <a:r>
              <a:rPr lang="ja-JP" altLang="ja-JP" sz="2200" b="1" dirty="0">
                <a:latin typeface="ＭＳ ゴシック" panose="020B0609070205080204" pitchFamily="49" charset="-128"/>
                <a:ea typeface="ＭＳ ゴシック" panose="020B0609070205080204" pitchFamily="49" charset="-128"/>
              </a:rPr>
              <a:t>アドバンストプログラム　松井　めぐみ</a:t>
            </a:r>
            <a:endParaRPr lang="ja-JP" altLang="ja-JP" sz="2200" dirty="0">
              <a:latin typeface="ＭＳ ゴシック" panose="020B0609070205080204" pitchFamily="49" charset="-128"/>
              <a:ea typeface="ＭＳ ゴシック" panose="020B0609070205080204" pitchFamily="49" charset="-128"/>
            </a:endParaRPr>
          </a:p>
          <a:p>
            <a:endParaRPr lang="ja-JP" altLang="en-US" sz="2200" b="1" dirty="0">
              <a:latin typeface="ＭＳ ゴシック" panose="020B0609070205080204" pitchFamily="49" charset="-128"/>
              <a:ea typeface="ＭＳ ゴシック" panose="020B0609070205080204" pitchFamily="49" charset="-128"/>
            </a:endParaRPr>
          </a:p>
          <a:p>
            <a:endParaRPr lang="ja-JP" altLang="ja-JP" sz="2200" dirty="0"/>
          </a:p>
          <a:p>
            <a:endParaRPr kumimoji="1" lang="ja-JP" altLang="en-US" dirty="0"/>
          </a:p>
        </p:txBody>
      </p:sp>
    </p:spTree>
    <p:extLst>
      <p:ext uri="{BB962C8B-B14F-4D97-AF65-F5344CB8AC3E}">
        <p14:creationId xmlns:p14="http://schemas.microsoft.com/office/powerpoint/2010/main" val="10712279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和歌山県">
            <a:extLst>
              <a:ext uri="{FF2B5EF4-FFF2-40B4-BE49-F238E27FC236}">
                <a16:creationId xmlns:a16="http://schemas.microsoft.com/office/drawing/2014/main" id="{1A674583-2887-46F9-9B1C-94FE0CE1E4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2629" y="71715"/>
            <a:ext cx="7176247" cy="6911975"/>
          </a:xfrm>
          <a:prstGeom prst="rect">
            <a:avLst/>
          </a:prstGeom>
          <a:noFill/>
          <a:ln w="7620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3" name="楕円 2">
            <a:extLst>
              <a:ext uri="{FF2B5EF4-FFF2-40B4-BE49-F238E27FC236}">
                <a16:creationId xmlns:a16="http://schemas.microsoft.com/office/drawing/2014/main" id="{F8544385-BF84-49AD-BBD5-2E9B5E4FCF2F}"/>
              </a:ext>
            </a:extLst>
          </p:cNvPr>
          <p:cNvSpPr/>
          <p:nvPr/>
        </p:nvSpPr>
        <p:spPr>
          <a:xfrm>
            <a:off x="9406220" y="4043358"/>
            <a:ext cx="1840003" cy="1971959"/>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楕円 3">
            <a:extLst>
              <a:ext uri="{FF2B5EF4-FFF2-40B4-BE49-F238E27FC236}">
                <a16:creationId xmlns:a16="http://schemas.microsoft.com/office/drawing/2014/main" id="{2F07EB93-1B74-4011-BB9D-93D7737396D3}"/>
              </a:ext>
            </a:extLst>
          </p:cNvPr>
          <p:cNvSpPr/>
          <p:nvPr/>
        </p:nvSpPr>
        <p:spPr>
          <a:xfrm>
            <a:off x="6885454" y="732866"/>
            <a:ext cx="1322294" cy="1102659"/>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楕円 4">
            <a:extLst>
              <a:ext uri="{FF2B5EF4-FFF2-40B4-BE49-F238E27FC236}">
                <a16:creationId xmlns:a16="http://schemas.microsoft.com/office/drawing/2014/main" id="{0B0D3372-312B-4BBF-9B7D-F524F4FE6FC4}"/>
              </a:ext>
            </a:extLst>
          </p:cNvPr>
          <p:cNvSpPr/>
          <p:nvPr/>
        </p:nvSpPr>
        <p:spPr>
          <a:xfrm>
            <a:off x="8440831" y="497678"/>
            <a:ext cx="1322294" cy="1102659"/>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楕円 5">
            <a:extLst>
              <a:ext uri="{FF2B5EF4-FFF2-40B4-BE49-F238E27FC236}">
                <a16:creationId xmlns:a16="http://schemas.microsoft.com/office/drawing/2014/main" id="{D73A0FDA-92A9-4604-84D1-6425595A91AC}"/>
              </a:ext>
            </a:extLst>
          </p:cNvPr>
          <p:cNvSpPr/>
          <p:nvPr/>
        </p:nvSpPr>
        <p:spPr>
          <a:xfrm>
            <a:off x="6491010" y="2830836"/>
            <a:ext cx="1322294" cy="1102659"/>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楕円 6">
            <a:extLst>
              <a:ext uri="{FF2B5EF4-FFF2-40B4-BE49-F238E27FC236}">
                <a16:creationId xmlns:a16="http://schemas.microsoft.com/office/drawing/2014/main" id="{1C39F8DC-B958-46E8-8581-C626AF7B27E4}"/>
              </a:ext>
            </a:extLst>
          </p:cNvPr>
          <p:cNvSpPr/>
          <p:nvPr/>
        </p:nvSpPr>
        <p:spPr>
          <a:xfrm>
            <a:off x="7977189" y="3527703"/>
            <a:ext cx="1322294" cy="170311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楕円 7">
            <a:extLst>
              <a:ext uri="{FF2B5EF4-FFF2-40B4-BE49-F238E27FC236}">
                <a16:creationId xmlns:a16="http://schemas.microsoft.com/office/drawing/2014/main" id="{95FF5367-795E-4B0E-A230-0E3A9AD411C1}"/>
              </a:ext>
            </a:extLst>
          </p:cNvPr>
          <p:cNvSpPr/>
          <p:nvPr/>
        </p:nvSpPr>
        <p:spPr>
          <a:xfrm>
            <a:off x="6655174" y="1893886"/>
            <a:ext cx="1322294" cy="932377"/>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楕円 9">
            <a:extLst>
              <a:ext uri="{FF2B5EF4-FFF2-40B4-BE49-F238E27FC236}">
                <a16:creationId xmlns:a16="http://schemas.microsoft.com/office/drawing/2014/main" id="{89F8C44C-5A28-452D-97E0-A36B6385CD26}"/>
              </a:ext>
            </a:extLst>
          </p:cNvPr>
          <p:cNvSpPr/>
          <p:nvPr/>
        </p:nvSpPr>
        <p:spPr>
          <a:xfrm>
            <a:off x="135031" y="2054605"/>
            <a:ext cx="349064" cy="371773"/>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9C80D037-15A4-4A5A-8FAF-FEFBEE276521}"/>
              </a:ext>
            </a:extLst>
          </p:cNvPr>
          <p:cNvSpPr txBox="1"/>
          <p:nvPr/>
        </p:nvSpPr>
        <p:spPr>
          <a:xfrm>
            <a:off x="603431" y="1820301"/>
            <a:ext cx="4329389" cy="1323439"/>
          </a:xfrm>
          <a:prstGeom prst="rect">
            <a:avLst/>
          </a:prstGeom>
          <a:solidFill>
            <a:schemeClr val="bg1"/>
          </a:solidFill>
          <a:ln w="19050">
            <a:solidFill>
              <a:srgbClr val="FF0000"/>
            </a:solidFill>
          </a:ln>
        </p:spPr>
        <p:txBody>
          <a:bodyPr wrap="square" rtlCol="0">
            <a:spAutoFit/>
          </a:bodyPr>
          <a:lstStyle/>
          <a:p>
            <a:r>
              <a:rPr kumimoji="1" lang="ja-JP" altLang="en-US" sz="1200" b="1" dirty="0"/>
              <a:t>学術情報センターからの</a:t>
            </a:r>
            <a:r>
              <a:rPr kumimoji="1" lang="en-US" altLang="ja-JP" sz="1200" b="1" dirty="0"/>
              <a:t>TV</a:t>
            </a:r>
            <a:r>
              <a:rPr kumimoji="1" lang="ja-JP" altLang="en-US" sz="1200" b="1" dirty="0"/>
              <a:t>システムによる配信地域</a:t>
            </a:r>
          </a:p>
          <a:p>
            <a:r>
              <a:rPr kumimoji="1" lang="ja-JP" altLang="en-US" sz="1200" b="1" dirty="0"/>
              <a:t>和歌山大学会場、きのかわ支援学校会場、ビック</a:t>
            </a:r>
            <a:r>
              <a:rPr kumimoji="1" lang="en-US" altLang="ja-JP" sz="1200" b="1" dirty="0"/>
              <a:t>U</a:t>
            </a:r>
            <a:r>
              <a:rPr kumimoji="1" lang="ja-JP" altLang="en-US" sz="1200" b="1" dirty="0"/>
              <a:t>会場、みくまの支援学校会場の予定で合ったが、</a:t>
            </a:r>
            <a:r>
              <a:rPr kumimoji="1" lang="ja-JP" altLang="en-US" sz="1400" b="1" dirty="0">
                <a:solidFill>
                  <a:srgbClr val="FF0000"/>
                </a:solidFill>
              </a:rPr>
              <a:t>コロナ禍で各会場への情報学センターの</a:t>
            </a:r>
            <a:r>
              <a:rPr kumimoji="1" lang="en-US" altLang="ja-JP" sz="1400" b="1" dirty="0">
                <a:solidFill>
                  <a:srgbClr val="FF0000"/>
                </a:solidFill>
              </a:rPr>
              <a:t>TV</a:t>
            </a:r>
            <a:r>
              <a:rPr kumimoji="1" lang="ja-JP" altLang="en-US" sz="1400" b="1" dirty="0">
                <a:solidFill>
                  <a:srgbClr val="FF0000"/>
                </a:solidFill>
              </a:rPr>
              <a:t>システムを使った配信はできなかった。しかし、</a:t>
            </a:r>
            <a:r>
              <a:rPr kumimoji="1" lang="en-US" altLang="ja-JP" sz="1400" b="1" dirty="0">
                <a:solidFill>
                  <a:srgbClr val="FF0000"/>
                </a:solidFill>
              </a:rPr>
              <a:t>Zoom</a:t>
            </a:r>
            <a:r>
              <a:rPr kumimoji="1" lang="ja-JP" altLang="en-US" sz="1400" b="1" dirty="0">
                <a:solidFill>
                  <a:srgbClr val="FF0000"/>
                </a:solidFill>
              </a:rPr>
              <a:t>を用い、学校、個人レベルでの県内全域への配信ができた。</a:t>
            </a:r>
          </a:p>
        </p:txBody>
      </p:sp>
      <p:sp>
        <p:nvSpPr>
          <p:cNvPr id="12" name="楕円 11">
            <a:extLst>
              <a:ext uri="{FF2B5EF4-FFF2-40B4-BE49-F238E27FC236}">
                <a16:creationId xmlns:a16="http://schemas.microsoft.com/office/drawing/2014/main" id="{47E7257C-D9CC-4B0D-80C7-36573E3EB604}"/>
              </a:ext>
            </a:extLst>
          </p:cNvPr>
          <p:cNvSpPr/>
          <p:nvPr/>
        </p:nvSpPr>
        <p:spPr>
          <a:xfrm>
            <a:off x="178446" y="4585322"/>
            <a:ext cx="393320" cy="444015"/>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3C78CD9D-FD23-4EC8-97BB-2CFC275C393F}"/>
              </a:ext>
            </a:extLst>
          </p:cNvPr>
          <p:cNvSpPr txBox="1"/>
          <p:nvPr/>
        </p:nvSpPr>
        <p:spPr>
          <a:xfrm>
            <a:off x="581309" y="4647095"/>
            <a:ext cx="4288768" cy="1585049"/>
          </a:xfrm>
          <a:prstGeom prst="rect">
            <a:avLst/>
          </a:prstGeom>
          <a:noFill/>
          <a:ln w="28575">
            <a:solidFill>
              <a:schemeClr val="tx1"/>
            </a:solidFill>
          </a:ln>
        </p:spPr>
        <p:txBody>
          <a:bodyPr wrap="square" rtlCol="0">
            <a:spAutoFit/>
          </a:bodyPr>
          <a:lstStyle/>
          <a:p>
            <a:r>
              <a:rPr kumimoji="1" lang="en-US" altLang="ja-JP" sz="1400" b="1" dirty="0"/>
              <a:t>Zoom</a:t>
            </a:r>
            <a:r>
              <a:rPr kumimoji="1" lang="ja-JP" altLang="en-US" sz="1400" b="1" dirty="0"/>
              <a:t>等を用いた特別支援学校相談及び地域支援部の教員へのコンサルテーション</a:t>
            </a:r>
          </a:p>
          <a:p>
            <a:r>
              <a:rPr kumimoji="1" lang="ja-JP" altLang="en-US" sz="1100" b="1" dirty="0"/>
              <a:t>（きのかわ支援学校＊、紀伊コスモス支援学校＊、和歌山さくら支援学校＊、たちばな支援学校＊、みはま支援学校＊、紀北支援学校＊、附属特別支援学校等）</a:t>
            </a:r>
          </a:p>
          <a:p>
            <a:r>
              <a:rPr kumimoji="1" lang="ja-JP" altLang="en-US" sz="1200" b="1" dirty="0">
                <a:solidFill>
                  <a:srgbClr val="FF0000"/>
                </a:solidFill>
              </a:rPr>
              <a:t>＊</a:t>
            </a:r>
            <a:r>
              <a:rPr kumimoji="1" lang="en-US" altLang="ja-JP" sz="1200" b="1" dirty="0">
                <a:solidFill>
                  <a:srgbClr val="FF0000"/>
                </a:solidFill>
              </a:rPr>
              <a:t>6</a:t>
            </a:r>
            <a:r>
              <a:rPr kumimoji="1" lang="ja-JP" altLang="en-US" sz="1200" b="1" dirty="0">
                <a:solidFill>
                  <a:srgbClr val="FF0000"/>
                </a:solidFill>
              </a:rPr>
              <a:t>つの学校は教職大学院生、アドバンスト・プログラムの所属学校であり、大学教員がコンサルテーションのため</a:t>
            </a:r>
            <a:r>
              <a:rPr kumimoji="1" lang="en-US" altLang="ja-JP" sz="1200" b="1" dirty="0">
                <a:solidFill>
                  <a:srgbClr val="FF0000"/>
                </a:solidFill>
              </a:rPr>
              <a:t>3</a:t>
            </a:r>
            <a:r>
              <a:rPr kumimoji="1" lang="ja-JP" altLang="en-US" sz="1200" b="1" dirty="0">
                <a:solidFill>
                  <a:srgbClr val="FF0000"/>
                </a:solidFill>
              </a:rPr>
              <a:t>～</a:t>
            </a:r>
            <a:r>
              <a:rPr kumimoji="1" lang="en-US" altLang="ja-JP" sz="1200" b="1" dirty="0">
                <a:solidFill>
                  <a:srgbClr val="FF0000"/>
                </a:solidFill>
              </a:rPr>
              <a:t>6</a:t>
            </a:r>
            <a:r>
              <a:rPr kumimoji="1" lang="ja-JP" altLang="en-US" sz="1200" b="1" dirty="0">
                <a:solidFill>
                  <a:srgbClr val="FF0000"/>
                </a:solidFill>
              </a:rPr>
              <a:t>回ほど実際に訪問した。</a:t>
            </a:r>
          </a:p>
        </p:txBody>
      </p:sp>
      <p:sp>
        <p:nvSpPr>
          <p:cNvPr id="14" name="楕円 13">
            <a:extLst>
              <a:ext uri="{FF2B5EF4-FFF2-40B4-BE49-F238E27FC236}">
                <a16:creationId xmlns:a16="http://schemas.microsoft.com/office/drawing/2014/main" id="{F5D4FB2C-052D-4EE5-81B4-D8B59B922696}"/>
              </a:ext>
            </a:extLst>
          </p:cNvPr>
          <p:cNvSpPr/>
          <p:nvPr/>
        </p:nvSpPr>
        <p:spPr>
          <a:xfrm>
            <a:off x="7123022" y="1028700"/>
            <a:ext cx="690282" cy="510989"/>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楕円 14">
            <a:extLst>
              <a:ext uri="{FF2B5EF4-FFF2-40B4-BE49-F238E27FC236}">
                <a16:creationId xmlns:a16="http://schemas.microsoft.com/office/drawing/2014/main" id="{00C4996F-45B2-46A3-BA95-B6BDB205AF7B}"/>
              </a:ext>
            </a:extLst>
          </p:cNvPr>
          <p:cNvSpPr/>
          <p:nvPr/>
        </p:nvSpPr>
        <p:spPr>
          <a:xfrm>
            <a:off x="8938375" y="820500"/>
            <a:ext cx="467845" cy="41640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吹き出し: 角を丸めた四角形 16">
            <a:extLst>
              <a:ext uri="{FF2B5EF4-FFF2-40B4-BE49-F238E27FC236}">
                <a16:creationId xmlns:a16="http://schemas.microsoft.com/office/drawing/2014/main" id="{D50DBAAB-103A-42A0-84FF-1AEAC987D4EF}"/>
              </a:ext>
            </a:extLst>
          </p:cNvPr>
          <p:cNvSpPr/>
          <p:nvPr/>
        </p:nvSpPr>
        <p:spPr>
          <a:xfrm>
            <a:off x="9868463" y="430306"/>
            <a:ext cx="1789015" cy="598394"/>
          </a:xfrm>
          <a:prstGeom prst="wedgeRoundRectCallout">
            <a:avLst>
              <a:gd name="adj1" fmla="val -83694"/>
              <a:gd name="adj2" fmla="val 52154"/>
              <a:gd name="adj3" fmla="val 16667"/>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t>きのかわ支援学校</a:t>
            </a:r>
          </a:p>
        </p:txBody>
      </p:sp>
      <p:sp>
        <p:nvSpPr>
          <p:cNvPr id="18" name="吹き出し: 角を丸めた四角形 17">
            <a:extLst>
              <a:ext uri="{FF2B5EF4-FFF2-40B4-BE49-F238E27FC236}">
                <a16:creationId xmlns:a16="http://schemas.microsoft.com/office/drawing/2014/main" id="{6551897A-03B6-495D-9C87-92295E548A21}"/>
              </a:ext>
            </a:extLst>
          </p:cNvPr>
          <p:cNvSpPr/>
          <p:nvPr/>
        </p:nvSpPr>
        <p:spPr>
          <a:xfrm>
            <a:off x="5534020" y="679917"/>
            <a:ext cx="1322294" cy="520439"/>
          </a:xfrm>
          <a:prstGeom prst="wedgeRoundRectCallout">
            <a:avLst>
              <a:gd name="adj1" fmla="val 87831"/>
              <a:gd name="adj2" fmla="val 45264"/>
              <a:gd name="adj3" fmla="val 16667"/>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t>紀伊コスモス支援学校</a:t>
            </a:r>
          </a:p>
        </p:txBody>
      </p:sp>
      <p:sp>
        <p:nvSpPr>
          <p:cNvPr id="19" name="吹き出し: 角を丸めた四角形 18">
            <a:extLst>
              <a:ext uri="{FF2B5EF4-FFF2-40B4-BE49-F238E27FC236}">
                <a16:creationId xmlns:a16="http://schemas.microsoft.com/office/drawing/2014/main" id="{E669AE82-1E62-46F4-B422-2EACC3B33F8E}"/>
              </a:ext>
            </a:extLst>
          </p:cNvPr>
          <p:cNvSpPr/>
          <p:nvPr/>
        </p:nvSpPr>
        <p:spPr>
          <a:xfrm>
            <a:off x="5016037" y="2756892"/>
            <a:ext cx="1322294" cy="520439"/>
          </a:xfrm>
          <a:prstGeom prst="wedgeRoundRectCallout">
            <a:avLst>
              <a:gd name="adj1" fmla="val 105458"/>
              <a:gd name="adj2" fmla="val -66701"/>
              <a:gd name="adj3" fmla="val 16667"/>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t>たちばな支援学校</a:t>
            </a:r>
          </a:p>
        </p:txBody>
      </p:sp>
      <p:sp>
        <p:nvSpPr>
          <p:cNvPr id="20" name="吹き出し: 角を丸めた四角形 19">
            <a:extLst>
              <a:ext uri="{FF2B5EF4-FFF2-40B4-BE49-F238E27FC236}">
                <a16:creationId xmlns:a16="http://schemas.microsoft.com/office/drawing/2014/main" id="{A1032D24-0996-4254-A717-52C050337636}"/>
              </a:ext>
            </a:extLst>
          </p:cNvPr>
          <p:cNvSpPr/>
          <p:nvPr/>
        </p:nvSpPr>
        <p:spPr>
          <a:xfrm>
            <a:off x="5662332" y="4260482"/>
            <a:ext cx="1322294" cy="520439"/>
          </a:xfrm>
          <a:prstGeom prst="wedgeRoundRectCallout">
            <a:avLst>
              <a:gd name="adj1" fmla="val 30882"/>
              <a:gd name="adj2" fmla="val -183832"/>
              <a:gd name="adj3" fmla="val 16667"/>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t>みはま支援学校</a:t>
            </a:r>
          </a:p>
        </p:txBody>
      </p:sp>
      <p:sp>
        <p:nvSpPr>
          <p:cNvPr id="21" name="正方形/長方形 20">
            <a:extLst>
              <a:ext uri="{FF2B5EF4-FFF2-40B4-BE49-F238E27FC236}">
                <a16:creationId xmlns:a16="http://schemas.microsoft.com/office/drawing/2014/main" id="{A652A20A-E53B-4B93-ACAB-8CDCBDACE723}"/>
              </a:ext>
            </a:extLst>
          </p:cNvPr>
          <p:cNvSpPr/>
          <p:nvPr/>
        </p:nvSpPr>
        <p:spPr>
          <a:xfrm>
            <a:off x="8561293" y="140886"/>
            <a:ext cx="1789015" cy="31617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latin typeface="ＭＳ ゴシック" panose="020B0609070205080204" pitchFamily="49" charset="-128"/>
                <a:ea typeface="ＭＳ ゴシック" panose="020B0609070205080204" pitchFamily="49" charset="-128"/>
              </a:rPr>
              <a:t>きのかわ支援学校会場</a:t>
            </a:r>
          </a:p>
        </p:txBody>
      </p:sp>
      <p:sp>
        <p:nvSpPr>
          <p:cNvPr id="22" name="正方形/長方形 21">
            <a:extLst>
              <a:ext uri="{FF2B5EF4-FFF2-40B4-BE49-F238E27FC236}">
                <a16:creationId xmlns:a16="http://schemas.microsoft.com/office/drawing/2014/main" id="{2F8DCDBD-C0AA-4C80-97BC-E6789516F018}"/>
              </a:ext>
            </a:extLst>
          </p:cNvPr>
          <p:cNvSpPr/>
          <p:nvPr/>
        </p:nvSpPr>
        <p:spPr>
          <a:xfrm>
            <a:off x="6655174" y="399955"/>
            <a:ext cx="1586753" cy="31617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latin typeface="ＭＳ ゴシック" panose="020B0609070205080204" pitchFamily="49" charset="-128"/>
                <a:ea typeface="ＭＳ ゴシック" panose="020B0609070205080204" pitchFamily="49" charset="-128"/>
              </a:rPr>
              <a:t>和歌山大学会場</a:t>
            </a:r>
          </a:p>
        </p:txBody>
      </p:sp>
      <p:sp>
        <p:nvSpPr>
          <p:cNvPr id="23" name="正方形/長方形 22">
            <a:extLst>
              <a:ext uri="{FF2B5EF4-FFF2-40B4-BE49-F238E27FC236}">
                <a16:creationId xmlns:a16="http://schemas.microsoft.com/office/drawing/2014/main" id="{8E602CC5-438A-4465-A9DF-6B348FBE61F0}"/>
              </a:ext>
            </a:extLst>
          </p:cNvPr>
          <p:cNvSpPr/>
          <p:nvPr/>
        </p:nvSpPr>
        <p:spPr>
          <a:xfrm>
            <a:off x="7448550" y="4330917"/>
            <a:ext cx="1586753" cy="31617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dirty="0" err="1">
                <a:latin typeface="ＭＳ ゴシック" panose="020B0609070205080204" pitchFamily="49" charset="-128"/>
                <a:ea typeface="ＭＳ ゴシック" panose="020B0609070205080204" pitchFamily="49" charset="-128"/>
              </a:rPr>
              <a:t>BigU</a:t>
            </a:r>
            <a:r>
              <a:rPr kumimoji="1" lang="ja-JP" altLang="en-US" sz="2000" dirty="0">
                <a:latin typeface="ＭＳ ゴシック" panose="020B0609070205080204" pitchFamily="49" charset="-128"/>
                <a:ea typeface="ＭＳ ゴシック" panose="020B0609070205080204" pitchFamily="49" charset="-128"/>
              </a:rPr>
              <a:t>会場</a:t>
            </a:r>
          </a:p>
        </p:txBody>
      </p:sp>
      <p:sp>
        <p:nvSpPr>
          <p:cNvPr id="24" name="正方形/長方形 23">
            <a:extLst>
              <a:ext uri="{FF2B5EF4-FFF2-40B4-BE49-F238E27FC236}">
                <a16:creationId xmlns:a16="http://schemas.microsoft.com/office/drawing/2014/main" id="{92BA89CC-6D0A-4D69-AFE1-744831878A44}"/>
              </a:ext>
            </a:extLst>
          </p:cNvPr>
          <p:cNvSpPr/>
          <p:nvPr/>
        </p:nvSpPr>
        <p:spPr>
          <a:xfrm>
            <a:off x="9599522" y="5109882"/>
            <a:ext cx="1753438" cy="521644"/>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latin typeface="ＭＳ ゴシック" panose="020B0609070205080204" pitchFamily="49" charset="-128"/>
                <a:ea typeface="ＭＳ ゴシック" panose="020B0609070205080204" pitchFamily="49" charset="-128"/>
              </a:rPr>
              <a:t>みくまの支援学校会場</a:t>
            </a:r>
          </a:p>
        </p:txBody>
      </p:sp>
      <p:sp>
        <p:nvSpPr>
          <p:cNvPr id="25" name="正方形/長方形 24">
            <a:extLst>
              <a:ext uri="{FF2B5EF4-FFF2-40B4-BE49-F238E27FC236}">
                <a16:creationId xmlns:a16="http://schemas.microsoft.com/office/drawing/2014/main" id="{2FC40893-BF75-4E93-B8D0-14C5D46D004C}"/>
              </a:ext>
            </a:extLst>
          </p:cNvPr>
          <p:cNvSpPr/>
          <p:nvPr/>
        </p:nvSpPr>
        <p:spPr>
          <a:xfrm>
            <a:off x="59948" y="379664"/>
            <a:ext cx="4810129" cy="1477328"/>
          </a:xfrm>
          <a:prstGeom prst="rect">
            <a:avLst/>
          </a:prstGeom>
        </p:spPr>
        <p:txBody>
          <a:bodyPr wrap="square">
            <a:spAutoFit/>
          </a:bodyPr>
          <a:lstStyle/>
          <a:p>
            <a:r>
              <a:rPr lang="ja-JP" altLang="en-US" dirty="0">
                <a:latin typeface="ＭＳ ゴシック" panose="020B0609070205080204" pitchFamily="49" charset="-128"/>
                <a:ea typeface="ＭＳ ゴシック" panose="020B0609070205080204" pitchFamily="49" charset="-128"/>
              </a:rPr>
              <a:t>①</a:t>
            </a:r>
            <a:r>
              <a:rPr lang="ja-JP" altLang="ja-JP" b="1" dirty="0"/>
              <a:t>コンサルテーションに焦点を当てた、</a:t>
            </a:r>
            <a:r>
              <a:rPr lang="en-US" altLang="ja-JP" b="1" dirty="0"/>
              <a:t>ICT</a:t>
            </a:r>
            <a:r>
              <a:rPr lang="ja-JP" altLang="ja-JP" b="1" dirty="0"/>
              <a:t>（テレビ会議システム及び</a:t>
            </a:r>
            <a:r>
              <a:rPr lang="en-US" altLang="ja-JP" b="1" dirty="0"/>
              <a:t>Zoom</a:t>
            </a:r>
            <a:r>
              <a:rPr lang="ja-JP" altLang="ja-JP" b="1" dirty="0"/>
              <a:t>等の</a:t>
            </a:r>
            <a:r>
              <a:rPr lang="en-US" altLang="ja-JP" b="1" dirty="0"/>
              <a:t>TV</a:t>
            </a:r>
            <a:r>
              <a:rPr lang="ja-JP" altLang="ja-JP" b="1" dirty="0"/>
              <a:t>システム）を用いた</a:t>
            </a:r>
            <a:r>
              <a:rPr lang="ja-JP" altLang="ja-JP" b="1" u="sng" dirty="0"/>
              <a:t>フォーラム形式</a:t>
            </a:r>
            <a:r>
              <a:rPr lang="ja-JP" altLang="ja-JP" b="1" dirty="0"/>
              <a:t>による研究・実践の情報提供（和歌山大学学術情報センターとの連携のもとＴＶシステム配信）</a:t>
            </a:r>
            <a:endParaRPr lang="ja-JP" altLang="ja-JP" dirty="0"/>
          </a:p>
        </p:txBody>
      </p:sp>
      <p:sp>
        <p:nvSpPr>
          <p:cNvPr id="26" name="正方形/長方形 25">
            <a:extLst>
              <a:ext uri="{FF2B5EF4-FFF2-40B4-BE49-F238E27FC236}">
                <a16:creationId xmlns:a16="http://schemas.microsoft.com/office/drawing/2014/main" id="{14FF576A-540E-4DD3-83F7-1E8FD72F8BE4}"/>
              </a:ext>
            </a:extLst>
          </p:cNvPr>
          <p:cNvSpPr/>
          <p:nvPr/>
        </p:nvSpPr>
        <p:spPr>
          <a:xfrm>
            <a:off x="157157" y="3124723"/>
            <a:ext cx="4656327" cy="1415772"/>
          </a:xfrm>
          <a:prstGeom prst="rect">
            <a:avLst/>
          </a:prstGeom>
        </p:spPr>
        <p:txBody>
          <a:bodyPr wrap="square">
            <a:spAutoFit/>
          </a:bodyPr>
          <a:lstStyle/>
          <a:p>
            <a:pPr lvl="0"/>
            <a:r>
              <a:rPr lang="ja-JP" altLang="en-US" dirty="0">
                <a:latin typeface="ＭＳ ゴシック" panose="020B0609070205080204" pitchFamily="49" charset="-128"/>
                <a:ea typeface="ＭＳ ゴシック" panose="020B0609070205080204" pitchFamily="49" charset="-128"/>
              </a:rPr>
              <a:t>②</a:t>
            </a:r>
            <a:r>
              <a:rPr lang="en-US" altLang="ja-JP" dirty="0">
                <a:latin typeface="ＭＳ ゴシック" panose="020B0609070205080204" pitchFamily="49" charset="-128"/>
                <a:ea typeface="ＭＳ ゴシック" panose="020B0609070205080204" pitchFamily="49" charset="-128"/>
              </a:rPr>
              <a:t>Zoom</a:t>
            </a:r>
            <a:r>
              <a:rPr lang="ja-JP" altLang="en-US" dirty="0">
                <a:latin typeface="ＭＳ ゴシック" panose="020B0609070205080204" pitchFamily="49" charset="-128"/>
                <a:ea typeface="ＭＳ ゴシック" panose="020B0609070205080204" pitchFamily="49" charset="-128"/>
              </a:rPr>
              <a:t>等の</a:t>
            </a:r>
            <a:r>
              <a:rPr lang="en-US" altLang="ja-JP" dirty="0">
                <a:latin typeface="ＭＳ ゴシック" panose="020B0609070205080204" pitchFamily="49" charset="-128"/>
                <a:ea typeface="ＭＳ ゴシック" panose="020B0609070205080204" pitchFamily="49" charset="-128"/>
              </a:rPr>
              <a:t>TV</a:t>
            </a:r>
            <a:r>
              <a:rPr lang="ja-JP" altLang="en-US" dirty="0">
                <a:latin typeface="ＭＳ ゴシック" panose="020B0609070205080204" pitchFamily="49" charset="-128"/>
                <a:ea typeface="ＭＳ ゴシック" panose="020B0609070205080204" pitchFamily="49" charset="-128"/>
              </a:rPr>
              <a:t>システムを使った和歌山県内の特別支援学校教育相談及び地域支援部へのコンサルテーション</a:t>
            </a:r>
          </a:p>
          <a:p>
            <a:pPr lvl="0"/>
            <a:r>
              <a:rPr lang="ja-JP" altLang="en-US" sz="1600" dirty="0">
                <a:latin typeface="ＭＳ ゴシック" panose="020B0609070205080204" pitchFamily="49" charset="-128"/>
                <a:ea typeface="ＭＳ ゴシック" panose="020B0609070205080204" pitchFamily="49" charset="-128"/>
              </a:rPr>
              <a:t>（地域の幼稚園、小中学校等からの困難事例を対象に）</a:t>
            </a:r>
          </a:p>
        </p:txBody>
      </p:sp>
      <p:sp>
        <p:nvSpPr>
          <p:cNvPr id="27" name="吹き出し: 角を丸めた四角形 26">
            <a:extLst>
              <a:ext uri="{FF2B5EF4-FFF2-40B4-BE49-F238E27FC236}">
                <a16:creationId xmlns:a16="http://schemas.microsoft.com/office/drawing/2014/main" id="{C8670A3F-A7B0-46AA-A9AD-1B20C3CD61B3}"/>
              </a:ext>
            </a:extLst>
          </p:cNvPr>
          <p:cNvSpPr/>
          <p:nvPr/>
        </p:nvSpPr>
        <p:spPr>
          <a:xfrm>
            <a:off x="5319983" y="1284194"/>
            <a:ext cx="1322294" cy="520439"/>
          </a:xfrm>
          <a:prstGeom prst="wedgeRoundRectCallout">
            <a:avLst>
              <a:gd name="adj1" fmla="val 75628"/>
              <a:gd name="adj2" fmla="val -54642"/>
              <a:gd name="adj3" fmla="val 16667"/>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t>和歌山さくら支援学校</a:t>
            </a:r>
          </a:p>
        </p:txBody>
      </p:sp>
      <p:sp>
        <p:nvSpPr>
          <p:cNvPr id="28" name="吹き出し: 角を丸めた四角形 27">
            <a:extLst>
              <a:ext uri="{FF2B5EF4-FFF2-40B4-BE49-F238E27FC236}">
                <a16:creationId xmlns:a16="http://schemas.microsoft.com/office/drawing/2014/main" id="{D82F19FD-3DA6-4378-AF10-2C7A575A4B72}"/>
              </a:ext>
            </a:extLst>
          </p:cNvPr>
          <p:cNvSpPr/>
          <p:nvPr/>
        </p:nvSpPr>
        <p:spPr>
          <a:xfrm>
            <a:off x="5413560" y="1794385"/>
            <a:ext cx="1322294" cy="520439"/>
          </a:xfrm>
          <a:prstGeom prst="wedgeRoundRectCallout">
            <a:avLst>
              <a:gd name="adj1" fmla="val 74272"/>
              <a:gd name="adj2" fmla="val -106318"/>
              <a:gd name="adj3" fmla="val 16667"/>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t>附属特別支援学校</a:t>
            </a:r>
          </a:p>
        </p:txBody>
      </p:sp>
      <p:sp>
        <p:nvSpPr>
          <p:cNvPr id="29" name="吹き出し: 角を丸めた四角形 28">
            <a:extLst>
              <a:ext uri="{FF2B5EF4-FFF2-40B4-BE49-F238E27FC236}">
                <a16:creationId xmlns:a16="http://schemas.microsoft.com/office/drawing/2014/main" id="{287EA40C-6BE1-4C76-9FE9-B6C324F68475}"/>
              </a:ext>
            </a:extLst>
          </p:cNvPr>
          <p:cNvSpPr/>
          <p:nvPr/>
        </p:nvSpPr>
        <p:spPr>
          <a:xfrm>
            <a:off x="8096955" y="1852258"/>
            <a:ext cx="1322294" cy="520439"/>
          </a:xfrm>
          <a:prstGeom prst="wedgeRoundRectCallout">
            <a:avLst>
              <a:gd name="adj1" fmla="val -101321"/>
              <a:gd name="adj2" fmla="val -82203"/>
              <a:gd name="adj3" fmla="val 16667"/>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t>紀北支援学校</a:t>
            </a:r>
          </a:p>
        </p:txBody>
      </p:sp>
    </p:spTree>
    <p:extLst>
      <p:ext uri="{BB962C8B-B14F-4D97-AF65-F5344CB8AC3E}">
        <p14:creationId xmlns:p14="http://schemas.microsoft.com/office/powerpoint/2010/main" val="4018271611"/>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816</TotalTime>
  <Words>1662</Words>
  <Application>Microsoft Office PowerPoint</Application>
  <PresentationFormat>ワイド画面</PresentationFormat>
  <Paragraphs>78</Paragraphs>
  <Slides>11</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11</vt:i4>
      </vt:variant>
    </vt:vector>
  </HeadingPairs>
  <TitlesOfParts>
    <vt:vector size="16" baseType="lpstr">
      <vt:lpstr>ＭＳ ゴシック</vt:lpstr>
      <vt:lpstr>游ゴシック</vt:lpstr>
      <vt:lpstr>游ゴシック Light</vt:lpstr>
      <vt:lpstr>Arial</vt:lpstr>
      <vt:lpstr>Office テーマ</vt:lpstr>
      <vt:lpstr>インクルーシブ教育を推進するための 特別支援教育とコンサルテーション －ICTを活用した大学による地域支援を目指した体制整備－ </vt:lpstr>
      <vt:lpstr>PowerPoint プレゼンテーション</vt:lpstr>
      <vt:lpstr>事業の成果 ①コンサルテーションに焦点を当てた、ICT（テレビ会議システム及びZoom等のTVシステム）を用いたフォーラム形式による研究・実践の情報提供（和歌山大学学術情報センターとの連携のもとＴＶシステム配信）  　当初、和歌山大学学術情報センターのＴＶシステム配信を試み、和歌山大学学術情報センター、きのかわ支援学校、Big-U、みくまの支援学校の4カ所の通信の調整を3度行い7月には実施可能になった。しかし、コロナ禍で3密を防ぐために、この方法でのフォーラム形式による情報提供を断念せざるを得なかった。その代替方法として、9月からZoomを用いて、各特別支援学校、及び各市町村の特別支援教育等に携わっている教員や福祉施設職員等に配信することができた。 　新宮地区にあるみくまの支援学校区や田辺地区にある学校の教員も参加できた。 　　</vt:lpstr>
      <vt:lpstr>PowerPoint プレゼンテーション</vt:lpstr>
      <vt:lpstr>②Zoom等のTVシステムを使った和歌山県内の特別支援学校における相談及び地域支援部へのコンサルテーション</vt:lpstr>
      <vt:lpstr>コンサルテーションの実際</vt:lpstr>
      <vt:lpstr>③教職大学院生のインクルーシブ教育に関する実践及び調査研究に対する指導・支援 </vt:lpstr>
      <vt:lpstr>③アドバンスト・プログラムの学生のインクルーシブ教育に関する実践及び調査研究に対する指導・支援</vt:lpstr>
      <vt:lpstr>PowerPoint プレゼンテーション</vt:lpstr>
      <vt:lpstr>研究の課題</vt:lpstr>
      <vt:lpstr>おわりに</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7user</dc:creator>
  <cp:lastModifiedBy>武田　鉄郎</cp:lastModifiedBy>
  <cp:revision>68</cp:revision>
  <cp:lastPrinted>2021-02-20T00:13:43Z</cp:lastPrinted>
  <dcterms:created xsi:type="dcterms:W3CDTF">2020-05-11T05:25:43Z</dcterms:created>
  <dcterms:modified xsi:type="dcterms:W3CDTF">2021-02-20T00:35:40Z</dcterms:modified>
</cp:coreProperties>
</file>