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373" r:id="rId3"/>
    <p:sldId id="349" r:id="rId4"/>
    <p:sldId id="381" r:id="rId5"/>
    <p:sldId id="382" r:id="rId6"/>
    <p:sldId id="383" r:id="rId7"/>
    <p:sldId id="384" r:id="rId8"/>
    <p:sldId id="390" r:id="rId9"/>
    <p:sldId id="385" r:id="rId10"/>
    <p:sldId id="387" r:id="rId11"/>
    <p:sldId id="388" r:id="rId12"/>
    <p:sldId id="392" r:id="rId13"/>
    <p:sldId id="396" r:id="rId14"/>
    <p:sldId id="393" r:id="rId15"/>
    <p:sldId id="394" r:id="rId16"/>
    <p:sldId id="397" r:id="rId17"/>
    <p:sldId id="395" r:id="rId18"/>
    <p:sldId id="398" r:id="rId19"/>
    <p:sldId id="391" r:id="rId20"/>
    <p:sldId id="399" r:id="rId21"/>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37" userDrawn="1">
          <p15:clr>
            <a:srgbClr val="A4A3A4"/>
          </p15:clr>
        </p15:guide>
        <p15:guide id="2" pos="2857" userDrawn="1">
          <p15:clr>
            <a:srgbClr val="A4A3A4"/>
          </p15:clr>
        </p15:guide>
        <p15:guide id="3" orient="horz" pos="822" userDrawn="1">
          <p15:clr>
            <a:srgbClr val="A4A3A4"/>
          </p15:clr>
        </p15:guide>
        <p15:guide id="4" pos="3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08A8"/>
    <a:srgbClr val="FF0000"/>
    <a:srgbClr val="6BCED3"/>
    <a:srgbClr val="FF61D6"/>
    <a:srgbClr val="FFCC00"/>
    <a:srgbClr val="FF8FE2"/>
    <a:srgbClr val="FF7174"/>
    <a:srgbClr val="FF8F92"/>
    <a:srgbClr val="B2E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27" autoAdjust="0"/>
    <p:restoredTop sz="93265" autoAdjust="0"/>
  </p:normalViewPr>
  <p:slideViewPr>
    <p:cSldViewPr snapToGrid="0">
      <p:cViewPr varScale="1">
        <p:scale>
          <a:sx n="65" d="100"/>
          <a:sy n="65" d="100"/>
        </p:scale>
        <p:origin x="976" y="36"/>
      </p:cViewPr>
      <p:guideLst>
        <p:guide orient="horz" pos="2137"/>
        <p:guide pos="2857"/>
        <p:guide orient="horz" pos="822"/>
        <p:guide pos="385"/>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50375" cy="497367"/>
          </a:xfrm>
          <a:prstGeom prst="rect">
            <a:avLst/>
          </a:prstGeom>
        </p:spPr>
        <p:txBody>
          <a:bodyPr vert="horz" lIns="92217" tIns="46109" rIns="92217" bIns="46109"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sz="quarter" idx="1"/>
          </p:nvPr>
        </p:nvSpPr>
        <p:spPr>
          <a:xfrm>
            <a:off x="3855221" y="0"/>
            <a:ext cx="2950374" cy="497367"/>
          </a:xfrm>
          <a:prstGeom prst="rect">
            <a:avLst/>
          </a:prstGeom>
        </p:spPr>
        <p:txBody>
          <a:bodyPr vert="horz" lIns="92217" tIns="46109" rIns="92217" bIns="46109" rtlCol="0"/>
          <a:lstStyle>
            <a:lvl1pPr algn="r" fontAlgn="auto">
              <a:spcBef>
                <a:spcPts val="0"/>
              </a:spcBef>
              <a:spcAft>
                <a:spcPts val="0"/>
              </a:spcAft>
              <a:defRPr sz="1200" smtClean="0">
                <a:latin typeface="+mn-lt"/>
                <a:ea typeface="+mn-ea"/>
              </a:defRPr>
            </a:lvl1pPr>
          </a:lstStyle>
          <a:p>
            <a:pPr>
              <a:defRPr/>
            </a:pPr>
            <a:fld id="{D7FAC202-6A22-4D94-A846-ED152E90125C}" type="datetimeFigureOut">
              <a:rPr lang="ja-JP" altLang="en-US"/>
              <a:pPr>
                <a:defRPr/>
              </a:pPr>
              <a:t>2022/2/25</a:t>
            </a:fld>
            <a:endParaRPr lang="ja-JP" altLang="en-US"/>
          </a:p>
        </p:txBody>
      </p:sp>
      <p:sp>
        <p:nvSpPr>
          <p:cNvPr id="4" name="フッター プレースホルダー 3"/>
          <p:cNvSpPr>
            <a:spLocks noGrp="1"/>
          </p:cNvSpPr>
          <p:nvPr>
            <p:ph type="ftr" sz="quarter" idx="2"/>
          </p:nvPr>
        </p:nvSpPr>
        <p:spPr>
          <a:xfrm>
            <a:off x="2" y="9440373"/>
            <a:ext cx="2950375" cy="497366"/>
          </a:xfrm>
          <a:prstGeom prst="rect">
            <a:avLst/>
          </a:prstGeom>
        </p:spPr>
        <p:txBody>
          <a:bodyPr vert="horz" lIns="92217" tIns="46109" rIns="92217" bIns="46109"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ー 4"/>
          <p:cNvSpPr>
            <a:spLocks noGrp="1"/>
          </p:cNvSpPr>
          <p:nvPr>
            <p:ph type="sldNum" sz="quarter" idx="3"/>
          </p:nvPr>
        </p:nvSpPr>
        <p:spPr>
          <a:xfrm>
            <a:off x="3855221" y="9440373"/>
            <a:ext cx="2950374" cy="497366"/>
          </a:xfrm>
          <a:prstGeom prst="rect">
            <a:avLst/>
          </a:prstGeom>
        </p:spPr>
        <p:txBody>
          <a:bodyPr vert="horz" lIns="92217" tIns="46109" rIns="92217" bIns="46109" rtlCol="0" anchor="b"/>
          <a:lstStyle>
            <a:lvl1pPr algn="r" fontAlgn="auto">
              <a:spcBef>
                <a:spcPts val="0"/>
              </a:spcBef>
              <a:spcAft>
                <a:spcPts val="0"/>
              </a:spcAft>
              <a:defRPr sz="1200" smtClean="0">
                <a:latin typeface="+mn-lt"/>
                <a:ea typeface="+mn-ea"/>
              </a:defRPr>
            </a:lvl1pPr>
          </a:lstStyle>
          <a:p>
            <a:pPr>
              <a:defRPr/>
            </a:pPr>
            <a:fld id="{34B15A90-7D56-4257-94FD-7CEC73316F2B}" type="slidenum">
              <a:rPr lang="ja-JP" altLang="en-US"/>
              <a:pPr>
                <a:defRPr/>
              </a:pPr>
              <a:t>‹#›</a:t>
            </a:fld>
            <a:endParaRPr lang="ja-JP" altLang="en-US"/>
          </a:p>
        </p:txBody>
      </p:sp>
    </p:spTree>
    <p:extLst>
      <p:ext uri="{BB962C8B-B14F-4D97-AF65-F5344CB8AC3E}">
        <p14:creationId xmlns:p14="http://schemas.microsoft.com/office/powerpoint/2010/main" val="3547783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50375" cy="497367"/>
          </a:xfrm>
          <a:prstGeom prst="rect">
            <a:avLst/>
          </a:prstGeom>
        </p:spPr>
        <p:txBody>
          <a:bodyPr vert="horz" lIns="92217" tIns="46109" rIns="92217" bIns="46109"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5221" y="0"/>
            <a:ext cx="2950374" cy="497367"/>
          </a:xfrm>
          <a:prstGeom prst="rect">
            <a:avLst/>
          </a:prstGeom>
        </p:spPr>
        <p:txBody>
          <a:bodyPr vert="horz" lIns="92217" tIns="46109" rIns="92217" bIns="46109" rtlCol="0"/>
          <a:lstStyle>
            <a:lvl1pPr algn="r" fontAlgn="auto">
              <a:spcBef>
                <a:spcPts val="0"/>
              </a:spcBef>
              <a:spcAft>
                <a:spcPts val="0"/>
              </a:spcAft>
              <a:defRPr sz="1200" smtClean="0">
                <a:latin typeface="+mn-lt"/>
                <a:ea typeface="+mn-ea"/>
              </a:defRPr>
            </a:lvl1pPr>
          </a:lstStyle>
          <a:p>
            <a:pPr>
              <a:defRPr/>
            </a:pPr>
            <a:fld id="{7356FED6-6E00-4916-9AB7-0B08297305F2}" type="datetimeFigureOut">
              <a:rPr lang="ja-JP" altLang="en-US"/>
              <a:pPr>
                <a:defRPr/>
              </a:pPr>
              <a:t>2022/2/25</a:t>
            </a:fld>
            <a:endParaRPr lang="ja-JP" altLang="en-US"/>
          </a:p>
        </p:txBody>
      </p:sp>
      <p:sp>
        <p:nvSpPr>
          <p:cNvPr id="4" name="スライド イメージ プレースホルダー 3"/>
          <p:cNvSpPr>
            <a:spLocks noGrp="1" noRot="1" noChangeAspect="1"/>
          </p:cNvSpPr>
          <p:nvPr>
            <p:ph type="sldImg" idx="2"/>
          </p:nvPr>
        </p:nvSpPr>
        <p:spPr>
          <a:xfrm>
            <a:off x="917575" y="744538"/>
            <a:ext cx="4972050" cy="3729037"/>
          </a:xfrm>
          <a:prstGeom prst="rect">
            <a:avLst/>
          </a:prstGeom>
          <a:noFill/>
          <a:ln w="12700">
            <a:solidFill>
              <a:prstClr val="black"/>
            </a:solidFill>
          </a:ln>
        </p:spPr>
        <p:txBody>
          <a:bodyPr vert="horz" lIns="92217" tIns="46109" rIns="92217" bIns="46109" rtlCol="0" anchor="ctr"/>
          <a:lstStyle/>
          <a:p>
            <a:pPr lvl="0"/>
            <a:endParaRPr lang="ja-JP" altLang="en-US" noProof="0"/>
          </a:p>
        </p:txBody>
      </p:sp>
      <p:sp>
        <p:nvSpPr>
          <p:cNvPr id="5" name="ノート プレースホルダー 4"/>
          <p:cNvSpPr>
            <a:spLocks noGrp="1"/>
          </p:cNvSpPr>
          <p:nvPr>
            <p:ph type="body" sz="quarter" idx="3"/>
          </p:nvPr>
        </p:nvSpPr>
        <p:spPr>
          <a:xfrm>
            <a:off x="680239" y="4720986"/>
            <a:ext cx="5446723" cy="4473102"/>
          </a:xfrm>
          <a:prstGeom prst="rect">
            <a:avLst/>
          </a:prstGeom>
        </p:spPr>
        <p:txBody>
          <a:bodyPr vert="horz" lIns="92217" tIns="46109" rIns="92217" bIns="46109"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2" y="9440373"/>
            <a:ext cx="2950375" cy="497366"/>
          </a:xfrm>
          <a:prstGeom prst="rect">
            <a:avLst/>
          </a:prstGeom>
        </p:spPr>
        <p:txBody>
          <a:bodyPr vert="horz" lIns="92217" tIns="46109" rIns="92217" bIns="46109"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5221" y="9440373"/>
            <a:ext cx="2950374" cy="497366"/>
          </a:xfrm>
          <a:prstGeom prst="rect">
            <a:avLst/>
          </a:prstGeom>
        </p:spPr>
        <p:txBody>
          <a:bodyPr vert="horz" lIns="92217" tIns="46109" rIns="92217" bIns="46109" rtlCol="0" anchor="b"/>
          <a:lstStyle>
            <a:lvl1pPr algn="r" fontAlgn="auto">
              <a:spcBef>
                <a:spcPts val="0"/>
              </a:spcBef>
              <a:spcAft>
                <a:spcPts val="0"/>
              </a:spcAft>
              <a:defRPr sz="1200" smtClean="0">
                <a:latin typeface="+mn-lt"/>
                <a:ea typeface="+mn-ea"/>
              </a:defRPr>
            </a:lvl1pPr>
          </a:lstStyle>
          <a:p>
            <a:pPr>
              <a:defRPr/>
            </a:pPr>
            <a:fld id="{15BE7908-B39D-48D2-AD83-B204BD57F32E}" type="slidenum">
              <a:rPr lang="ja-JP" altLang="en-US"/>
              <a:pPr>
                <a:defRPr/>
              </a:pPr>
              <a:t>‹#›</a:t>
            </a:fld>
            <a:endParaRPr lang="ja-JP" altLang="en-US"/>
          </a:p>
        </p:txBody>
      </p:sp>
    </p:spTree>
    <p:extLst>
      <p:ext uri="{BB962C8B-B14F-4D97-AF65-F5344CB8AC3E}">
        <p14:creationId xmlns:p14="http://schemas.microsoft.com/office/powerpoint/2010/main" val="27761808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38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16387"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376CE5-E86D-487F-B680-AB497C2506A9}" type="slidenum">
              <a:rPr lang="ja-JP" altLang="en-US"/>
              <a:pPr fontAlgn="base">
                <a:spcBef>
                  <a:spcPct val="0"/>
                </a:spcBef>
                <a:spcAft>
                  <a:spcPct val="0"/>
                </a:spcAft>
              </a:pPr>
              <a:t>1</a:t>
            </a:fld>
            <a:endParaRPr lang="en-US" altLang="ja-JP"/>
          </a:p>
        </p:txBody>
      </p:sp>
    </p:spTree>
    <p:extLst>
      <p:ext uri="{BB962C8B-B14F-4D97-AF65-F5344CB8AC3E}">
        <p14:creationId xmlns:p14="http://schemas.microsoft.com/office/powerpoint/2010/main" val="4068971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10</a:t>
            </a:fld>
            <a:endParaRPr lang="en-US" altLang="ja-JP"/>
          </a:p>
        </p:txBody>
      </p:sp>
    </p:spTree>
    <p:extLst>
      <p:ext uri="{BB962C8B-B14F-4D97-AF65-F5344CB8AC3E}">
        <p14:creationId xmlns:p14="http://schemas.microsoft.com/office/powerpoint/2010/main" val="352325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11</a:t>
            </a:fld>
            <a:endParaRPr lang="en-US" altLang="ja-JP"/>
          </a:p>
        </p:txBody>
      </p:sp>
    </p:spTree>
    <p:extLst>
      <p:ext uri="{BB962C8B-B14F-4D97-AF65-F5344CB8AC3E}">
        <p14:creationId xmlns:p14="http://schemas.microsoft.com/office/powerpoint/2010/main" val="1192642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12</a:t>
            </a:fld>
            <a:endParaRPr lang="en-US" altLang="ja-JP"/>
          </a:p>
        </p:txBody>
      </p:sp>
    </p:spTree>
    <p:extLst>
      <p:ext uri="{BB962C8B-B14F-4D97-AF65-F5344CB8AC3E}">
        <p14:creationId xmlns:p14="http://schemas.microsoft.com/office/powerpoint/2010/main" val="321559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13</a:t>
            </a:fld>
            <a:endParaRPr lang="en-US" altLang="ja-JP"/>
          </a:p>
        </p:txBody>
      </p:sp>
    </p:spTree>
    <p:extLst>
      <p:ext uri="{BB962C8B-B14F-4D97-AF65-F5344CB8AC3E}">
        <p14:creationId xmlns:p14="http://schemas.microsoft.com/office/powerpoint/2010/main" val="1049139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14</a:t>
            </a:fld>
            <a:endParaRPr lang="en-US" altLang="ja-JP"/>
          </a:p>
        </p:txBody>
      </p:sp>
    </p:spTree>
    <p:extLst>
      <p:ext uri="{BB962C8B-B14F-4D97-AF65-F5344CB8AC3E}">
        <p14:creationId xmlns:p14="http://schemas.microsoft.com/office/powerpoint/2010/main" val="984124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15</a:t>
            </a:fld>
            <a:endParaRPr lang="en-US" altLang="ja-JP"/>
          </a:p>
        </p:txBody>
      </p:sp>
    </p:spTree>
    <p:extLst>
      <p:ext uri="{BB962C8B-B14F-4D97-AF65-F5344CB8AC3E}">
        <p14:creationId xmlns:p14="http://schemas.microsoft.com/office/powerpoint/2010/main" val="3335300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16</a:t>
            </a:fld>
            <a:endParaRPr lang="en-US" altLang="ja-JP"/>
          </a:p>
        </p:txBody>
      </p:sp>
    </p:spTree>
    <p:extLst>
      <p:ext uri="{BB962C8B-B14F-4D97-AF65-F5344CB8AC3E}">
        <p14:creationId xmlns:p14="http://schemas.microsoft.com/office/powerpoint/2010/main" val="3972286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17</a:t>
            </a:fld>
            <a:endParaRPr lang="en-US" altLang="ja-JP"/>
          </a:p>
        </p:txBody>
      </p:sp>
    </p:spTree>
    <p:extLst>
      <p:ext uri="{BB962C8B-B14F-4D97-AF65-F5344CB8AC3E}">
        <p14:creationId xmlns:p14="http://schemas.microsoft.com/office/powerpoint/2010/main" val="4229899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18</a:t>
            </a:fld>
            <a:endParaRPr lang="en-US" altLang="ja-JP"/>
          </a:p>
        </p:txBody>
      </p:sp>
    </p:spTree>
    <p:extLst>
      <p:ext uri="{BB962C8B-B14F-4D97-AF65-F5344CB8AC3E}">
        <p14:creationId xmlns:p14="http://schemas.microsoft.com/office/powerpoint/2010/main" val="170222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19</a:t>
            </a:fld>
            <a:endParaRPr lang="en-US" altLang="ja-JP"/>
          </a:p>
        </p:txBody>
      </p:sp>
    </p:spTree>
    <p:extLst>
      <p:ext uri="{BB962C8B-B14F-4D97-AF65-F5344CB8AC3E}">
        <p14:creationId xmlns:p14="http://schemas.microsoft.com/office/powerpoint/2010/main" val="360036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＜現状＞</a:t>
            </a:r>
            <a:endPar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pPr marL="0" indent="0">
              <a:buFont typeface="Arial" panose="020B0604020202020204" pitchFamily="34" charset="0"/>
              <a:buNone/>
            </a:pP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・起業志望学生は新たに</a:t>
            </a:r>
            <a:r>
              <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7</a:t>
            </a: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名を加え約</a:t>
            </a:r>
            <a:r>
              <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70</a:t>
            </a: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名近く見られ、学内コワーキングスペース（旧栄谷会館）を拠点として活動</a:t>
            </a:r>
            <a:endPar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　→令和</a:t>
            </a:r>
            <a:r>
              <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2</a:t>
            </a: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年度には教育学部</a:t>
            </a:r>
            <a:r>
              <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3</a:t>
            </a: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年生が株式会社</a:t>
            </a:r>
            <a:r>
              <a:rPr lang="en-US" altLang="ja-JP" sz="1200" i="1" dirty="0" err="1">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wacode</a:t>
            </a: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　（代表取締役）を設立</a:t>
            </a:r>
            <a:endPar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　→令和</a:t>
            </a:r>
            <a:r>
              <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3</a:t>
            </a: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年度中には観光学部</a:t>
            </a:r>
            <a:r>
              <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4</a:t>
            </a: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年生</a:t>
            </a:r>
            <a:r>
              <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1</a:t>
            </a: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名が法人化を計画　</a:t>
            </a:r>
            <a:endPar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・和歌山市内にある「コワーキングスペース</a:t>
            </a:r>
            <a:r>
              <a:rPr lang="en-US" altLang="ja-JP" sz="1200" i="1" dirty="0" err="1">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Nagomi</a:t>
            </a:r>
            <a:r>
              <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 Lab.</a:t>
            </a: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」では、民間事業者と連携して複数名の本学生が企画運営し、　学生の利用料を無料とする独自のサービスを提供</a:t>
            </a:r>
            <a:endPar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　→学外支援者（株式会社 和み、令和</a:t>
            </a:r>
            <a:r>
              <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3</a:t>
            </a: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年</a:t>
            </a:r>
            <a:r>
              <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5</a:t>
            </a:r>
            <a:r>
              <a:rPr lang="ja-JP" altLang="en-US"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月覚書締結）から協力・支援をしていただいており、起業志望学生の活動の幅や場所が広がっている</a:t>
            </a:r>
            <a:endParaRPr lang="en-US" altLang="ja-JP" sz="1200" i="1"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2</a:t>
            </a:fld>
            <a:endParaRPr lang="en-US" altLang="ja-JP"/>
          </a:p>
        </p:txBody>
      </p:sp>
    </p:spTree>
    <p:extLst>
      <p:ext uri="{BB962C8B-B14F-4D97-AF65-F5344CB8AC3E}">
        <p14:creationId xmlns:p14="http://schemas.microsoft.com/office/powerpoint/2010/main" val="4024493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20</a:t>
            </a:fld>
            <a:endParaRPr lang="en-US" altLang="ja-JP"/>
          </a:p>
        </p:txBody>
      </p:sp>
    </p:spTree>
    <p:extLst>
      <p:ext uri="{BB962C8B-B14F-4D97-AF65-F5344CB8AC3E}">
        <p14:creationId xmlns:p14="http://schemas.microsoft.com/office/powerpoint/2010/main" val="158179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3</a:t>
            </a:fld>
            <a:endParaRPr lang="en-US" altLang="ja-JP"/>
          </a:p>
        </p:txBody>
      </p:sp>
    </p:spTree>
    <p:extLst>
      <p:ext uri="{BB962C8B-B14F-4D97-AF65-F5344CB8AC3E}">
        <p14:creationId xmlns:p14="http://schemas.microsoft.com/office/powerpoint/2010/main" val="106417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4</a:t>
            </a:fld>
            <a:endParaRPr lang="en-US" altLang="ja-JP"/>
          </a:p>
        </p:txBody>
      </p:sp>
    </p:spTree>
    <p:extLst>
      <p:ext uri="{BB962C8B-B14F-4D97-AF65-F5344CB8AC3E}">
        <p14:creationId xmlns:p14="http://schemas.microsoft.com/office/powerpoint/2010/main" val="2397407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5</a:t>
            </a:fld>
            <a:endParaRPr lang="en-US" altLang="ja-JP"/>
          </a:p>
        </p:txBody>
      </p:sp>
    </p:spTree>
    <p:extLst>
      <p:ext uri="{BB962C8B-B14F-4D97-AF65-F5344CB8AC3E}">
        <p14:creationId xmlns:p14="http://schemas.microsoft.com/office/powerpoint/2010/main" val="3940629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6</a:t>
            </a:fld>
            <a:endParaRPr lang="en-US" altLang="ja-JP"/>
          </a:p>
        </p:txBody>
      </p:sp>
    </p:spTree>
    <p:extLst>
      <p:ext uri="{BB962C8B-B14F-4D97-AF65-F5344CB8AC3E}">
        <p14:creationId xmlns:p14="http://schemas.microsoft.com/office/powerpoint/2010/main" val="1819435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7</a:t>
            </a:fld>
            <a:endParaRPr lang="en-US" altLang="ja-JP"/>
          </a:p>
        </p:txBody>
      </p:sp>
    </p:spTree>
    <p:extLst>
      <p:ext uri="{BB962C8B-B14F-4D97-AF65-F5344CB8AC3E}">
        <p14:creationId xmlns:p14="http://schemas.microsoft.com/office/powerpoint/2010/main" val="101278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8</a:t>
            </a:fld>
            <a:endParaRPr lang="en-US" altLang="ja-JP"/>
          </a:p>
        </p:txBody>
      </p:sp>
    </p:spTree>
    <p:extLst>
      <p:ext uri="{BB962C8B-B14F-4D97-AF65-F5344CB8AC3E}">
        <p14:creationId xmlns:p14="http://schemas.microsoft.com/office/powerpoint/2010/main" val="45284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286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867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6340C-1C4F-49C7-A16A-B0611907CA1D}" type="slidenum">
              <a:rPr lang="ja-JP" altLang="en-US"/>
              <a:pPr fontAlgn="base">
                <a:spcBef>
                  <a:spcPct val="0"/>
                </a:spcBef>
                <a:spcAft>
                  <a:spcPct val="0"/>
                </a:spcAft>
              </a:pPr>
              <a:t>9</a:t>
            </a:fld>
            <a:endParaRPr lang="en-US" altLang="ja-JP"/>
          </a:p>
        </p:txBody>
      </p:sp>
    </p:spTree>
    <p:extLst>
      <p:ext uri="{BB962C8B-B14F-4D97-AF65-F5344CB8AC3E}">
        <p14:creationId xmlns:p14="http://schemas.microsoft.com/office/powerpoint/2010/main" val="730832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solidFill>
                  <a:schemeClr val="tx1"/>
                </a:solidFill>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smtClean="0">
                <a:solidFill>
                  <a:schemeClr val="tx1"/>
                </a:solidFill>
              </a:defRPr>
            </a:lvl1pPr>
          </a:lstStyle>
          <a:p>
            <a:pPr>
              <a:defRPr/>
            </a:pPr>
            <a:fld id="{7E3BB7AE-1E17-4828-BCEC-940EB6BC358F}" type="datetimeFigureOut">
              <a:rPr lang="ja-JP" altLang="en-US"/>
              <a:pPr>
                <a:defRPr/>
              </a:pPr>
              <a:t>2022/2/25</a:t>
            </a:fld>
            <a:endParaRPr lang="ja-JP" altLang="en-US"/>
          </a:p>
        </p:txBody>
      </p:sp>
      <p:sp>
        <p:nvSpPr>
          <p:cNvPr id="5" name="Footer Placeholder 4"/>
          <p:cNvSpPr>
            <a:spLocks noGrp="1"/>
          </p:cNvSpPr>
          <p:nvPr>
            <p:ph type="ftr" sz="quarter" idx="11"/>
          </p:nvPr>
        </p:nvSpPr>
        <p:spPr/>
        <p:txBody>
          <a:bodyPr/>
          <a:lstStyle>
            <a:lvl1pPr>
              <a:defRPr>
                <a:solidFill>
                  <a:schemeClr val="tx1"/>
                </a:solidFill>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smtClean="0">
                <a:solidFill>
                  <a:schemeClr val="tx1"/>
                </a:solidFill>
              </a:defRPr>
            </a:lvl1pPr>
          </a:lstStyle>
          <a:p>
            <a:pPr>
              <a:defRPr/>
            </a:pPr>
            <a:fld id="{EFC1F282-80FB-4077-93B0-ED7EA60F7112}"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a:defRPr/>
            </a:lvl1pPr>
          </a:lstStyle>
          <a:p>
            <a:pPr>
              <a:defRPr/>
            </a:pPr>
            <a:fld id="{0B3FD644-222E-454C-8B3E-59EC14A20A73}" type="datetimeFigureOut">
              <a:rPr lang="ja-JP" altLang="en-US"/>
              <a:pPr>
                <a:defRPr/>
              </a:pPr>
              <a:t>2022/2/25</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38A27BD4-CFAC-44D4-912F-FE1C470595B5}"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a:defRPr/>
            </a:lvl1pPr>
          </a:lstStyle>
          <a:p>
            <a:pPr>
              <a:defRPr/>
            </a:pPr>
            <a:fld id="{5A0BBC6E-FD75-4454-950F-3B8F8D40F6E7}" type="datetimeFigureOut">
              <a:rPr lang="ja-JP" altLang="en-US"/>
              <a:pPr>
                <a:defRPr/>
              </a:pPr>
              <a:t>2022/2/25</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E4974ACA-F49E-47FC-9D02-D2B4DC1F8D6A}"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6437313" y="5951538"/>
            <a:ext cx="2133600" cy="365125"/>
          </a:xfrm>
        </p:spPr>
        <p:txBody>
          <a:bodyPr/>
          <a:lstStyle>
            <a:lvl1pPr>
              <a:defRPr/>
            </a:lvl1pPr>
          </a:lstStyle>
          <a:p>
            <a:pPr>
              <a:defRPr/>
            </a:pPr>
            <a:fld id="{B6CE885F-32C0-4A7C-AFF7-CC23FDD44128}" type="datetimeFigureOut">
              <a:rPr lang="ja-JP" altLang="en-US"/>
              <a:pPr>
                <a:defRPr/>
              </a:pPr>
              <a:t>2022/2/25</a:t>
            </a:fld>
            <a:endParaRPr lang="ja-JP" altLang="en-US"/>
          </a:p>
        </p:txBody>
      </p:sp>
      <p:sp>
        <p:nvSpPr>
          <p:cNvPr id="3" name="フッター プレースホルダ 2"/>
          <p:cNvSpPr>
            <a:spLocks noGrp="1"/>
          </p:cNvSpPr>
          <p:nvPr>
            <p:ph type="ftr" sz="quarter" idx="11"/>
          </p:nvPr>
        </p:nvSpPr>
        <p:spPr>
          <a:xfrm>
            <a:off x="1181100" y="5951538"/>
            <a:ext cx="5256213" cy="365125"/>
          </a:xfrm>
        </p:spPr>
        <p:txBody>
          <a:bodyPr/>
          <a:lstStyle>
            <a:lvl1pPr>
              <a:defRPr/>
            </a:lvl1pPr>
          </a:lstStyle>
          <a:p>
            <a:pPr>
              <a:defRPr/>
            </a:pPr>
            <a:endParaRPr lang="ja-JP" altLang="en-US"/>
          </a:p>
        </p:txBody>
      </p:sp>
      <p:sp>
        <p:nvSpPr>
          <p:cNvPr id="4" name="スライド番号プレースホルダ 3"/>
          <p:cNvSpPr>
            <a:spLocks noGrp="1"/>
          </p:cNvSpPr>
          <p:nvPr>
            <p:ph type="sldNum" sz="quarter" idx="12"/>
          </p:nvPr>
        </p:nvSpPr>
        <p:spPr>
          <a:xfrm>
            <a:off x="573088" y="5951538"/>
            <a:ext cx="608012" cy="365125"/>
          </a:xfrm>
        </p:spPr>
        <p:txBody>
          <a:bodyPr/>
          <a:lstStyle>
            <a:lvl1pPr>
              <a:defRPr/>
            </a:lvl1pPr>
          </a:lstStyle>
          <a:p>
            <a:pPr>
              <a:defRPr/>
            </a:pPr>
            <a:fld id="{9BD591D8-75B6-446F-AE16-FF4A61B2B8D6}"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18042" y="-198783"/>
            <a:ext cx="8104266" cy="1051519"/>
          </a:xfrm>
        </p:spPr>
        <p:txBody>
          <a:bodyPr/>
          <a:lstStyle>
            <a:lvl1pPr>
              <a:defRPr sz="4000"/>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519867" y="1143000"/>
            <a:ext cx="8104266" cy="4715800"/>
          </a:xfrm>
        </p:spPr>
        <p:txBody>
          <a:bodyPr>
            <a:normAutofit/>
          </a:bodyPr>
          <a:lstStyle>
            <a:lvl1pPr>
              <a:defRPr sz="2400"/>
            </a:lvl1pPr>
            <a:lvl2pPr>
              <a:defRPr sz="2000"/>
            </a:lvl2pPr>
            <a:lvl3pPr>
              <a:defRPr sz="1800"/>
            </a:lvl3pPr>
            <a:lvl4pPr>
              <a:defRPr sz="1600"/>
            </a:lvl4pPr>
            <a:lvl5pPr>
              <a:defRPr sz="1600"/>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7A8875E1-8DD8-480E-BECB-9C29571165BB}" type="datetimeFigureOut">
              <a:rPr lang="ja-JP" altLang="en-US"/>
              <a:pPr>
                <a:defRPr/>
              </a:pPr>
              <a:t>2022/2/25</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9FA17CFC-89F4-464E-B5BE-6D7EA2D9F23C}"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600" b="0" cap="none"/>
            </a:lvl1pPr>
          </a:lstStyle>
          <a:p>
            <a:r>
              <a:rPr lang="ja-JP" altLang="en-US"/>
              <a:t>マスター タイトルの書式設定</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lvl1pPr>
          </a:lstStyle>
          <a:p>
            <a:pPr>
              <a:defRPr/>
            </a:pPr>
            <a:fld id="{40393D44-7986-4CB9-A931-9BE3A923DF5F}" type="datetimeFigureOut">
              <a:rPr lang="ja-JP" altLang="en-US"/>
              <a:pPr>
                <a:defRPr/>
              </a:pPr>
              <a:t>2022/2/25</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58F4023C-0665-4394-843F-FD01B95A4A9E}"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fld id="{142B2CCC-6164-4D23-937C-B02057A2F6F7}" type="datetimeFigureOut">
              <a:rPr lang="ja-JP" altLang="en-US"/>
              <a:pPr>
                <a:defRPr/>
              </a:pPr>
              <a:t>2022/2/25</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631EEA91-1D1A-468D-8AFC-D5BC6DB3F892}"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3"/>
          <p:cNvSpPr>
            <a:spLocks noGrp="1"/>
          </p:cNvSpPr>
          <p:nvPr>
            <p:ph type="dt" sz="half" idx="10"/>
          </p:nvPr>
        </p:nvSpPr>
        <p:spPr/>
        <p:txBody>
          <a:bodyPr/>
          <a:lstStyle>
            <a:lvl1pPr>
              <a:defRPr/>
            </a:lvl1pPr>
          </a:lstStyle>
          <a:p>
            <a:pPr>
              <a:defRPr/>
            </a:pPr>
            <a:fld id="{04D9AE87-24D1-4A0D-A9AA-CDDAA001F2C1}" type="datetimeFigureOut">
              <a:rPr lang="ja-JP" altLang="en-US"/>
              <a:pPr>
                <a:defRPr/>
              </a:pPr>
              <a:t>2022/2/25</a:t>
            </a:fld>
            <a:endParaRPr lang="ja-JP" altLang="en-US"/>
          </a:p>
        </p:txBody>
      </p:sp>
      <p:sp>
        <p:nvSpPr>
          <p:cNvPr id="8" name="Footer Placeholder 4"/>
          <p:cNvSpPr>
            <a:spLocks noGrp="1"/>
          </p:cNvSpPr>
          <p:nvPr>
            <p:ph type="ftr" sz="quarter" idx="11"/>
          </p:nvPr>
        </p:nvSpPr>
        <p:spPr/>
        <p:txBody>
          <a:bodyPr/>
          <a:lstStyle>
            <a:lvl1pPr>
              <a:defRPr/>
            </a:lvl1pPr>
          </a:lstStyle>
          <a:p>
            <a:pPr>
              <a:defRPr/>
            </a:pPr>
            <a:endParaRPr lang="ja-JP" altLang="en-US"/>
          </a:p>
        </p:txBody>
      </p:sp>
      <p:sp>
        <p:nvSpPr>
          <p:cNvPr id="9" name="Slide Number Placeholder 5"/>
          <p:cNvSpPr>
            <a:spLocks noGrp="1"/>
          </p:cNvSpPr>
          <p:nvPr>
            <p:ph type="sldNum" sz="quarter" idx="12"/>
          </p:nvPr>
        </p:nvSpPr>
        <p:spPr/>
        <p:txBody>
          <a:bodyPr/>
          <a:lstStyle>
            <a:lvl1pPr>
              <a:defRPr/>
            </a:lvl1pPr>
          </a:lstStyle>
          <a:p>
            <a:pPr>
              <a:defRPr/>
            </a:pPr>
            <a:fld id="{18B901E9-F816-4397-A3AD-D5D548A9D993}"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3"/>
          <p:cNvSpPr>
            <a:spLocks noGrp="1"/>
          </p:cNvSpPr>
          <p:nvPr>
            <p:ph type="dt" sz="half" idx="10"/>
          </p:nvPr>
        </p:nvSpPr>
        <p:spPr/>
        <p:txBody>
          <a:bodyPr/>
          <a:lstStyle>
            <a:lvl1pPr>
              <a:defRPr/>
            </a:lvl1pPr>
          </a:lstStyle>
          <a:p>
            <a:pPr>
              <a:defRPr/>
            </a:pPr>
            <a:fld id="{8B82A42B-1754-4E76-8E3B-C36FB7AB0D28}" type="datetimeFigureOut">
              <a:rPr lang="ja-JP" altLang="en-US"/>
              <a:pPr>
                <a:defRPr/>
              </a:pPr>
              <a:t>2022/2/25</a:t>
            </a:fld>
            <a:endParaRPr lang="ja-JP" altLang="en-US"/>
          </a:p>
        </p:txBody>
      </p:sp>
      <p:sp>
        <p:nvSpPr>
          <p:cNvPr id="4" name="Footer Placeholder 4"/>
          <p:cNvSpPr>
            <a:spLocks noGrp="1"/>
          </p:cNvSpPr>
          <p:nvPr>
            <p:ph type="ftr" sz="quarter" idx="11"/>
          </p:nvPr>
        </p:nvSpPr>
        <p:spPr/>
        <p:txBody>
          <a:bodyPr/>
          <a:lstStyle>
            <a:lvl1pPr>
              <a:defRPr/>
            </a:lvl1pPr>
          </a:lstStyle>
          <a:p>
            <a:pPr>
              <a:defRPr/>
            </a:pPr>
            <a:endParaRPr lang="ja-JP" altLang="en-US"/>
          </a:p>
        </p:txBody>
      </p:sp>
      <p:sp>
        <p:nvSpPr>
          <p:cNvPr id="5" name="Slide Number Placeholder 5"/>
          <p:cNvSpPr>
            <a:spLocks noGrp="1"/>
          </p:cNvSpPr>
          <p:nvPr>
            <p:ph type="sldNum" sz="quarter" idx="12"/>
          </p:nvPr>
        </p:nvSpPr>
        <p:spPr/>
        <p:txBody>
          <a:bodyPr/>
          <a:lstStyle>
            <a:lvl1pPr>
              <a:defRPr/>
            </a:lvl1pPr>
          </a:lstStyle>
          <a:p>
            <a:pPr>
              <a:defRPr/>
            </a:pPr>
            <a:fld id="{2CD0121A-95FA-4238-9485-498E7597FAF7}"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ja-JP" altLang="en-US"/>
              <a:t>マスター タイトルの書式設定</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CE920D83-3656-4903-89C8-EDCE46401DFA}" type="datetimeFigureOut">
              <a:rPr lang="ja-JP" altLang="en-US"/>
              <a:pPr>
                <a:defRPr/>
              </a:pPr>
              <a:t>2022/2/25</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A9029519-FA45-460A-B0E3-2EE0C01EA0B0}"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5" name="Group 15"/>
          <p:cNvGrpSpPr>
            <a:grpSpLocks/>
          </p:cNvGrpSpPr>
          <p:nvPr/>
        </p:nvGrpSpPr>
        <p:grpSpPr bwMode="auto">
          <a:xfrm>
            <a:off x="4516438" y="993775"/>
            <a:ext cx="1846262" cy="1530350"/>
            <a:chOff x="4718762" y="993075"/>
            <a:chExt cx="1847138" cy="1530439"/>
          </a:xfrm>
        </p:grpSpPr>
        <p:sp>
          <p:nvSpPr>
            <p:cNvPr id="6"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ja-JP" altLang="en-US"/>
              <a:t>マスター タイトルの書式設定</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rtlCol="0">
            <a:normAutofit/>
          </a:bodyPr>
          <a:lstStyle/>
          <a:p>
            <a:pPr lvl="0"/>
            <a:r>
              <a:rPr lang="ja-JP" altLang="en-US" noProof="0"/>
              <a:t>アイコンをクリックして図を追加</a:t>
            </a:r>
            <a:endParaRPr lang="en-US" noProof="0"/>
          </a:p>
        </p:txBody>
      </p:sp>
      <p:sp>
        <p:nvSpPr>
          <p:cNvPr id="14" name="Date Placeholder 4"/>
          <p:cNvSpPr>
            <a:spLocks noGrp="1"/>
          </p:cNvSpPr>
          <p:nvPr>
            <p:ph type="dt" sz="half" idx="15"/>
          </p:nvPr>
        </p:nvSpPr>
        <p:spPr/>
        <p:txBody>
          <a:bodyPr/>
          <a:lstStyle>
            <a:lvl1pPr>
              <a:defRPr/>
            </a:lvl1pPr>
          </a:lstStyle>
          <a:p>
            <a:pPr>
              <a:defRPr/>
            </a:pPr>
            <a:fld id="{DEB58CCF-A629-4598-9A60-95F49D66F3D5}" type="datetimeFigureOut">
              <a:rPr lang="ja-JP" altLang="en-US"/>
              <a:pPr>
                <a:defRPr/>
              </a:pPr>
              <a:t>2022/2/25</a:t>
            </a:fld>
            <a:endParaRPr lang="ja-JP" altLang="en-US"/>
          </a:p>
        </p:txBody>
      </p:sp>
      <p:sp>
        <p:nvSpPr>
          <p:cNvPr id="15" name="Footer Placeholder 5"/>
          <p:cNvSpPr>
            <a:spLocks noGrp="1"/>
          </p:cNvSpPr>
          <p:nvPr>
            <p:ph type="ftr" sz="quarter" idx="16"/>
          </p:nvPr>
        </p:nvSpPr>
        <p:spPr/>
        <p:txBody>
          <a:bodyPr/>
          <a:lstStyle>
            <a:lvl1pPr>
              <a:defRPr/>
            </a:lvl1pPr>
          </a:lstStyle>
          <a:p>
            <a:pPr>
              <a:defRPr/>
            </a:pPr>
            <a:endParaRPr lang="ja-JP" altLang="en-US"/>
          </a:p>
        </p:txBody>
      </p:sp>
      <p:sp>
        <p:nvSpPr>
          <p:cNvPr id="16" name="Slide Number Placeholder 6"/>
          <p:cNvSpPr>
            <a:spLocks noGrp="1"/>
          </p:cNvSpPr>
          <p:nvPr>
            <p:ph type="sldNum" sz="quarter" idx="17"/>
          </p:nvPr>
        </p:nvSpPr>
        <p:spPr/>
        <p:txBody>
          <a:bodyPr/>
          <a:lstStyle>
            <a:lvl1pPr>
              <a:defRPr/>
            </a:lvl1pPr>
          </a:lstStyle>
          <a:p>
            <a:pPr>
              <a:defRPr/>
            </a:pPr>
            <a:fld id="{83C2999A-6E0A-4C5E-AEC3-EED0C8C314CB}"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79488" y="-139700"/>
            <a:ext cx="7124700" cy="9255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p>
        </p:txBody>
      </p:sp>
      <p:sp>
        <p:nvSpPr>
          <p:cNvPr id="1027" name="Text Placeholder 2"/>
          <p:cNvSpPr>
            <a:spLocks noGrp="1"/>
          </p:cNvSpPr>
          <p:nvPr>
            <p:ph type="body" idx="1"/>
          </p:nvPr>
        </p:nvSpPr>
        <p:spPr bwMode="auto">
          <a:xfrm>
            <a:off x="1009650" y="865188"/>
            <a:ext cx="7124700" cy="4994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5" name="Date Placeholder 3"/>
          <p:cNvSpPr>
            <a:spLocks noGrp="1"/>
          </p:cNvSpPr>
          <p:nvPr>
            <p:ph type="dt" sz="half" idx="2"/>
          </p:nvPr>
        </p:nvSpPr>
        <p:spPr>
          <a:xfrm>
            <a:off x="6437313" y="5951538"/>
            <a:ext cx="2133600" cy="365125"/>
          </a:xfrm>
          <a:prstGeom prst="rect">
            <a:avLst/>
          </a:prstGeom>
        </p:spPr>
        <p:txBody>
          <a:bodyPr/>
          <a:lstStyle>
            <a:lvl1pPr fontAlgn="auto">
              <a:spcBef>
                <a:spcPts val="0"/>
              </a:spcBef>
              <a:spcAft>
                <a:spcPts val="0"/>
              </a:spcAft>
              <a:defRPr smtClean="0">
                <a:solidFill>
                  <a:schemeClr val="bg1">
                    <a:lumMod val="65000"/>
                    <a:lumOff val="35000"/>
                  </a:schemeClr>
                </a:solidFill>
                <a:latin typeface="+mn-lt"/>
                <a:ea typeface="+mn-ea"/>
              </a:defRPr>
            </a:lvl1pPr>
          </a:lstStyle>
          <a:p>
            <a:pPr>
              <a:defRPr/>
            </a:pPr>
            <a:fld id="{7E391002-7300-4FD4-9F8E-8C3B1EB0F6D5}" type="datetimeFigureOut">
              <a:rPr lang="ja-JP" altLang="en-US"/>
              <a:pPr>
                <a:defRPr/>
              </a:pPr>
              <a:t>2022/2/25</a:t>
            </a:fld>
            <a:endParaRPr lang="ja-JP" altLang="en-US"/>
          </a:p>
        </p:txBody>
      </p:sp>
      <p:sp>
        <p:nvSpPr>
          <p:cNvPr id="66" name="Footer Placeholder 4"/>
          <p:cNvSpPr>
            <a:spLocks noGrp="1"/>
          </p:cNvSpPr>
          <p:nvPr>
            <p:ph type="ftr" sz="quarter" idx="3"/>
          </p:nvPr>
        </p:nvSpPr>
        <p:spPr>
          <a:xfrm>
            <a:off x="1181100" y="5951538"/>
            <a:ext cx="5256213" cy="365125"/>
          </a:xfrm>
          <a:prstGeom prst="rect">
            <a:avLst/>
          </a:prstGeom>
        </p:spPr>
        <p:txBody>
          <a:bodyPr/>
          <a:lstStyle>
            <a:lvl1pPr fontAlgn="auto">
              <a:spcBef>
                <a:spcPts val="0"/>
              </a:spcBef>
              <a:spcAft>
                <a:spcPts val="0"/>
              </a:spcAft>
              <a:defRPr>
                <a:solidFill>
                  <a:schemeClr val="bg1">
                    <a:lumMod val="65000"/>
                    <a:lumOff val="35000"/>
                  </a:schemeClr>
                </a:solidFill>
                <a:latin typeface="+mn-lt"/>
                <a:ea typeface="+mn-ea"/>
              </a:defRPr>
            </a:lvl1pPr>
          </a:lstStyle>
          <a:p>
            <a:pPr>
              <a:defRPr/>
            </a:pPr>
            <a:endParaRPr lang="ja-JP" altLang="en-US"/>
          </a:p>
        </p:txBody>
      </p:sp>
      <p:sp>
        <p:nvSpPr>
          <p:cNvPr id="67" name="Slide Number Placeholder 5"/>
          <p:cNvSpPr>
            <a:spLocks noGrp="1"/>
          </p:cNvSpPr>
          <p:nvPr>
            <p:ph type="sldNum" sz="quarter" idx="4"/>
          </p:nvPr>
        </p:nvSpPr>
        <p:spPr>
          <a:xfrm>
            <a:off x="573088" y="5951538"/>
            <a:ext cx="608012" cy="365125"/>
          </a:xfrm>
          <a:prstGeom prst="rect">
            <a:avLst/>
          </a:prstGeom>
        </p:spPr>
        <p:txBody>
          <a:bodyPr/>
          <a:lstStyle>
            <a:lvl1pPr fontAlgn="auto">
              <a:spcBef>
                <a:spcPts val="0"/>
              </a:spcBef>
              <a:spcAft>
                <a:spcPts val="0"/>
              </a:spcAft>
              <a:defRPr smtClean="0">
                <a:solidFill>
                  <a:schemeClr val="bg1">
                    <a:lumMod val="65000"/>
                    <a:lumOff val="35000"/>
                  </a:schemeClr>
                </a:solidFill>
                <a:latin typeface="+mn-lt"/>
                <a:ea typeface="+mn-ea"/>
              </a:defRPr>
            </a:lvl1pPr>
          </a:lstStyle>
          <a:p>
            <a:pPr>
              <a:defRPr/>
            </a:pPr>
            <a:fld id="{69BFE751-BD55-44BA-9DA8-5F3756309243}" type="slidenum">
              <a:rPr lang="ja-JP" altLang="en-US"/>
              <a:pPr>
                <a:defRPr/>
              </a:pPr>
              <a:t>‹#›</a:t>
            </a:fld>
            <a:endParaRPr lang="ja-JP" altLang="en-US"/>
          </a:p>
        </p:txBody>
      </p:sp>
      <p:pic>
        <p:nvPicPr>
          <p:cNvPr id="1031" name="Picture 2"/>
          <p:cNvPicPr>
            <a:picLocks noChangeAspect="1" noChangeArrowheads="1"/>
          </p:cNvPicPr>
          <p:nvPr userDrawn="1"/>
        </p:nvPicPr>
        <p:blipFill>
          <a:blip r:embed="rId14"/>
          <a:srcRect/>
          <a:stretch>
            <a:fillRect/>
          </a:stretch>
        </p:blipFill>
        <p:spPr bwMode="auto">
          <a:xfrm>
            <a:off x="107950" y="115888"/>
            <a:ext cx="576263" cy="433387"/>
          </a:xfrm>
          <a:prstGeom prst="rect">
            <a:avLst/>
          </a:prstGeom>
          <a:noFill/>
          <a:ln w="9525">
            <a:noFill/>
            <a:miter lim="800000"/>
            <a:headEnd/>
            <a:tailEnd/>
          </a:ln>
        </p:spPr>
      </p:pic>
      <p:sp>
        <p:nvSpPr>
          <p:cNvPr id="69" name="正方形/長方形 68"/>
          <p:cNvSpPr/>
          <p:nvPr userDrawn="1"/>
        </p:nvSpPr>
        <p:spPr>
          <a:xfrm>
            <a:off x="0" y="6713538"/>
            <a:ext cx="9144000" cy="144462"/>
          </a:xfrm>
          <a:prstGeom prst="rect">
            <a:avLst/>
          </a:prstGeom>
          <a:solidFill>
            <a:srgbClr val="FF80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0" name="テキスト ボックス 69"/>
          <p:cNvSpPr txBox="1"/>
          <p:nvPr userDrawn="1"/>
        </p:nvSpPr>
        <p:spPr>
          <a:xfrm>
            <a:off x="7956550" y="6670675"/>
            <a:ext cx="1127125" cy="214313"/>
          </a:xfrm>
          <a:prstGeom prst="rect">
            <a:avLst/>
          </a:prstGeom>
          <a:noFill/>
        </p:spPr>
        <p:txBody>
          <a:bodyPr wrap="none">
            <a:spAutoFit/>
          </a:bodyPr>
          <a:lstStyle/>
          <a:p>
            <a:pPr fontAlgn="auto">
              <a:spcBef>
                <a:spcPts val="0"/>
              </a:spcBef>
              <a:spcAft>
                <a:spcPts val="0"/>
              </a:spcAft>
              <a:defRPr/>
            </a:pPr>
            <a:r>
              <a:rPr lang="en-US" altLang="ja-JP" sz="800" dirty="0">
                <a:latin typeface="+mn-lt"/>
                <a:ea typeface="+mn-ea"/>
              </a:rPr>
              <a:t>WAKAYAMA UNIV.</a:t>
            </a:r>
            <a:endParaRPr lang="ja-JP" altLang="en-US" sz="800" dirty="0">
              <a:latin typeface="+mn-lt"/>
              <a:ea typeface="+mn-ea"/>
            </a:endParaRPr>
          </a:p>
        </p:txBody>
      </p:sp>
    </p:spTree>
  </p:cSld>
  <p:clrMap bg1="dk1" tx1="lt1" bg2="dk2" tx2="lt2" accent1="accent1" accent2="accent2" accent3="accent3" accent4="accent4" accent5="accent5" accent6="accent6" hlink="hlink" folHlink="folHlink"/>
  <p:sldLayoutIdLst>
    <p:sldLayoutId id="2147483673" r:id="rId1"/>
    <p:sldLayoutId id="2147483671" r:id="rId2"/>
    <p:sldLayoutId id="2147483670" r:id="rId3"/>
    <p:sldLayoutId id="2147483669" r:id="rId4"/>
    <p:sldLayoutId id="2147483668" r:id="rId5"/>
    <p:sldLayoutId id="2147483667" r:id="rId6"/>
    <p:sldLayoutId id="2147483674" r:id="rId7"/>
    <p:sldLayoutId id="2147483666" r:id="rId8"/>
    <p:sldLayoutId id="2147483675" r:id="rId9"/>
    <p:sldLayoutId id="2147483665" r:id="rId10"/>
    <p:sldLayoutId id="2147483664" r:id="rId11"/>
    <p:sldLayoutId id="2147483672" r:id="rId12"/>
  </p:sldLayoutIdLst>
  <p:txStyles>
    <p:titleStyle>
      <a:lvl1pPr algn="l" defTabSz="457200" rtl="0" fontAlgn="base">
        <a:spcBef>
          <a:spcPct val="0"/>
        </a:spcBef>
        <a:spcAft>
          <a:spcPct val="0"/>
        </a:spcAft>
        <a:defRPr kumimoji="1" sz="4000" kern="1200">
          <a:solidFill>
            <a:srgbClr val="595959"/>
          </a:solidFill>
          <a:latin typeface="HGP創英角ｺﾞｼｯｸUB" pitchFamily="50" charset="-128"/>
          <a:ea typeface="HGP創英角ｺﾞｼｯｸUB" pitchFamily="50" charset="-128"/>
          <a:cs typeface="HGP創英角ｺﾞｼｯｸUB" pitchFamily="50" charset="-128"/>
        </a:defRPr>
      </a:lvl1pPr>
      <a:lvl2pPr algn="l" defTabSz="457200" rtl="0" fontAlgn="base">
        <a:spcBef>
          <a:spcPct val="0"/>
        </a:spcBef>
        <a:spcAft>
          <a:spcPct val="0"/>
        </a:spcAft>
        <a:defRPr kumimoji="1" sz="4000">
          <a:solidFill>
            <a:srgbClr val="595959"/>
          </a:solidFill>
          <a:latin typeface="HGP創英角ｺﾞｼｯｸUB" pitchFamily="50" charset="-128"/>
          <a:ea typeface="HGP創英角ｺﾞｼｯｸUB" pitchFamily="50" charset="-128"/>
        </a:defRPr>
      </a:lvl2pPr>
      <a:lvl3pPr algn="l" defTabSz="457200" rtl="0" fontAlgn="base">
        <a:spcBef>
          <a:spcPct val="0"/>
        </a:spcBef>
        <a:spcAft>
          <a:spcPct val="0"/>
        </a:spcAft>
        <a:defRPr kumimoji="1" sz="4000">
          <a:solidFill>
            <a:srgbClr val="595959"/>
          </a:solidFill>
          <a:latin typeface="HGP創英角ｺﾞｼｯｸUB" pitchFamily="50" charset="-128"/>
          <a:ea typeface="HGP創英角ｺﾞｼｯｸUB" pitchFamily="50" charset="-128"/>
        </a:defRPr>
      </a:lvl3pPr>
      <a:lvl4pPr algn="l" defTabSz="457200" rtl="0" fontAlgn="base">
        <a:spcBef>
          <a:spcPct val="0"/>
        </a:spcBef>
        <a:spcAft>
          <a:spcPct val="0"/>
        </a:spcAft>
        <a:defRPr kumimoji="1" sz="4000">
          <a:solidFill>
            <a:srgbClr val="595959"/>
          </a:solidFill>
          <a:latin typeface="HGP創英角ｺﾞｼｯｸUB" pitchFamily="50" charset="-128"/>
          <a:ea typeface="HGP創英角ｺﾞｼｯｸUB" pitchFamily="50" charset="-128"/>
        </a:defRPr>
      </a:lvl4pPr>
      <a:lvl5pPr algn="l" defTabSz="457200" rtl="0" fontAlgn="base">
        <a:spcBef>
          <a:spcPct val="0"/>
        </a:spcBef>
        <a:spcAft>
          <a:spcPct val="0"/>
        </a:spcAft>
        <a:defRPr kumimoji="1" sz="4000">
          <a:solidFill>
            <a:srgbClr val="595959"/>
          </a:solidFill>
          <a:latin typeface="HGP創英角ｺﾞｼｯｸUB" pitchFamily="50" charset="-128"/>
          <a:ea typeface="HGP創英角ｺﾞｼｯｸUB" pitchFamily="50"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fontAlgn="base">
        <a:spcBef>
          <a:spcPct val="20000"/>
        </a:spcBef>
        <a:spcAft>
          <a:spcPts val="600"/>
        </a:spcAft>
        <a:buClr>
          <a:schemeClr val="tx2"/>
        </a:buClr>
        <a:buFont typeface="Wingdings 2" pitchFamily="18" charset="2"/>
        <a:buChar char=""/>
        <a:defRPr kumimoji="1" sz="2400" kern="1200">
          <a:solidFill>
            <a:srgbClr val="595959"/>
          </a:solidFill>
          <a:latin typeface="HGPｺﾞｼｯｸE" pitchFamily="50" charset="-128"/>
          <a:ea typeface="HGPｺﾞｼｯｸE" pitchFamily="50" charset="-128"/>
          <a:cs typeface="+mn-cs"/>
        </a:defRPr>
      </a:lvl1pPr>
      <a:lvl2pPr marL="742950" indent="-285750" algn="l" defTabSz="457200" rtl="0" fontAlgn="base">
        <a:spcBef>
          <a:spcPct val="20000"/>
        </a:spcBef>
        <a:spcAft>
          <a:spcPts val="600"/>
        </a:spcAft>
        <a:buClr>
          <a:schemeClr val="tx2"/>
        </a:buClr>
        <a:buFont typeface="Wingdings 2" pitchFamily="18" charset="2"/>
        <a:buChar char=""/>
        <a:defRPr kumimoji="1" sz="2000" kern="1200">
          <a:solidFill>
            <a:srgbClr val="595959"/>
          </a:solidFill>
          <a:latin typeface="HGPｺﾞｼｯｸE" pitchFamily="50" charset="-128"/>
          <a:ea typeface="HGPｺﾞｼｯｸE" pitchFamily="50" charset="-128"/>
          <a:cs typeface="+mn-cs"/>
        </a:defRPr>
      </a:lvl2pPr>
      <a:lvl3pPr marL="1143000" indent="-228600" algn="l" defTabSz="457200" rtl="0" fontAlgn="base">
        <a:spcBef>
          <a:spcPct val="20000"/>
        </a:spcBef>
        <a:spcAft>
          <a:spcPts val="600"/>
        </a:spcAft>
        <a:buClr>
          <a:schemeClr val="tx2"/>
        </a:buClr>
        <a:buFont typeface="Wingdings 2" pitchFamily="18" charset="2"/>
        <a:buChar char=""/>
        <a:defRPr kumimoji="1" kern="1200">
          <a:solidFill>
            <a:srgbClr val="595959"/>
          </a:solidFill>
          <a:latin typeface="HGPｺﾞｼｯｸE" pitchFamily="50" charset="-128"/>
          <a:ea typeface="HGPｺﾞｼｯｸE" pitchFamily="50" charset="-128"/>
          <a:cs typeface="+mn-cs"/>
        </a:defRPr>
      </a:lvl3pPr>
      <a:lvl4pPr marL="1600200" indent="-228600" algn="l" defTabSz="457200" rtl="0" fontAlgn="base">
        <a:spcBef>
          <a:spcPct val="20000"/>
        </a:spcBef>
        <a:spcAft>
          <a:spcPts val="600"/>
        </a:spcAft>
        <a:buClr>
          <a:schemeClr val="tx2"/>
        </a:buClr>
        <a:buFont typeface="Wingdings 2" pitchFamily="18" charset="2"/>
        <a:buChar char=""/>
        <a:defRPr kumimoji="1" sz="1600" kern="1200">
          <a:solidFill>
            <a:srgbClr val="595959"/>
          </a:solidFill>
          <a:latin typeface="HGPｺﾞｼｯｸE" pitchFamily="50" charset="-128"/>
          <a:ea typeface="HGPｺﾞｼｯｸE" pitchFamily="50" charset="-128"/>
          <a:cs typeface="+mn-cs"/>
        </a:defRPr>
      </a:lvl4pPr>
      <a:lvl5pPr marL="2057400" indent="-228600" algn="l" defTabSz="457200" rtl="0" fontAlgn="base">
        <a:spcBef>
          <a:spcPct val="20000"/>
        </a:spcBef>
        <a:spcAft>
          <a:spcPts val="600"/>
        </a:spcAft>
        <a:buClr>
          <a:schemeClr val="tx2"/>
        </a:buClr>
        <a:buFont typeface="Wingdings 2" pitchFamily="18" charset="2"/>
        <a:buChar char=""/>
        <a:defRPr kumimoji="1" sz="1600" kern="1200">
          <a:solidFill>
            <a:srgbClr val="595959"/>
          </a:solidFill>
          <a:latin typeface="HGPｺﾞｼｯｸE" pitchFamily="50" charset="-128"/>
          <a:ea typeface="HGPｺﾞｼｯｸE"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notesSlide" Target="../notesSlides/notesSlide10.xml"/><Relationship Id="rId9" Type="http://schemas.openxmlformats.org/officeDocument/2006/relationships/image" Target="../media/image23.pn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notesSlide" Target="../notesSlides/notesSlide20.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タイトル 1"/>
          <p:cNvSpPr>
            <a:spLocks noGrp="1"/>
          </p:cNvSpPr>
          <p:nvPr>
            <p:ph type="ctrTitle"/>
          </p:nvPr>
        </p:nvSpPr>
        <p:spPr>
          <a:xfrm>
            <a:off x="462481" y="1140774"/>
            <a:ext cx="8390488" cy="3487785"/>
          </a:xfrm>
        </p:spPr>
        <p:txBody>
          <a:bodyPr/>
          <a:lstStyle/>
          <a:p>
            <a:br>
              <a:rPr lang="en-US" altLang="ja-JP" b="1"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令和</a:t>
            </a:r>
            <a:r>
              <a:rPr lang="en-US" altLang="ja-JP" sz="2800" dirty="0">
                <a:latin typeface="メイリオ" panose="020B0604030504040204" pitchFamily="50" charset="-128"/>
                <a:ea typeface="メイリオ" panose="020B0604030504040204" pitchFamily="50" charset="-128"/>
              </a:rPr>
              <a:t>3</a:t>
            </a:r>
            <a:r>
              <a:rPr lang="ja-JP" altLang="ja-JP" sz="2800" dirty="0">
                <a:latin typeface="メイリオ" panose="020B0604030504040204" pitchFamily="50" charset="-128"/>
                <a:ea typeface="メイリオ" panose="020B0604030504040204" pitchFamily="50" charset="-128"/>
              </a:rPr>
              <a:t>年度</a:t>
            </a:r>
            <a:r>
              <a:rPr lang="en-US" altLang="ja-JP" sz="2800" dirty="0">
                <a:latin typeface="メイリオ" panose="020B0604030504040204" pitchFamily="50" charset="-128"/>
                <a:ea typeface="メイリオ" panose="020B0604030504040204" pitchFamily="50" charset="-128"/>
              </a:rPr>
              <a:t> </a:t>
            </a:r>
            <a:r>
              <a:rPr lang="ja-JP" altLang="ja-JP" sz="2800" dirty="0">
                <a:latin typeface="メイリオ" panose="020B0604030504040204" pitchFamily="50" charset="-128"/>
                <a:ea typeface="メイリオ" panose="020B0604030504040204" pitchFamily="50" charset="-128"/>
              </a:rPr>
              <a:t>教育改革推進</a:t>
            </a:r>
            <a:r>
              <a:rPr lang="ja-JP" altLang="en-US" sz="2800" dirty="0">
                <a:latin typeface="メイリオ" panose="020B0604030504040204" pitchFamily="50" charset="-128"/>
                <a:ea typeface="メイリオ" panose="020B0604030504040204" pitchFamily="50" charset="-128"/>
              </a:rPr>
              <a:t>プロジェクト</a:t>
            </a:r>
            <a:br>
              <a:rPr lang="en-US" altLang="ja-JP" sz="2800" dirty="0">
                <a:latin typeface="メイリオ" panose="020B0604030504040204" pitchFamily="50" charset="-128"/>
                <a:ea typeface="メイリオ" panose="020B0604030504040204" pitchFamily="50" charset="-128"/>
              </a:rPr>
            </a:br>
            <a:r>
              <a:rPr lang="ja-JP" altLang="ja-JP" dirty="0"/>
              <a:t>アントレプレナーシップ教育プログラム構築のための調査検証事業</a:t>
            </a:r>
            <a:br>
              <a:rPr lang="en-US" altLang="ja-JP" dirty="0"/>
            </a:br>
            <a:br>
              <a:rPr lang="en-US" altLang="ja-JP" dirty="0"/>
            </a:br>
            <a:r>
              <a:rPr lang="ja-JP" altLang="en-US" dirty="0"/>
              <a:t>成果報告</a:t>
            </a:r>
            <a:br>
              <a:rPr lang="ja-JP" altLang="ja-JP" dirty="0"/>
            </a:br>
            <a:endParaRPr lang="ja-JP" altLang="en-US" sz="3600" b="1" dirty="0">
              <a:latin typeface="メイリオ" panose="020B0604030504040204" pitchFamily="50" charset="-128"/>
              <a:ea typeface="メイリオ" panose="020B0604030504040204" pitchFamily="50" charset="-128"/>
            </a:endParaRPr>
          </a:p>
        </p:txBody>
      </p:sp>
      <p:sp>
        <p:nvSpPr>
          <p:cNvPr id="4" name="サブタイトル 2"/>
          <p:cNvSpPr txBox="1">
            <a:spLocks/>
          </p:cNvSpPr>
          <p:nvPr/>
        </p:nvSpPr>
        <p:spPr>
          <a:xfrm>
            <a:off x="632084" y="4840238"/>
            <a:ext cx="7879831" cy="1813062"/>
          </a:xfrm>
          <a:prstGeom prst="rect">
            <a:avLst/>
          </a:prstGeom>
        </p:spPr>
        <p:txBody>
          <a:bodyPr>
            <a:normAutofit/>
          </a:bodyPr>
          <a:lstStyle>
            <a:lvl1pPr marL="0" indent="0" algn="l" defTabSz="457200" rtl="0" eaLnBrk="1" latinLnBrk="0" hangingPunct="1">
              <a:spcBef>
                <a:spcPct val="20000"/>
              </a:spcBef>
              <a:spcAft>
                <a:spcPts val="600"/>
              </a:spcAft>
              <a:buClr>
                <a:schemeClr val="tx2"/>
              </a:buClr>
              <a:buFont typeface="Wingdings 2" charset="2"/>
              <a:buNone/>
              <a:defRPr kumimoji="1" sz="2000" kern="1200">
                <a:solidFill>
                  <a:schemeClr val="tx2"/>
                </a:solidFill>
                <a:latin typeface="HGPｺﾞｼｯｸE" pitchFamily="50" charset="-128"/>
                <a:ea typeface="HGPｺﾞｼｯｸE" pitchFamily="50" charset="-128"/>
                <a:cs typeface="+mn-cs"/>
              </a:defRPr>
            </a:lvl1pPr>
            <a:lvl2pPr marL="457200" indent="0" algn="ctr" defTabSz="457200" rtl="0" eaLnBrk="1" latinLnBrk="0" hangingPunct="1">
              <a:spcBef>
                <a:spcPct val="20000"/>
              </a:spcBef>
              <a:spcAft>
                <a:spcPts val="600"/>
              </a:spcAft>
              <a:buClr>
                <a:schemeClr val="tx2"/>
              </a:buClr>
              <a:buFont typeface="Wingdings 2" charset="2"/>
              <a:buNone/>
              <a:defRPr kumimoji="1" sz="2000" kern="1200">
                <a:solidFill>
                  <a:schemeClr val="tx1">
                    <a:tint val="75000"/>
                  </a:schemeClr>
                </a:solidFill>
                <a:latin typeface="HGPｺﾞｼｯｸE" pitchFamily="50" charset="-128"/>
                <a:ea typeface="HGPｺﾞｼｯｸE" pitchFamily="50" charset="-128"/>
                <a:cs typeface="+mn-cs"/>
              </a:defRPr>
            </a:lvl2pPr>
            <a:lvl3pPr marL="914400" indent="0" algn="ctr" defTabSz="457200" rtl="0" eaLnBrk="1" latinLnBrk="0" hangingPunct="1">
              <a:spcBef>
                <a:spcPct val="20000"/>
              </a:spcBef>
              <a:spcAft>
                <a:spcPts val="600"/>
              </a:spcAft>
              <a:buClr>
                <a:schemeClr val="tx2"/>
              </a:buClr>
              <a:buFont typeface="Wingdings 2" charset="2"/>
              <a:buNone/>
              <a:defRPr kumimoji="1" sz="1800" kern="1200">
                <a:solidFill>
                  <a:schemeClr val="tx1">
                    <a:tint val="75000"/>
                  </a:schemeClr>
                </a:solidFill>
                <a:latin typeface="HGPｺﾞｼｯｸE" pitchFamily="50" charset="-128"/>
                <a:ea typeface="HGPｺﾞｼｯｸE" pitchFamily="50" charset="-128"/>
                <a:cs typeface="+mn-cs"/>
              </a:defRPr>
            </a:lvl3pPr>
            <a:lvl4pPr marL="1371600" indent="0" algn="ctr" defTabSz="457200" rtl="0" eaLnBrk="1" latinLnBrk="0" hangingPunct="1">
              <a:spcBef>
                <a:spcPct val="20000"/>
              </a:spcBef>
              <a:spcAft>
                <a:spcPts val="600"/>
              </a:spcAft>
              <a:buClr>
                <a:schemeClr val="tx2"/>
              </a:buClr>
              <a:buFont typeface="Wingdings 2" charset="2"/>
              <a:buNone/>
              <a:defRPr kumimoji="1" sz="1600" kern="1200">
                <a:solidFill>
                  <a:schemeClr val="tx1">
                    <a:tint val="75000"/>
                  </a:schemeClr>
                </a:solidFill>
                <a:latin typeface="HGPｺﾞｼｯｸE" pitchFamily="50" charset="-128"/>
                <a:ea typeface="HGPｺﾞｼｯｸE" pitchFamily="50" charset="-128"/>
                <a:cs typeface="+mn-cs"/>
              </a:defRPr>
            </a:lvl4pPr>
            <a:lvl5pPr marL="1828800" indent="0" algn="ctr" defTabSz="457200" rtl="0" eaLnBrk="1" latinLnBrk="0" hangingPunct="1">
              <a:spcBef>
                <a:spcPct val="20000"/>
              </a:spcBef>
              <a:spcAft>
                <a:spcPts val="600"/>
              </a:spcAft>
              <a:buClr>
                <a:schemeClr val="tx2"/>
              </a:buClr>
              <a:buFont typeface="Wingdings 2" charset="2"/>
              <a:buNone/>
              <a:defRPr kumimoji="1" sz="1600" kern="1200">
                <a:solidFill>
                  <a:schemeClr val="tx1">
                    <a:tint val="75000"/>
                  </a:schemeClr>
                </a:solidFill>
                <a:latin typeface="HGPｺﾞｼｯｸE" pitchFamily="50" charset="-128"/>
                <a:ea typeface="HGPｺﾞｼｯｸE" pitchFamily="50" charset="-128"/>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pPr algn="ctr" fontAlgn="auto">
              <a:defRPr/>
            </a:pPr>
            <a:r>
              <a:rPr lang="en-US" altLang="ja-JP" dirty="0">
                <a:latin typeface="メイリオ" panose="020B0604030504040204" pitchFamily="50" charset="-128"/>
                <a:ea typeface="メイリオ" panose="020B0604030504040204" pitchFamily="50" charset="-128"/>
              </a:rPr>
              <a:t>2022</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28</a:t>
            </a:r>
            <a:r>
              <a:rPr lang="ja-JP" altLang="en-US" dirty="0">
                <a:latin typeface="メイリオ" panose="020B0604030504040204" pitchFamily="50" charset="-128"/>
                <a:ea typeface="メイリオ" panose="020B0604030504040204" pitchFamily="50" charset="-128"/>
              </a:rPr>
              <a:t>日</a:t>
            </a:r>
            <a:endParaRPr lang="en-US" altLang="ja-JP" dirty="0">
              <a:latin typeface="メイリオ" panose="020B0604030504040204" pitchFamily="50" charset="-128"/>
              <a:ea typeface="メイリオ" panose="020B0604030504040204" pitchFamily="50" charset="-128"/>
            </a:endParaRPr>
          </a:p>
          <a:p>
            <a:pPr algn="ctr" fontAlgn="auto">
              <a:defRPr/>
            </a:pPr>
            <a:r>
              <a:rPr lang="ja-JP" altLang="en-US" dirty="0">
                <a:latin typeface="メイリオ" panose="020B0604030504040204" pitchFamily="50" charset="-128"/>
                <a:ea typeface="メイリオ" panose="020B0604030504040204" pitchFamily="50" charset="-128"/>
              </a:rPr>
              <a:t>和歌山大学　産学連携イノベーションセンター　</a:t>
            </a:r>
            <a:endParaRPr lang="en-US" altLang="ja-JP" dirty="0">
              <a:latin typeface="メイリオ" panose="020B0604030504040204" pitchFamily="50" charset="-128"/>
              <a:ea typeface="メイリオ" panose="020B0604030504040204" pitchFamily="50" charset="-128"/>
            </a:endParaRPr>
          </a:p>
          <a:p>
            <a:pPr algn="ctr" fontAlgn="auto">
              <a:defRPr/>
            </a:pPr>
            <a:r>
              <a:rPr lang="ja-JP" altLang="en-US" dirty="0">
                <a:latin typeface="メイリオ" panose="020B0604030504040204" pitchFamily="50" charset="-128"/>
                <a:ea typeface="メイリオ" panose="020B0604030504040204" pitchFamily="50" charset="-128"/>
              </a:rPr>
              <a:t>惠下隆／似内映之／米田則篤／田代優秋／木村亮介／</a:t>
            </a:r>
            <a:endParaRPr lang="en-US" altLang="ja-JP" dirty="0">
              <a:latin typeface="メイリオ" panose="020B0604030504040204" pitchFamily="50" charset="-128"/>
              <a:ea typeface="メイリオ" panose="020B0604030504040204" pitchFamily="50" charset="-128"/>
            </a:endParaRPr>
          </a:p>
          <a:p>
            <a:pPr algn="ctr" fontAlgn="auto">
              <a:defRPr/>
            </a:pPr>
            <a:r>
              <a:rPr lang="ja-JP" altLang="en-US" dirty="0">
                <a:latin typeface="メイリオ" panose="020B0604030504040204" pitchFamily="50" charset="-128"/>
                <a:ea typeface="メイリオ" panose="020B0604030504040204" pitchFamily="50" charset="-128"/>
              </a:rPr>
              <a:t>本庄麻美子／中川貴照</a:t>
            </a:r>
          </a:p>
        </p:txBody>
      </p:sp>
      <p:pic>
        <p:nvPicPr>
          <p:cNvPr id="5" name="録音したサウンド">
            <a:hlinkClick r:id="" action="ppaction://media"/>
            <a:extLst>
              <a:ext uri="{FF2B5EF4-FFF2-40B4-BE49-F238E27FC236}">
                <a16:creationId xmlns:a16="http://schemas.microsoft.com/office/drawing/2014/main" id="{4DF038E2-6059-4982-B182-F2B762F6BF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451600"/>
            <a:ext cx="406400" cy="406400"/>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計画①の実施報告</a:t>
            </a:r>
          </a:p>
        </p:txBody>
      </p:sp>
      <p:grpSp>
        <p:nvGrpSpPr>
          <p:cNvPr id="2" name="グループ化 1">
            <a:extLst>
              <a:ext uri="{FF2B5EF4-FFF2-40B4-BE49-F238E27FC236}">
                <a16:creationId xmlns:a16="http://schemas.microsoft.com/office/drawing/2014/main" id="{A4702F5D-914D-413C-8603-97B2026C15BC}"/>
              </a:ext>
            </a:extLst>
          </p:cNvPr>
          <p:cNvGrpSpPr/>
          <p:nvPr/>
        </p:nvGrpSpPr>
        <p:grpSpPr>
          <a:xfrm>
            <a:off x="201706" y="1633490"/>
            <a:ext cx="8740589" cy="5046517"/>
            <a:chOff x="38100" y="1403068"/>
            <a:chExt cx="9029700" cy="5213440"/>
          </a:xfrm>
        </p:grpSpPr>
        <p:pic>
          <p:nvPicPr>
            <p:cNvPr id="27" name="図 26">
              <a:extLst>
                <a:ext uri="{FF2B5EF4-FFF2-40B4-BE49-F238E27FC236}">
                  <a16:creationId xmlns:a16="http://schemas.microsoft.com/office/drawing/2014/main" id="{8A2683A7-C10E-4F2D-90B9-B2D4DC9A04AE}"/>
                </a:ext>
              </a:extLst>
            </p:cNvPr>
            <p:cNvPicPr/>
            <p:nvPr/>
          </p:nvPicPr>
          <p:blipFill>
            <a:blip r:embed="rId5" cstate="email">
              <a:extLst>
                <a:ext uri="{28A0092B-C50C-407E-A947-70E740481C1C}">
                  <a14:useLocalDpi xmlns:a14="http://schemas.microsoft.com/office/drawing/2010/main"/>
                </a:ext>
              </a:extLst>
            </a:blip>
            <a:stretch>
              <a:fillRect/>
            </a:stretch>
          </p:blipFill>
          <p:spPr>
            <a:xfrm>
              <a:off x="6104093" y="1403068"/>
              <a:ext cx="2963707" cy="1740446"/>
            </a:xfrm>
            <a:prstGeom prst="rect">
              <a:avLst/>
            </a:prstGeom>
          </p:spPr>
        </p:pic>
        <p:pic>
          <p:nvPicPr>
            <p:cNvPr id="13" name="図 12">
              <a:extLst>
                <a:ext uri="{FF2B5EF4-FFF2-40B4-BE49-F238E27FC236}">
                  <a16:creationId xmlns:a16="http://schemas.microsoft.com/office/drawing/2014/main" id="{FD781309-1274-4F43-A4D3-2AEEECDFD659}"/>
                </a:ext>
              </a:extLst>
            </p:cNvPr>
            <p:cNvPicPr/>
            <p:nvPr/>
          </p:nvPicPr>
          <p:blipFill rotWithShape="1">
            <a:blip r:embed="rId6" cstate="email">
              <a:extLst>
                <a:ext uri="{28A0092B-C50C-407E-A947-70E740481C1C}">
                  <a14:useLocalDpi xmlns:a14="http://schemas.microsoft.com/office/drawing/2010/main"/>
                </a:ext>
              </a:extLst>
            </a:blip>
            <a:srcRect/>
            <a:stretch/>
          </p:blipFill>
          <p:spPr>
            <a:xfrm>
              <a:off x="38101" y="3174984"/>
              <a:ext cx="2963707" cy="1742796"/>
            </a:xfrm>
            <a:prstGeom prst="rect">
              <a:avLst/>
            </a:prstGeom>
          </p:spPr>
        </p:pic>
        <p:pic>
          <p:nvPicPr>
            <p:cNvPr id="28" name="図 27">
              <a:extLst>
                <a:ext uri="{FF2B5EF4-FFF2-40B4-BE49-F238E27FC236}">
                  <a16:creationId xmlns:a16="http://schemas.microsoft.com/office/drawing/2014/main" id="{5B9C86F8-F138-4CD0-A152-930BFADDF50F}"/>
                </a:ext>
              </a:extLst>
            </p:cNvPr>
            <p:cNvPicPr/>
            <p:nvPr/>
          </p:nvPicPr>
          <p:blipFill rotWithShape="1">
            <a:blip r:embed="rId7" cstate="email">
              <a:extLst>
                <a:ext uri="{28A0092B-C50C-407E-A947-70E740481C1C}">
                  <a14:useLocalDpi xmlns:a14="http://schemas.microsoft.com/office/drawing/2010/main"/>
                </a:ext>
              </a:extLst>
            </a:blip>
            <a:srcRect b="-258"/>
            <a:stretch/>
          </p:blipFill>
          <p:spPr>
            <a:xfrm>
              <a:off x="6111686" y="4949249"/>
              <a:ext cx="2956114" cy="1667258"/>
            </a:xfrm>
            <a:prstGeom prst="rect">
              <a:avLst/>
            </a:prstGeom>
          </p:spPr>
        </p:pic>
        <p:pic>
          <p:nvPicPr>
            <p:cNvPr id="29" name="図 28">
              <a:extLst>
                <a:ext uri="{FF2B5EF4-FFF2-40B4-BE49-F238E27FC236}">
                  <a16:creationId xmlns:a16="http://schemas.microsoft.com/office/drawing/2014/main" id="{6630E57B-9EDA-4F71-90FB-234C3CAE3D7F}"/>
                </a:ext>
              </a:extLst>
            </p:cNvPr>
            <p:cNvPicPr/>
            <p:nvPr/>
          </p:nvPicPr>
          <p:blipFill rotWithShape="1">
            <a:blip r:embed="rId8" cstate="email">
              <a:extLst>
                <a:ext uri="{28A0092B-C50C-407E-A947-70E740481C1C}">
                  <a14:useLocalDpi xmlns:a14="http://schemas.microsoft.com/office/drawing/2010/main"/>
                </a:ext>
              </a:extLst>
            </a:blip>
            <a:srcRect/>
            <a:stretch/>
          </p:blipFill>
          <p:spPr>
            <a:xfrm>
              <a:off x="38101" y="1403068"/>
              <a:ext cx="2963708" cy="1740447"/>
            </a:xfrm>
            <a:prstGeom prst="rect">
              <a:avLst/>
            </a:prstGeom>
          </p:spPr>
        </p:pic>
        <p:pic>
          <p:nvPicPr>
            <p:cNvPr id="30" name="図 29">
              <a:extLst>
                <a:ext uri="{FF2B5EF4-FFF2-40B4-BE49-F238E27FC236}">
                  <a16:creationId xmlns:a16="http://schemas.microsoft.com/office/drawing/2014/main" id="{DF57B6E0-48D5-48DF-AC84-C13BED16A33F}"/>
                </a:ext>
              </a:extLst>
            </p:cNvPr>
            <p:cNvPicPr/>
            <p:nvPr/>
          </p:nvPicPr>
          <p:blipFill rotWithShape="1">
            <a:blip r:embed="rId9" cstate="email">
              <a:extLst>
                <a:ext uri="{28A0092B-C50C-407E-A947-70E740481C1C}">
                  <a14:useLocalDpi xmlns:a14="http://schemas.microsoft.com/office/drawing/2010/main"/>
                </a:ext>
              </a:extLst>
            </a:blip>
            <a:srcRect/>
            <a:stretch/>
          </p:blipFill>
          <p:spPr>
            <a:xfrm>
              <a:off x="3090147" y="1403068"/>
              <a:ext cx="2963707" cy="1740446"/>
            </a:xfrm>
            <a:prstGeom prst="rect">
              <a:avLst/>
            </a:prstGeom>
          </p:spPr>
        </p:pic>
        <p:pic>
          <p:nvPicPr>
            <p:cNvPr id="31" name="図 30">
              <a:extLst>
                <a:ext uri="{FF2B5EF4-FFF2-40B4-BE49-F238E27FC236}">
                  <a16:creationId xmlns:a16="http://schemas.microsoft.com/office/drawing/2014/main" id="{E1B4C405-53BE-435B-B9BB-C61DE7344440}"/>
                </a:ext>
              </a:extLst>
            </p:cNvPr>
            <p:cNvPicPr/>
            <p:nvPr/>
          </p:nvPicPr>
          <p:blipFill rotWithShape="1">
            <a:blip r:embed="rId10" cstate="email">
              <a:extLst>
                <a:ext uri="{28A0092B-C50C-407E-A947-70E740481C1C}">
                  <a14:useLocalDpi xmlns:a14="http://schemas.microsoft.com/office/drawing/2010/main"/>
                </a:ext>
              </a:extLst>
            </a:blip>
            <a:srcRect/>
            <a:stretch/>
          </p:blipFill>
          <p:spPr>
            <a:xfrm>
              <a:off x="3010692" y="3174985"/>
              <a:ext cx="3035328" cy="1707550"/>
            </a:xfrm>
            <a:prstGeom prst="rect">
              <a:avLst/>
            </a:prstGeom>
          </p:spPr>
        </p:pic>
        <p:pic>
          <p:nvPicPr>
            <p:cNvPr id="32" name="図 31">
              <a:extLst>
                <a:ext uri="{FF2B5EF4-FFF2-40B4-BE49-F238E27FC236}">
                  <a16:creationId xmlns:a16="http://schemas.microsoft.com/office/drawing/2014/main" id="{3A0B5737-1096-4875-AC1A-EB3B2E00ACF7}"/>
                </a:ext>
              </a:extLst>
            </p:cNvPr>
            <p:cNvPicPr/>
            <p:nvPr/>
          </p:nvPicPr>
          <p:blipFill rotWithShape="1">
            <a:blip r:embed="rId11" cstate="email">
              <a:extLst>
                <a:ext uri="{28A0092B-C50C-407E-A947-70E740481C1C}">
                  <a14:useLocalDpi xmlns:a14="http://schemas.microsoft.com/office/drawing/2010/main"/>
                </a:ext>
              </a:extLst>
            </a:blip>
            <a:srcRect/>
            <a:stretch/>
          </p:blipFill>
          <p:spPr>
            <a:xfrm>
              <a:off x="6104092" y="3174985"/>
              <a:ext cx="2963708" cy="1667260"/>
            </a:xfrm>
            <a:prstGeom prst="rect">
              <a:avLst/>
            </a:prstGeom>
          </p:spPr>
        </p:pic>
        <p:pic>
          <p:nvPicPr>
            <p:cNvPr id="33" name="図 32">
              <a:extLst>
                <a:ext uri="{FF2B5EF4-FFF2-40B4-BE49-F238E27FC236}">
                  <a16:creationId xmlns:a16="http://schemas.microsoft.com/office/drawing/2014/main" id="{11423E60-5848-49DA-9F12-5FF212C605C3}"/>
                </a:ext>
              </a:extLst>
            </p:cNvPr>
            <p:cNvPicPr/>
            <p:nvPr/>
          </p:nvPicPr>
          <p:blipFill rotWithShape="1">
            <a:blip r:embed="rId12" cstate="email">
              <a:extLst>
                <a:ext uri="{28A0092B-C50C-407E-A947-70E740481C1C}">
                  <a14:useLocalDpi xmlns:a14="http://schemas.microsoft.com/office/drawing/2010/main"/>
                </a:ext>
              </a:extLst>
            </a:blip>
            <a:srcRect/>
            <a:stretch/>
          </p:blipFill>
          <p:spPr>
            <a:xfrm>
              <a:off x="38100" y="4949248"/>
              <a:ext cx="2963707" cy="1667259"/>
            </a:xfrm>
            <a:prstGeom prst="rect">
              <a:avLst/>
            </a:prstGeom>
          </p:spPr>
        </p:pic>
        <p:pic>
          <p:nvPicPr>
            <p:cNvPr id="34" name="図 33">
              <a:extLst>
                <a:ext uri="{FF2B5EF4-FFF2-40B4-BE49-F238E27FC236}">
                  <a16:creationId xmlns:a16="http://schemas.microsoft.com/office/drawing/2014/main" id="{C5AF71C8-68D6-4764-A473-3218A0537D7C}"/>
                </a:ext>
              </a:extLst>
            </p:cNvPr>
            <p:cNvPicPr/>
            <p:nvPr/>
          </p:nvPicPr>
          <p:blipFill rotWithShape="1">
            <a:blip r:embed="rId13" cstate="email">
              <a:extLst>
                <a:ext uri="{28A0092B-C50C-407E-A947-70E740481C1C}">
                  <a14:useLocalDpi xmlns:a14="http://schemas.microsoft.com/office/drawing/2010/main"/>
                </a:ext>
              </a:extLst>
            </a:blip>
            <a:srcRect/>
            <a:stretch/>
          </p:blipFill>
          <p:spPr>
            <a:xfrm>
              <a:off x="3023010" y="4949248"/>
              <a:ext cx="2963708" cy="1667260"/>
            </a:xfrm>
            <a:prstGeom prst="rect">
              <a:avLst/>
            </a:prstGeom>
          </p:spPr>
        </p:pic>
      </p:grpSp>
      <p:sp>
        <p:nvSpPr>
          <p:cNvPr id="35" name="テキスト ボックス 34">
            <a:extLst>
              <a:ext uri="{FF2B5EF4-FFF2-40B4-BE49-F238E27FC236}">
                <a16:creationId xmlns:a16="http://schemas.microsoft.com/office/drawing/2014/main" id="{884705BB-B004-4BFF-A899-C65FBCE83C9E}"/>
              </a:ext>
            </a:extLst>
          </p:cNvPr>
          <p:cNvSpPr txBox="1"/>
          <p:nvPr/>
        </p:nvSpPr>
        <p:spPr>
          <a:xfrm>
            <a:off x="4767118" y="1308183"/>
            <a:ext cx="4156364" cy="369332"/>
          </a:xfrm>
          <a:prstGeom prst="rect">
            <a:avLst/>
          </a:prstGeom>
          <a:noFill/>
        </p:spPr>
        <p:txBody>
          <a:bodyPr wrap="square">
            <a:spAutoFit/>
          </a:bodyPr>
          <a:lstStyle/>
          <a:p>
            <a:pPr algn="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参加起業家</a:t>
            </a:r>
          </a:p>
        </p:txBody>
      </p:sp>
      <p:sp>
        <p:nvSpPr>
          <p:cNvPr id="14" name="正方形/長方形 13">
            <a:extLst>
              <a:ext uri="{FF2B5EF4-FFF2-40B4-BE49-F238E27FC236}">
                <a16:creationId xmlns:a16="http://schemas.microsoft.com/office/drawing/2014/main" id="{F4492E7A-B964-4328-9922-CDC9FA4E0302}"/>
              </a:ext>
            </a:extLst>
          </p:cNvPr>
          <p:cNvSpPr/>
          <p:nvPr/>
        </p:nvSpPr>
        <p:spPr>
          <a:xfrm>
            <a:off x="327211" y="844792"/>
            <a:ext cx="8449396" cy="830997"/>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学外起業家との起業・スタートアップ交流会の実施</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実施②：オンライン交流</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pic>
        <p:nvPicPr>
          <p:cNvPr id="7" name="録音したサウンド">
            <a:hlinkClick r:id="" action="ppaction://media"/>
            <a:extLst>
              <a:ext uri="{FF2B5EF4-FFF2-40B4-BE49-F238E27FC236}">
                <a16:creationId xmlns:a16="http://schemas.microsoft.com/office/drawing/2014/main" id="{24A85E05-6A9C-43AD-9F04-100439BF529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0" y="6451600"/>
            <a:ext cx="406400" cy="406400"/>
          </a:xfrm>
          <a:prstGeom prst="rect">
            <a:avLst/>
          </a:prstGeom>
        </p:spPr>
      </p:pic>
    </p:spTree>
    <p:extLst>
      <p:ext uri="{BB962C8B-B14F-4D97-AF65-F5344CB8AC3E}">
        <p14:creationId xmlns:p14="http://schemas.microsoft.com/office/powerpoint/2010/main" val="247441599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3">
            <a:extLst>
              <a:ext uri="{FF2B5EF4-FFF2-40B4-BE49-F238E27FC236}">
                <a16:creationId xmlns:a16="http://schemas.microsoft.com/office/drawing/2014/main" id="{7F6BCC0B-E0E8-4A22-8AF8-0ADF828C3DC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計画①の実施報告</a:t>
            </a:r>
          </a:p>
        </p:txBody>
      </p:sp>
      <p:sp>
        <p:nvSpPr>
          <p:cNvPr id="16" name="テキスト ボックス 15">
            <a:extLst>
              <a:ext uri="{FF2B5EF4-FFF2-40B4-BE49-F238E27FC236}">
                <a16:creationId xmlns:a16="http://schemas.microsoft.com/office/drawing/2014/main" id="{1BF5F03B-07FC-46FD-88D1-B7AE55833EFB}"/>
              </a:ext>
            </a:extLst>
          </p:cNvPr>
          <p:cNvSpPr txBox="1"/>
          <p:nvPr/>
        </p:nvSpPr>
        <p:spPr>
          <a:xfrm>
            <a:off x="4535488" y="1688489"/>
            <a:ext cx="3954090" cy="1200329"/>
          </a:xfrm>
          <a:prstGeom prst="rect">
            <a:avLst/>
          </a:prstGeom>
          <a:noFill/>
        </p:spPr>
        <p:txBody>
          <a:bodyPr wrap="square">
            <a:spAutoFit/>
          </a:bodyPr>
          <a:lstStyle/>
          <a:p>
            <a:r>
              <a:rPr lang="ja-JP" altLang="en-US" b="1" u="sng" dirty="0">
                <a:solidFill>
                  <a:schemeClr val="bg1">
                    <a:lumMod val="65000"/>
                    <a:lumOff val="35000"/>
                  </a:schemeClr>
                </a:solidFill>
                <a:latin typeface="メイリオ" panose="020B0604030504040204" pitchFamily="50" charset="-128"/>
                <a:ea typeface="メイリオ" panose="020B0604030504040204" pitchFamily="50" charset="-128"/>
              </a:rPr>
              <a:t>■グループ交流</a:t>
            </a:r>
            <a:endParaRPr lang="en-US" altLang="ja-JP" b="1" u="sng" dirty="0">
              <a:solidFill>
                <a:schemeClr val="bg1">
                  <a:lumMod val="65000"/>
                  <a:lumOff val="35000"/>
                </a:schemeClr>
              </a:solidFill>
              <a:latin typeface="メイリオ" panose="020B0604030504040204" pitchFamily="50" charset="-128"/>
              <a:ea typeface="メイリオ" panose="020B0604030504040204" pitchFamily="50" charset="-128"/>
            </a:endParaRPr>
          </a:p>
          <a:p>
            <a:endParaRPr lang="en-US" altLang="ja-JP"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en-US" altLang="ja-JP" dirty="0">
                <a:solidFill>
                  <a:schemeClr val="bg1">
                    <a:lumMod val="65000"/>
                    <a:lumOff val="35000"/>
                  </a:schemeClr>
                </a:solidFill>
                <a:latin typeface="メイリオ" panose="020B0604030504040204" pitchFamily="50" charset="-128"/>
                <a:ea typeface="メイリオ" panose="020B0604030504040204" pitchFamily="50" charset="-128"/>
              </a:rPr>
              <a:t>1</a:t>
            </a: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グループを</a:t>
            </a:r>
            <a:r>
              <a:rPr lang="en-US" altLang="ja-JP" dirty="0">
                <a:solidFill>
                  <a:schemeClr val="bg1">
                    <a:lumMod val="65000"/>
                    <a:lumOff val="35000"/>
                  </a:schemeClr>
                </a:solidFill>
                <a:latin typeface="メイリオ" panose="020B0604030504040204" pitchFamily="50" charset="-128"/>
                <a:ea typeface="メイリオ" panose="020B0604030504040204" pitchFamily="50" charset="-128"/>
              </a:rPr>
              <a:t>5</a:t>
            </a: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dirty="0">
                <a:solidFill>
                  <a:schemeClr val="bg1">
                    <a:lumMod val="65000"/>
                    <a:lumOff val="35000"/>
                  </a:schemeClr>
                </a:solidFill>
                <a:latin typeface="メイリオ" panose="020B0604030504040204" pitchFamily="50" charset="-128"/>
                <a:ea typeface="メイリオ" panose="020B0604030504040204" pitchFamily="50" charset="-128"/>
              </a:rPr>
              <a:t>6</a:t>
            </a: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名に分け少数にて交流を実施。</a:t>
            </a:r>
          </a:p>
        </p:txBody>
      </p:sp>
      <p:sp>
        <p:nvSpPr>
          <p:cNvPr id="18" name="テキスト ボックス 17">
            <a:extLst>
              <a:ext uri="{FF2B5EF4-FFF2-40B4-BE49-F238E27FC236}">
                <a16:creationId xmlns:a16="http://schemas.microsoft.com/office/drawing/2014/main" id="{DEAEA221-4555-4954-9E5D-B89724242489}"/>
              </a:ext>
            </a:extLst>
          </p:cNvPr>
          <p:cNvSpPr txBox="1"/>
          <p:nvPr/>
        </p:nvSpPr>
        <p:spPr>
          <a:xfrm>
            <a:off x="4535488" y="3403728"/>
            <a:ext cx="4334010" cy="923330"/>
          </a:xfrm>
          <a:prstGeom prst="rect">
            <a:avLst/>
          </a:prstGeom>
          <a:noFill/>
        </p:spPr>
        <p:txBody>
          <a:bodyPr wrap="square">
            <a:spAutoFit/>
          </a:bodyPr>
          <a:lstStyle/>
          <a:p>
            <a:r>
              <a:rPr lang="ja-JP" altLang="en-US" b="1" u="sng" dirty="0">
                <a:solidFill>
                  <a:schemeClr val="bg1">
                    <a:lumMod val="65000"/>
                    <a:lumOff val="35000"/>
                  </a:schemeClr>
                </a:solidFill>
                <a:latin typeface="メイリオ" panose="020B0604030504040204" pitchFamily="50" charset="-128"/>
                <a:ea typeface="メイリオ" panose="020B0604030504040204" pitchFamily="50" charset="-128"/>
              </a:rPr>
              <a:t>■アントレプレナーシップ教育について</a:t>
            </a:r>
            <a:endParaRPr lang="en-US" altLang="ja-JP" b="1" u="sng" dirty="0">
              <a:solidFill>
                <a:schemeClr val="bg1">
                  <a:lumMod val="65000"/>
                  <a:lumOff val="35000"/>
                </a:schemeClr>
              </a:solidFill>
              <a:latin typeface="メイリオ" panose="020B0604030504040204" pitchFamily="50" charset="-128"/>
              <a:ea typeface="メイリオ" panose="020B0604030504040204" pitchFamily="50" charset="-128"/>
            </a:endParaRPr>
          </a:p>
          <a:p>
            <a:endParaRPr lang="en-US" altLang="ja-JP"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卒業生起業家との受援体制の充実を図る。</a:t>
            </a:r>
          </a:p>
        </p:txBody>
      </p:sp>
      <p:grpSp>
        <p:nvGrpSpPr>
          <p:cNvPr id="2" name="グループ化 1">
            <a:extLst>
              <a:ext uri="{FF2B5EF4-FFF2-40B4-BE49-F238E27FC236}">
                <a16:creationId xmlns:a16="http://schemas.microsoft.com/office/drawing/2014/main" id="{1585DD02-88CC-4BCD-B615-BA2C8B008FD2}"/>
              </a:ext>
            </a:extLst>
          </p:cNvPr>
          <p:cNvGrpSpPr/>
          <p:nvPr/>
        </p:nvGrpSpPr>
        <p:grpSpPr>
          <a:xfrm>
            <a:off x="1699356" y="1675789"/>
            <a:ext cx="2796170" cy="4998061"/>
            <a:chOff x="1579375" y="1461327"/>
            <a:chExt cx="2916151" cy="5212523"/>
          </a:xfrm>
        </p:grpSpPr>
        <p:pic>
          <p:nvPicPr>
            <p:cNvPr id="10" name="図 9">
              <a:extLst>
                <a:ext uri="{FF2B5EF4-FFF2-40B4-BE49-F238E27FC236}">
                  <a16:creationId xmlns:a16="http://schemas.microsoft.com/office/drawing/2014/main" id="{C527983F-C3A3-4CAA-A590-31FD524374E1}"/>
                </a:ext>
              </a:extLst>
            </p:cNvPr>
            <p:cNvPicPr/>
            <p:nvPr/>
          </p:nvPicPr>
          <p:blipFill rotWithShape="1">
            <a:blip r:embed="rId6" cstate="email">
              <a:extLst>
                <a:ext uri="{28A0092B-C50C-407E-A947-70E740481C1C}">
                  <a14:useLocalDpi xmlns:a14="http://schemas.microsoft.com/office/drawing/2010/main"/>
                </a:ext>
              </a:extLst>
            </a:blip>
            <a:srcRect/>
            <a:stretch/>
          </p:blipFill>
          <p:spPr>
            <a:xfrm>
              <a:off x="1579376" y="1461327"/>
              <a:ext cx="2916150" cy="1729185"/>
            </a:xfrm>
            <a:prstGeom prst="rect">
              <a:avLst/>
            </a:prstGeom>
          </p:spPr>
        </p:pic>
        <p:pic>
          <p:nvPicPr>
            <p:cNvPr id="11" name="図 10">
              <a:extLst>
                <a:ext uri="{FF2B5EF4-FFF2-40B4-BE49-F238E27FC236}">
                  <a16:creationId xmlns:a16="http://schemas.microsoft.com/office/drawing/2014/main" id="{BEB38AA5-2E5A-452E-A5B5-569CA50B06AB}"/>
                </a:ext>
              </a:extLst>
            </p:cNvPr>
            <p:cNvPicPr/>
            <p:nvPr/>
          </p:nvPicPr>
          <p:blipFill rotWithShape="1">
            <a:blip r:embed="rId7" cstate="email">
              <a:extLst>
                <a:ext uri="{28A0092B-C50C-407E-A947-70E740481C1C}">
                  <a14:useLocalDpi xmlns:a14="http://schemas.microsoft.com/office/drawing/2010/main"/>
                </a:ext>
              </a:extLst>
            </a:blip>
            <a:srcRect/>
            <a:stretch/>
          </p:blipFill>
          <p:spPr>
            <a:xfrm>
              <a:off x="1579375" y="4904067"/>
              <a:ext cx="2916150" cy="1769783"/>
            </a:xfrm>
            <a:prstGeom prst="rect">
              <a:avLst/>
            </a:prstGeom>
          </p:spPr>
        </p:pic>
        <p:pic>
          <p:nvPicPr>
            <p:cNvPr id="13" name="図 12">
              <a:extLst>
                <a:ext uri="{FF2B5EF4-FFF2-40B4-BE49-F238E27FC236}">
                  <a16:creationId xmlns:a16="http://schemas.microsoft.com/office/drawing/2014/main" id="{45A142F8-D6E5-44F8-83D0-EC8FF48F92EB}"/>
                </a:ext>
              </a:extLst>
            </p:cNvPr>
            <p:cNvPicPr/>
            <p:nvPr/>
          </p:nvPicPr>
          <p:blipFill>
            <a:blip r:embed="rId8" cstate="email">
              <a:extLst>
                <a:ext uri="{28A0092B-C50C-407E-A947-70E740481C1C}">
                  <a14:useLocalDpi xmlns:a14="http://schemas.microsoft.com/office/drawing/2010/main"/>
                </a:ext>
              </a:extLst>
            </a:blip>
            <a:stretch>
              <a:fillRect/>
            </a:stretch>
          </p:blipFill>
          <p:spPr>
            <a:xfrm>
              <a:off x="1579375" y="3220687"/>
              <a:ext cx="2916150" cy="1640505"/>
            </a:xfrm>
            <a:prstGeom prst="rect">
              <a:avLst/>
            </a:prstGeom>
          </p:spPr>
        </p:pic>
      </p:grpSp>
      <p:sp>
        <p:nvSpPr>
          <p:cNvPr id="14" name="テキスト ボックス 13">
            <a:extLst>
              <a:ext uri="{FF2B5EF4-FFF2-40B4-BE49-F238E27FC236}">
                <a16:creationId xmlns:a16="http://schemas.microsoft.com/office/drawing/2014/main" id="{7C0E7F4A-77AD-4D57-A381-9A33436DA763}"/>
              </a:ext>
            </a:extLst>
          </p:cNvPr>
          <p:cNvSpPr txBox="1"/>
          <p:nvPr/>
        </p:nvSpPr>
        <p:spPr>
          <a:xfrm>
            <a:off x="4535488" y="5118968"/>
            <a:ext cx="4608512" cy="1200329"/>
          </a:xfrm>
          <a:prstGeom prst="rect">
            <a:avLst/>
          </a:prstGeom>
          <a:noFill/>
        </p:spPr>
        <p:txBody>
          <a:bodyPr wrap="square">
            <a:spAutoFit/>
          </a:bodyPr>
          <a:lstStyle/>
          <a:p>
            <a:r>
              <a:rPr lang="ja-JP" altLang="en-US" b="1" u="sng" dirty="0">
                <a:solidFill>
                  <a:schemeClr val="bg1">
                    <a:lumMod val="65000"/>
                    <a:lumOff val="35000"/>
                  </a:schemeClr>
                </a:solidFill>
                <a:latin typeface="メイリオ" panose="020B0604030504040204" pitchFamily="50" charset="-128"/>
                <a:ea typeface="メイリオ" panose="020B0604030504040204" pitchFamily="50" charset="-128"/>
              </a:rPr>
              <a:t>■振り返り</a:t>
            </a:r>
            <a:endParaRPr lang="en-US" altLang="ja-JP" b="1" u="sng" dirty="0">
              <a:solidFill>
                <a:schemeClr val="bg1">
                  <a:lumMod val="65000"/>
                  <a:lumOff val="35000"/>
                </a:schemeClr>
              </a:solidFill>
              <a:latin typeface="メイリオ" panose="020B0604030504040204" pitchFamily="50" charset="-128"/>
              <a:ea typeface="メイリオ" panose="020B0604030504040204" pitchFamily="50" charset="-128"/>
            </a:endParaRPr>
          </a:p>
          <a:p>
            <a:endParaRPr lang="en-US" altLang="ja-JP"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学生や起業家からのリアル開催の</a:t>
            </a:r>
            <a:endParaRPr lang="en-US" altLang="ja-JP"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要望が高く、</a:t>
            </a:r>
            <a:r>
              <a:rPr lang="en-US" altLang="ja-JP" dirty="0">
                <a:solidFill>
                  <a:schemeClr val="bg1">
                    <a:lumMod val="65000"/>
                    <a:lumOff val="35000"/>
                  </a:schemeClr>
                </a:solidFill>
                <a:latin typeface="メイリオ" panose="020B0604030504040204" pitchFamily="50" charset="-128"/>
                <a:ea typeface="メイリオ" panose="020B0604030504040204" pitchFamily="50" charset="-128"/>
              </a:rPr>
              <a:t>R4</a:t>
            </a: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年度の実施を計画</a:t>
            </a:r>
            <a:endParaRPr lang="en-US" altLang="ja-JP" dirty="0">
              <a:solidFill>
                <a:schemeClr val="bg1">
                  <a:lumMod val="65000"/>
                  <a:lumOff val="35000"/>
                </a:schemeClr>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211241C2-90FF-41A5-BD1A-9BDF05FC797E}"/>
              </a:ext>
            </a:extLst>
          </p:cNvPr>
          <p:cNvSpPr/>
          <p:nvPr/>
        </p:nvSpPr>
        <p:spPr>
          <a:xfrm>
            <a:off x="327211" y="844792"/>
            <a:ext cx="8449396" cy="830997"/>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学外起業家との起業・スタートアップ交流会の実施</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実施②：オンライン交流</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pic>
        <p:nvPicPr>
          <p:cNvPr id="3" name="録音したサウンド">
            <a:hlinkClick r:id="" action="ppaction://media"/>
            <a:extLst>
              <a:ext uri="{FF2B5EF4-FFF2-40B4-BE49-F238E27FC236}">
                <a16:creationId xmlns:a16="http://schemas.microsoft.com/office/drawing/2014/main" id="{6A222E91-CBE6-4C3D-B400-098A05E106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451600"/>
            <a:ext cx="406400" cy="406400"/>
          </a:xfrm>
          <a:prstGeom prst="rect">
            <a:avLst/>
          </a:prstGeom>
        </p:spPr>
      </p:pic>
    </p:spTree>
    <p:extLst>
      <p:ext uri="{BB962C8B-B14F-4D97-AF65-F5344CB8AC3E}">
        <p14:creationId xmlns:p14="http://schemas.microsoft.com/office/powerpoint/2010/main" val="208635937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3">
            <a:extLst>
              <a:ext uri="{FF2B5EF4-FFF2-40B4-BE49-F238E27FC236}">
                <a16:creationId xmlns:a16="http://schemas.microsoft.com/office/drawing/2014/main" id="{EBC7E936-E53F-4492-9FF9-A5A0A256C65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計画①の実施報告</a:t>
            </a:r>
          </a:p>
        </p:txBody>
      </p:sp>
      <p:sp>
        <p:nvSpPr>
          <p:cNvPr id="13" name="テキスト ボックス 12">
            <a:extLst>
              <a:ext uri="{FF2B5EF4-FFF2-40B4-BE49-F238E27FC236}">
                <a16:creationId xmlns:a16="http://schemas.microsoft.com/office/drawing/2014/main" id="{7CDAC704-428E-4979-AAA8-3BD77F4F6D8E}"/>
              </a:ext>
            </a:extLst>
          </p:cNvPr>
          <p:cNvSpPr txBox="1"/>
          <p:nvPr/>
        </p:nvSpPr>
        <p:spPr>
          <a:xfrm>
            <a:off x="3558798" y="2136895"/>
            <a:ext cx="1852445" cy="461665"/>
          </a:xfrm>
          <a:prstGeom prst="rect">
            <a:avLst/>
          </a:prstGeom>
          <a:noFill/>
        </p:spPr>
        <p:txBody>
          <a:bodyPr wrap="square">
            <a:spAutoFit/>
          </a:bodyPr>
          <a:lstStyle/>
          <a:p>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学生の感想</a:t>
            </a:r>
          </a:p>
        </p:txBody>
      </p:sp>
      <p:sp>
        <p:nvSpPr>
          <p:cNvPr id="3" name="吹き出し: 角を丸めた四角形 2">
            <a:extLst>
              <a:ext uri="{FF2B5EF4-FFF2-40B4-BE49-F238E27FC236}">
                <a16:creationId xmlns:a16="http://schemas.microsoft.com/office/drawing/2014/main" id="{6A06B28C-90D3-4148-B9DF-D994DA329D2B}"/>
              </a:ext>
            </a:extLst>
          </p:cNvPr>
          <p:cNvSpPr/>
          <p:nvPr/>
        </p:nvSpPr>
        <p:spPr>
          <a:xfrm>
            <a:off x="486275" y="1595438"/>
            <a:ext cx="2895600" cy="2316914"/>
          </a:xfrm>
          <a:prstGeom prst="wedgeRoundRectCallout">
            <a:avLst>
              <a:gd name="adj1" fmla="val 59869"/>
              <a:gd name="adj2" fmla="val -12028"/>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B3EA143-1A47-4861-BC69-455D0AD98B5E}"/>
              </a:ext>
            </a:extLst>
          </p:cNvPr>
          <p:cNvSpPr txBox="1"/>
          <p:nvPr/>
        </p:nvSpPr>
        <p:spPr>
          <a:xfrm>
            <a:off x="550653" y="1722844"/>
            <a:ext cx="2766845" cy="2062103"/>
          </a:xfrm>
          <a:prstGeom prst="rect">
            <a:avLst/>
          </a:prstGeom>
          <a:noFill/>
        </p:spPr>
        <p:txBody>
          <a:bodyPr wrap="square">
            <a:spAutoFit/>
          </a:bodyPr>
          <a:lstStyle/>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就活での苦労した点を具体的に聞くことが出来たこと。</a:t>
            </a: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起業をする際に必要なマインド、手順を確認できたこと。起業や就活での相談相手としてのコネクションを得ることが出来たこと。</a:t>
            </a:r>
            <a:endPar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が得られた利点です。</a:t>
            </a:r>
          </a:p>
        </p:txBody>
      </p:sp>
      <p:sp>
        <p:nvSpPr>
          <p:cNvPr id="10" name="吹き出し: 角を丸めた四角形 9">
            <a:extLst>
              <a:ext uri="{FF2B5EF4-FFF2-40B4-BE49-F238E27FC236}">
                <a16:creationId xmlns:a16="http://schemas.microsoft.com/office/drawing/2014/main" id="{DCD40ED0-2F2D-436C-974B-3740A300A54F}"/>
              </a:ext>
            </a:extLst>
          </p:cNvPr>
          <p:cNvSpPr/>
          <p:nvPr/>
        </p:nvSpPr>
        <p:spPr>
          <a:xfrm>
            <a:off x="5511967" y="1657253"/>
            <a:ext cx="2895600" cy="1616160"/>
          </a:xfrm>
          <a:prstGeom prst="wedgeRoundRectCallout">
            <a:avLst>
              <a:gd name="adj1" fmla="val -58552"/>
              <a:gd name="adj2" fmla="val -10182"/>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EBECFFF-C7A2-46A2-B28A-0C433145B4F5}"/>
              </a:ext>
            </a:extLst>
          </p:cNvPr>
          <p:cNvSpPr txBox="1"/>
          <p:nvPr/>
        </p:nvSpPr>
        <p:spPr>
          <a:xfrm>
            <a:off x="5591677" y="1926724"/>
            <a:ext cx="2766845" cy="1077218"/>
          </a:xfrm>
          <a:prstGeom prst="rect">
            <a:avLst/>
          </a:prstGeom>
          <a:noFill/>
        </p:spPr>
        <p:txBody>
          <a:bodyPr wrap="square">
            <a:spAutoFit/>
          </a:bodyPr>
          <a:lstStyle/>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留学生にとって起業するリソースを獲得する情報が足りない、先例や人の繋がりをもらいたくなります。</a:t>
            </a:r>
          </a:p>
        </p:txBody>
      </p:sp>
      <p:sp>
        <p:nvSpPr>
          <p:cNvPr id="12" name="吹き出し: 角を丸めた四角形 11">
            <a:extLst>
              <a:ext uri="{FF2B5EF4-FFF2-40B4-BE49-F238E27FC236}">
                <a16:creationId xmlns:a16="http://schemas.microsoft.com/office/drawing/2014/main" id="{67D488D4-D6FE-4509-ACF1-40FF805DB113}"/>
              </a:ext>
            </a:extLst>
          </p:cNvPr>
          <p:cNvSpPr/>
          <p:nvPr/>
        </p:nvSpPr>
        <p:spPr>
          <a:xfrm>
            <a:off x="1016167" y="3971982"/>
            <a:ext cx="2895600" cy="2690837"/>
          </a:xfrm>
          <a:prstGeom prst="wedgeRoundRectCallout">
            <a:avLst>
              <a:gd name="adj1" fmla="val 60746"/>
              <a:gd name="adj2" fmla="val -37137"/>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CC1D0B4B-EFB1-40E7-944E-9D3C00F1BBF8}"/>
              </a:ext>
            </a:extLst>
          </p:cNvPr>
          <p:cNvSpPr txBox="1"/>
          <p:nvPr/>
        </p:nvSpPr>
        <p:spPr>
          <a:xfrm>
            <a:off x="1144045" y="4133674"/>
            <a:ext cx="2766845" cy="2554545"/>
          </a:xfrm>
          <a:prstGeom prst="rect">
            <a:avLst/>
          </a:prstGeom>
          <a:noFill/>
        </p:spPr>
        <p:txBody>
          <a:bodyPr wrap="square">
            <a:spAutoFit/>
          </a:bodyPr>
          <a:lstStyle/>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特に、起業する段階で失敗を恐れないことと失敗から学ぶことが大事だと考えています。これからもっと行動力を身につけるように、頑張ります。また、共に頑張る仲間も大事です。同じ志を持っている仲間を集まることはこれからの課題と考えています。</a:t>
            </a:r>
          </a:p>
        </p:txBody>
      </p:sp>
      <p:sp>
        <p:nvSpPr>
          <p:cNvPr id="18" name="吹き出し: 角を丸めた四角形 17">
            <a:extLst>
              <a:ext uri="{FF2B5EF4-FFF2-40B4-BE49-F238E27FC236}">
                <a16:creationId xmlns:a16="http://schemas.microsoft.com/office/drawing/2014/main" id="{518CCBB1-B892-4563-B5D8-BF662FE2F397}"/>
              </a:ext>
            </a:extLst>
          </p:cNvPr>
          <p:cNvSpPr/>
          <p:nvPr/>
        </p:nvSpPr>
        <p:spPr>
          <a:xfrm>
            <a:off x="4860590" y="3428999"/>
            <a:ext cx="2895600" cy="3212387"/>
          </a:xfrm>
          <a:prstGeom prst="wedgeRoundRectCallout">
            <a:avLst>
              <a:gd name="adj1" fmla="val 64255"/>
              <a:gd name="adj2" fmla="val 31803"/>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4B819AC0-8156-4AE0-8493-BF7AE650245E}"/>
              </a:ext>
            </a:extLst>
          </p:cNvPr>
          <p:cNvSpPr txBox="1"/>
          <p:nvPr/>
        </p:nvSpPr>
        <p:spPr>
          <a:xfrm>
            <a:off x="4940300" y="3685033"/>
            <a:ext cx="2766845" cy="2800767"/>
          </a:xfrm>
          <a:prstGeom prst="rect">
            <a:avLst/>
          </a:prstGeom>
          <a:noFill/>
        </p:spPr>
        <p:txBody>
          <a:bodyPr wrap="square">
            <a:spAutoFit/>
          </a:bodyPr>
          <a:lstStyle/>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ものすごく勉強になりました！とにかくもっとこの方のお話聞きたい！！時間足りへん！！って思いっぱなしでした。やっぱり実際に会うのとオンラインでは、得られる「情報」量が違うなぁってすごく感じてしまいました。なのでオフラインでの開催を心待ちにしております！</a:t>
            </a:r>
          </a:p>
        </p:txBody>
      </p:sp>
      <p:sp>
        <p:nvSpPr>
          <p:cNvPr id="14" name="正方形/長方形 13">
            <a:extLst>
              <a:ext uri="{FF2B5EF4-FFF2-40B4-BE49-F238E27FC236}">
                <a16:creationId xmlns:a16="http://schemas.microsoft.com/office/drawing/2014/main" id="{43F352BB-1ECC-4C37-86E1-F30745AE490B}"/>
              </a:ext>
            </a:extLst>
          </p:cNvPr>
          <p:cNvSpPr/>
          <p:nvPr/>
        </p:nvSpPr>
        <p:spPr>
          <a:xfrm>
            <a:off x="327211" y="844792"/>
            <a:ext cx="8449396" cy="461665"/>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学外起業家との起業・スタートアップ交流会の実施</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p:txBody>
      </p:sp>
      <p:pic>
        <p:nvPicPr>
          <p:cNvPr id="4" name="録音したサウンド">
            <a:hlinkClick r:id="" action="ppaction://media"/>
            <a:extLst>
              <a:ext uri="{FF2B5EF4-FFF2-40B4-BE49-F238E27FC236}">
                <a16:creationId xmlns:a16="http://schemas.microsoft.com/office/drawing/2014/main" id="{FF80F6D9-FC3C-48D0-AB01-2B580EC6D6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451600"/>
            <a:ext cx="406400" cy="406400"/>
          </a:xfrm>
          <a:prstGeom prst="rect">
            <a:avLst/>
          </a:prstGeom>
        </p:spPr>
      </p:pic>
    </p:spTree>
    <p:extLst>
      <p:ext uri="{BB962C8B-B14F-4D97-AF65-F5344CB8AC3E}">
        <p14:creationId xmlns:p14="http://schemas.microsoft.com/office/powerpoint/2010/main" val="339974833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132492"/>
            <a:ext cx="8104187" cy="511943"/>
          </a:xfrm>
        </p:spPr>
        <p:txBody>
          <a:bodyPr/>
          <a:lstStyle/>
          <a:p>
            <a:r>
              <a:rPr lang="en-US" altLang="ja-JP" sz="3200" dirty="0">
                <a:latin typeface="メイリオ" panose="020B0604030504040204" pitchFamily="50" charset="-128"/>
                <a:ea typeface="メイリオ" panose="020B0604030504040204" pitchFamily="50" charset="-128"/>
              </a:rPr>
              <a:t>【</a:t>
            </a:r>
            <a:r>
              <a:rPr lang="ja-JP" altLang="en-US" sz="3200" dirty="0">
                <a:latin typeface="メイリオ" panose="020B0604030504040204" pitchFamily="50" charset="-128"/>
                <a:ea typeface="メイリオ" panose="020B0604030504040204" pitchFamily="50" charset="-128"/>
              </a:rPr>
              <a:t>実施計画②</a:t>
            </a:r>
            <a:r>
              <a:rPr lang="en-US" altLang="ja-JP" sz="3200" dirty="0">
                <a:latin typeface="メイリオ" panose="020B0604030504040204" pitchFamily="50" charset="-128"/>
                <a:ea typeface="メイリオ" panose="020B0604030504040204" pitchFamily="50" charset="-128"/>
              </a:rPr>
              <a:t>】</a:t>
            </a:r>
          </a:p>
        </p:txBody>
      </p:sp>
      <p:sp>
        <p:nvSpPr>
          <p:cNvPr id="8" name="テキスト ボックス 7">
            <a:extLst>
              <a:ext uri="{FF2B5EF4-FFF2-40B4-BE49-F238E27FC236}">
                <a16:creationId xmlns:a16="http://schemas.microsoft.com/office/drawing/2014/main" id="{4E3FE269-7C8B-4ACD-BA81-37E0C1401CEF}"/>
              </a:ext>
            </a:extLst>
          </p:cNvPr>
          <p:cNvSpPr txBox="1"/>
          <p:nvPr/>
        </p:nvSpPr>
        <p:spPr>
          <a:xfrm>
            <a:off x="983853" y="2105561"/>
            <a:ext cx="7176294" cy="1323439"/>
          </a:xfrm>
          <a:prstGeom prst="rect">
            <a:avLst/>
          </a:prstGeom>
          <a:noFill/>
        </p:spPr>
        <p:txBody>
          <a:bodyPr wrap="square">
            <a:spAutoFit/>
          </a:bodyPr>
          <a:lstStyle/>
          <a:p>
            <a:r>
              <a:rPr lang="ja-JP" altLang="en-US" sz="40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アントレプレナーシップ教育を実施している大学の調査</a:t>
            </a:r>
          </a:p>
        </p:txBody>
      </p:sp>
      <p:sp>
        <p:nvSpPr>
          <p:cNvPr id="5" name="正方形/長方形 4">
            <a:extLst>
              <a:ext uri="{FF2B5EF4-FFF2-40B4-BE49-F238E27FC236}">
                <a16:creationId xmlns:a16="http://schemas.microsoft.com/office/drawing/2014/main" id="{4065F89F-DAA1-4F6D-9C86-76CA70FF630A}"/>
              </a:ext>
            </a:extLst>
          </p:cNvPr>
          <p:cNvSpPr/>
          <p:nvPr/>
        </p:nvSpPr>
        <p:spPr>
          <a:xfrm>
            <a:off x="1600313" y="4121101"/>
            <a:ext cx="7176293" cy="1569660"/>
          </a:xfrm>
          <a:prstGeom prst="rect">
            <a:avLst/>
          </a:prstGeom>
        </p:spPr>
        <p:txBody>
          <a:bodyPr wrap="square">
            <a:spAutoFit/>
          </a:bodyPr>
          <a:lstStyle/>
          <a:p>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ヒアリング実施大学（オンライン）</a:t>
            </a:r>
            <a:endPar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・国立大学法人 岡山大学</a:t>
            </a:r>
            <a:endPar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・国立大学法人 岐阜大学</a:t>
            </a:r>
            <a:endPar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・武蔵野大学</a:t>
            </a:r>
            <a:endPar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29975166-CD48-4011-A237-F96215187E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451600"/>
            <a:ext cx="406400" cy="406400"/>
          </a:xfrm>
          <a:prstGeom prst="rect">
            <a:avLst/>
          </a:prstGeom>
        </p:spPr>
      </p:pic>
      <p:pic>
        <p:nvPicPr>
          <p:cNvPr id="7" name="図 3">
            <a:extLst>
              <a:ext uri="{FF2B5EF4-FFF2-40B4-BE49-F238E27FC236}">
                <a16:creationId xmlns:a16="http://schemas.microsoft.com/office/drawing/2014/main" id="{BDDFB2D7-17B5-4CD4-825E-81E66A32735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Tree>
    <p:extLst>
      <p:ext uri="{BB962C8B-B14F-4D97-AF65-F5344CB8AC3E}">
        <p14:creationId xmlns:p14="http://schemas.microsoft.com/office/powerpoint/2010/main" val="265436822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3">
            <a:extLst>
              <a:ext uri="{FF2B5EF4-FFF2-40B4-BE49-F238E27FC236}">
                <a16:creationId xmlns:a16="http://schemas.microsoft.com/office/drawing/2014/main" id="{51D72581-5CC0-45F5-88C8-E4E9E925C66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計画②の実施報告</a:t>
            </a:r>
          </a:p>
        </p:txBody>
      </p:sp>
      <p:sp>
        <p:nvSpPr>
          <p:cNvPr id="5" name="正方形/長方形 4">
            <a:extLst>
              <a:ext uri="{FF2B5EF4-FFF2-40B4-BE49-F238E27FC236}">
                <a16:creationId xmlns:a16="http://schemas.microsoft.com/office/drawing/2014/main" id="{59DBCF2A-B3B1-4C90-A6C6-F7967745252C}"/>
              </a:ext>
            </a:extLst>
          </p:cNvPr>
          <p:cNvSpPr/>
          <p:nvPr/>
        </p:nvSpPr>
        <p:spPr>
          <a:xfrm>
            <a:off x="622300" y="1319157"/>
            <a:ext cx="7149460" cy="1323439"/>
          </a:xfrm>
          <a:prstGeom prst="rect">
            <a:avLst/>
          </a:prstGeom>
        </p:spPr>
        <p:txBody>
          <a:bodyPr wrap="square">
            <a:spAutoFit/>
          </a:bodyPr>
          <a:lstStyle/>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国立大学法人　岡山大学</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・日時：</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2021</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年</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9</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月</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7</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日</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火</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)13:00</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14:30 </a:t>
            </a: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・場所：</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ZOOM</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オンライン</a:t>
            </a: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・ヒアリング先：担当副理事（研究・産学共創担当）</a:t>
            </a:r>
          </a:p>
        </p:txBody>
      </p:sp>
      <p:sp>
        <p:nvSpPr>
          <p:cNvPr id="7" name="テキスト ボックス 6">
            <a:extLst>
              <a:ext uri="{FF2B5EF4-FFF2-40B4-BE49-F238E27FC236}">
                <a16:creationId xmlns:a16="http://schemas.microsoft.com/office/drawing/2014/main" id="{FA091F6B-83BB-4668-9214-DE9F37065FD9}"/>
              </a:ext>
            </a:extLst>
          </p:cNvPr>
          <p:cNvSpPr txBox="1"/>
          <p:nvPr/>
        </p:nvSpPr>
        <p:spPr>
          <a:xfrm>
            <a:off x="611188" y="2895108"/>
            <a:ext cx="7847011" cy="3293209"/>
          </a:xfrm>
          <a:prstGeom prst="rect">
            <a:avLst/>
          </a:prstGeom>
          <a:noFill/>
        </p:spPr>
        <p:txBody>
          <a:bodyPr wrap="square">
            <a:spAutoFit/>
          </a:bodyPr>
          <a:lstStyle/>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・「未知の問題を発見し未知の解決法を自ら創造する力」をアントレプレナーシップ教育で醸成する。</a:t>
            </a: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・銀行などから外部理事を招き具体的な事業計画の立案や人的ネットワークの活用をする「経営のプロとタッグを組ませる方式」を採用 。</a:t>
            </a: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・学生主体の「岡山大学</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DS</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部」</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2021</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年発足。</a:t>
            </a:r>
            <a:endPar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DS</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（データサイエンス）とアイデアで、学内や地域の身近な課題を自ら解決し新たな価値の創出を目指す学生団体。創業がゴールではない。</a:t>
            </a:r>
            <a:endPar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・岡山地域でのスタートアップを強化し”持続可能な開発目標</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SDGs</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を実現できる人材育成” にフォーカス</a:t>
            </a:r>
          </a:p>
          <a:p>
            <a:endPar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■外部連携（収入アップ）として 岡山県との寄附講座スタート</a:t>
            </a:r>
            <a:endPar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・県内企業の技術者を対象。プログラミングを用いた演習を組み合わせ社会人人材の育成カリキュラムとし、寄附講座コンテンツを外部にライセンス料を獲得予定</a:t>
            </a:r>
          </a:p>
        </p:txBody>
      </p:sp>
      <p:sp>
        <p:nvSpPr>
          <p:cNvPr id="9" name="正方形/長方形 8">
            <a:extLst>
              <a:ext uri="{FF2B5EF4-FFF2-40B4-BE49-F238E27FC236}">
                <a16:creationId xmlns:a16="http://schemas.microsoft.com/office/drawing/2014/main" id="{32A7353F-D339-42F7-8E84-86C5649ADAC6}"/>
              </a:ext>
            </a:extLst>
          </p:cNvPr>
          <p:cNvSpPr/>
          <p:nvPr/>
        </p:nvSpPr>
        <p:spPr>
          <a:xfrm>
            <a:off x="327211" y="844792"/>
            <a:ext cx="8449396" cy="461665"/>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アントレプレナーシップ教育を実施している大学の調査</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p:txBody>
      </p:sp>
      <p:pic>
        <p:nvPicPr>
          <p:cNvPr id="3" name="録音したサウンド">
            <a:hlinkClick r:id="" action="ppaction://media"/>
            <a:extLst>
              <a:ext uri="{FF2B5EF4-FFF2-40B4-BE49-F238E27FC236}">
                <a16:creationId xmlns:a16="http://schemas.microsoft.com/office/drawing/2014/main" id="{43AB2209-8AE5-40CA-97C5-CDDDE38C1B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451600"/>
            <a:ext cx="406400" cy="406400"/>
          </a:xfrm>
          <a:prstGeom prst="rect">
            <a:avLst/>
          </a:prstGeom>
        </p:spPr>
      </p:pic>
    </p:spTree>
    <p:extLst>
      <p:ext uri="{BB962C8B-B14F-4D97-AF65-F5344CB8AC3E}">
        <p14:creationId xmlns:p14="http://schemas.microsoft.com/office/powerpoint/2010/main" val="5169304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計画②の実施報告</a:t>
            </a:r>
          </a:p>
        </p:txBody>
      </p:sp>
      <p:sp>
        <p:nvSpPr>
          <p:cNvPr id="5" name="正方形/長方形 4">
            <a:extLst>
              <a:ext uri="{FF2B5EF4-FFF2-40B4-BE49-F238E27FC236}">
                <a16:creationId xmlns:a16="http://schemas.microsoft.com/office/drawing/2014/main" id="{59DBCF2A-B3B1-4C90-A6C6-F7967745252C}"/>
              </a:ext>
            </a:extLst>
          </p:cNvPr>
          <p:cNvSpPr/>
          <p:nvPr/>
        </p:nvSpPr>
        <p:spPr>
          <a:xfrm>
            <a:off x="619311" y="1325657"/>
            <a:ext cx="8449396" cy="1631216"/>
          </a:xfrm>
          <a:prstGeom prst="rect">
            <a:avLst/>
          </a:prstGeom>
        </p:spPr>
        <p:txBody>
          <a:bodyPr wrap="square">
            <a:spAutoFit/>
          </a:bodyPr>
          <a:lstStyle/>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国立大学法人　岐阜大学</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・日時：</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2021</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年</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8</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月</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23</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日</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月</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)13:30</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15:30 </a:t>
            </a: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・場所：</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ZOOM</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オンライン</a:t>
            </a: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・ヒアリング先：担当准教授（起業部顧問）</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特任教員（起業部顧問）</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　事務職員、コーディネーター</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起業部副部長（学生）教育学部</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3</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年</a:t>
            </a:r>
          </a:p>
        </p:txBody>
      </p:sp>
      <p:sp>
        <p:nvSpPr>
          <p:cNvPr id="7" name="テキスト ボックス 6">
            <a:extLst>
              <a:ext uri="{FF2B5EF4-FFF2-40B4-BE49-F238E27FC236}">
                <a16:creationId xmlns:a16="http://schemas.microsoft.com/office/drawing/2014/main" id="{FA091F6B-83BB-4668-9214-DE9F37065FD9}"/>
              </a:ext>
            </a:extLst>
          </p:cNvPr>
          <p:cNvSpPr txBox="1"/>
          <p:nvPr/>
        </p:nvSpPr>
        <p:spPr>
          <a:xfrm>
            <a:off x="481307" y="3293025"/>
            <a:ext cx="8181385" cy="2893100"/>
          </a:xfrm>
          <a:prstGeom prst="rect">
            <a:avLst/>
          </a:prstGeom>
          <a:noFill/>
        </p:spPr>
        <p:txBody>
          <a:bodyPr wrap="square">
            <a:spAutoFit/>
          </a:bodyPr>
          <a:lstStyle/>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■公認起業部（</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2020</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年</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4</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月スタート、現在部員</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25</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名）</a:t>
            </a: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・経験を共有し、自身がやりたいことや起業に対して刺激し合える場</a:t>
            </a:r>
            <a:endPar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・毎週、地元企業の経営者が真摯に学生と向き合い学生同士の関わりが強い</a:t>
            </a:r>
          </a:p>
          <a:p>
            <a:endPar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■「アントレプレナー入門」科目（前・後期、</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20</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名ずつ）</a:t>
            </a:r>
            <a:endPar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・学生の傾向：ベンチャー気質、アプリ開発など</a:t>
            </a: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・講義の内容について、講義順序を変えるなど学生の意見・理解にあわせて柔軟に対応している。</a:t>
            </a: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・社会に役立つ事業を生み出すことを目標にできる体制づくり。　</a:t>
            </a: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・教えるという関係性だけでなく「一緒に創っている。」という考え。</a:t>
            </a: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・卒業しても、人が人を育ててくれる。そんな循環的な組織。体制づくり。</a:t>
            </a:r>
          </a:p>
        </p:txBody>
      </p:sp>
      <p:sp>
        <p:nvSpPr>
          <p:cNvPr id="8" name="正方形/長方形 7">
            <a:extLst>
              <a:ext uri="{FF2B5EF4-FFF2-40B4-BE49-F238E27FC236}">
                <a16:creationId xmlns:a16="http://schemas.microsoft.com/office/drawing/2014/main" id="{ABF06CD3-6D6F-462F-AAC0-96F40845C944}"/>
              </a:ext>
            </a:extLst>
          </p:cNvPr>
          <p:cNvSpPr/>
          <p:nvPr/>
        </p:nvSpPr>
        <p:spPr>
          <a:xfrm>
            <a:off x="327211" y="844792"/>
            <a:ext cx="8449396" cy="461665"/>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アントレプレナーシップ教育を実施している大学の調査</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p:txBody>
      </p:sp>
      <p:pic>
        <p:nvPicPr>
          <p:cNvPr id="2" name="録音したサウンド">
            <a:hlinkClick r:id="" action="ppaction://media"/>
            <a:extLst>
              <a:ext uri="{FF2B5EF4-FFF2-40B4-BE49-F238E27FC236}">
                <a16:creationId xmlns:a16="http://schemas.microsoft.com/office/drawing/2014/main" id="{0767E65B-7507-439D-B88F-D90814E2D1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451600"/>
            <a:ext cx="406400" cy="406400"/>
          </a:xfrm>
          <a:prstGeom prst="rect">
            <a:avLst/>
          </a:prstGeom>
        </p:spPr>
      </p:pic>
      <p:pic>
        <p:nvPicPr>
          <p:cNvPr id="9" name="図 3">
            <a:extLst>
              <a:ext uri="{FF2B5EF4-FFF2-40B4-BE49-F238E27FC236}">
                <a16:creationId xmlns:a16="http://schemas.microsoft.com/office/drawing/2014/main" id="{B07FF7A7-2758-477D-909E-AE476DBC37F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Tree>
    <p:extLst>
      <p:ext uri="{BB962C8B-B14F-4D97-AF65-F5344CB8AC3E}">
        <p14:creationId xmlns:p14="http://schemas.microsoft.com/office/powerpoint/2010/main" val="133814990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3">
            <a:extLst>
              <a:ext uri="{FF2B5EF4-FFF2-40B4-BE49-F238E27FC236}">
                <a16:creationId xmlns:a16="http://schemas.microsoft.com/office/drawing/2014/main" id="{AD846DAE-F931-42B4-A119-AB37AFB046B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計画②の実施報告</a:t>
            </a:r>
          </a:p>
        </p:txBody>
      </p:sp>
      <p:pic>
        <p:nvPicPr>
          <p:cNvPr id="9" name="図 8">
            <a:extLst>
              <a:ext uri="{FF2B5EF4-FFF2-40B4-BE49-F238E27FC236}">
                <a16:creationId xmlns:a16="http://schemas.microsoft.com/office/drawing/2014/main" id="{C8A5645E-A43E-402D-8746-9D8BB0510CC0}"/>
              </a:ext>
            </a:extLst>
          </p:cNvPr>
          <p:cNvPicPr/>
          <p:nvPr/>
        </p:nvPicPr>
        <p:blipFill rotWithShape="1">
          <a:blip r:embed="rId6" cstate="email">
            <a:extLst>
              <a:ext uri="{28A0092B-C50C-407E-A947-70E740481C1C}">
                <a14:useLocalDpi xmlns:a14="http://schemas.microsoft.com/office/drawing/2010/main"/>
              </a:ext>
            </a:extLst>
          </a:blip>
          <a:srcRect/>
          <a:stretch/>
        </p:blipFill>
        <p:spPr>
          <a:xfrm>
            <a:off x="611188" y="1800597"/>
            <a:ext cx="7416800" cy="4835058"/>
          </a:xfrm>
          <a:prstGeom prst="rect">
            <a:avLst/>
          </a:prstGeom>
        </p:spPr>
      </p:pic>
      <p:sp>
        <p:nvSpPr>
          <p:cNvPr id="7" name="正方形/長方形 6">
            <a:extLst>
              <a:ext uri="{FF2B5EF4-FFF2-40B4-BE49-F238E27FC236}">
                <a16:creationId xmlns:a16="http://schemas.microsoft.com/office/drawing/2014/main" id="{4833F16F-1E4D-4843-A20D-12356922926A}"/>
              </a:ext>
            </a:extLst>
          </p:cNvPr>
          <p:cNvSpPr/>
          <p:nvPr/>
        </p:nvSpPr>
        <p:spPr>
          <a:xfrm>
            <a:off x="619311" y="1325657"/>
            <a:ext cx="8449396" cy="400110"/>
          </a:xfrm>
          <a:prstGeom prst="rect">
            <a:avLst/>
          </a:prstGeom>
        </p:spPr>
        <p:txBody>
          <a:bodyPr wrap="square">
            <a:spAutoFit/>
          </a:bodyPr>
          <a:lstStyle/>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国立大学法人　岐阜大学</a:t>
            </a:r>
          </a:p>
        </p:txBody>
      </p:sp>
      <p:sp>
        <p:nvSpPr>
          <p:cNvPr id="8" name="正方形/長方形 7">
            <a:extLst>
              <a:ext uri="{FF2B5EF4-FFF2-40B4-BE49-F238E27FC236}">
                <a16:creationId xmlns:a16="http://schemas.microsoft.com/office/drawing/2014/main" id="{98189525-BF3C-45BA-A8CC-A587CDADA544}"/>
              </a:ext>
            </a:extLst>
          </p:cNvPr>
          <p:cNvSpPr/>
          <p:nvPr/>
        </p:nvSpPr>
        <p:spPr>
          <a:xfrm>
            <a:off x="327211" y="844792"/>
            <a:ext cx="8449396" cy="461665"/>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アントレプレナーシップ教育を実施している大学の調査</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p:txBody>
      </p:sp>
      <p:pic>
        <p:nvPicPr>
          <p:cNvPr id="2" name="録音したサウンド">
            <a:hlinkClick r:id="" action="ppaction://media"/>
            <a:extLst>
              <a:ext uri="{FF2B5EF4-FFF2-40B4-BE49-F238E27FC236}">
                <a16:creationId xmlns:a16="http://schemas.microsoft.com/office/drawing/2014/main" id="{A9B32286-5933-4F89-A0EA-91CEA8C5CB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451600"/>
            <a:ext cx="406400" cy="406400"/>
          </a:xfrm>
          <a:prstGeom prst="rect">
            <a:avLst/>
          </a:prstGeom>
        </p:spPr>
      </p:pic>
    </p:spTree>
    <p:extLst>
      <p:ext uri="{BB962C8B-B14F-4D97-AF65-F5344CB8AC3E}">
        <p14:creationId xmlns:p14="http://schemas.microsoft.com/office/powerpoint/2010/main" val="266810054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3">
            <a:extLst>
              <a:ext uri="{FF2B5EF4-FFF2-40B4-BE49-F238E27FC236}">
                <a16:creationId xmlns:a16="http://schemas.microsoft.com/office/drawing/2014/main" id="{41CE24D0-2D08-4674-9840-9F916364EB3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計画②の実施報告</a:t>
            </a:r>
          </a:p>
        </p:txBody>
      </p:sp>
      <p:sp>
        <p:nvSpPr>
          <p:cNvPr id="5" name="正方形/長方形 4">
            <a:extLst>
              <a:ext uri="{FF2B5EF4-FFF2-40B4-BE49-F238E27FC236}">
                <a16:creationId xmlns:a16="http://schemas.microsoft.com/office/drawing/2014/main" id="{59DBCF2A-B3B1-4C90-A6C6-F7967745252C}"/>
              </a:ext>
            </a:extLst>
          </p:cNvPr>
          <p:cNvSpPr/>
          <p:nvPr/>
        </p:nvSpPr>
        <p:spPr>
          <a:xfrm>
            <a:off x="619311" y="1325657"/>
            <a:ext cx="8449396" cy="1323439"/>
          </a:xfrm>
          <a:prstGeom prst="rect">
            <a:avLst/>
          </a:prstGeom>
        </p:spPr>
        <p:txBody>
          <a:bodyPr wrap="square">
            <a:spAutoFit/>
          </a:bodyPr>
          <a:lstStyle/>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武蔵野大学 アントレプレナーシップ学部（</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2021</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年開学）</a:t>
            </a: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・日時：</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2021</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年</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7</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月</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30</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日</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金</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)13:00</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14:00</a:t>
            </a: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・場所：</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ZOOM</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オンライン</a:t>
            </a: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・ヒアリング先：学部長</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担当特任教授</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企画広報担当事務</a:t>
            </a:r>
          </a:p>
        </p:txBody>
      </p:sp>
      <p:sp>
        <p:nvSpPr>
          <p:cNvPr id="7" name="テキスト ボックス 6">
            <a:extLst>
              <a:ext uri="{FF2B5EF4-FFF2-40B4-BE49-F238E27FC236}">
                <a16:creationId xmlns:a16="http://schemas.microsoft.com/office/drawing/2014/main" id="{FA091F6B-83BB-4668-9214-DE9F37065FD9}"/>
              </a:ext>
            </a:extLst>
          </p:cNvPr>
          <p:cNvSpPr txBox="1"/>
          <p:nvPr/>
        </p:nvSpPr>
        <p:spPr>
          <a:xfrm>
            <a:off x="428811" y="2984141"/>
            <a:ext cx="8181385" cy="3693319"/>
          </a:xfrm>
          <a:prstGeom prst="rect">
            <a:avLst/>
          </a:prstGeom>
          <a:noFill/>
        </p:spPr>
        <p:txBody>
          <a:bodyPr wrap="square">
            <a:spAutoFit/>
          </a:bodyPr>
          <a:lstStyle/>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「自分の思考と行動で世界をより良い場所にできると本気で信じる人を増やす」ことを目指し、アントレプレナーシップ（起業家精神）をもって</a:t>
            </a:r>
            <a:r>
              <a:rPr lang="en-US" altLang="ja-JP"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ことを成す</a:t>
            </a:r>
            <a:r>
              <a:rPr lang="en-US" altLang="ja-JP"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人を育てる。</a:t>
            </a:r>
          </a:p>
          <a:p>
            <a:endParaRPr lang="ja-JP" altLang="en-US"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・担当教員が実業家で構成される為、土日集中講義など柔軟に対応　</a:t>
            </a:r>
          </a:p>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・実践をし考えながら行動をしていくマインドとスキルを鍛える科目構成。</a:t>
            </a:r>
          </a:p>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dirty="0">
                <a:solidFill>
                  <a:schemeClr val="bg1">
                    <a:lumMod val="65000"/>
                    <a:lumOff val="35000"/>
                  </a:schemeClr>
                </a:solidFill>
                <a:latin typeface="メイリオ" panose="020B0604030504040204" pitchFamily="50" charset="-128"/>
                <a:ea typeface="メイリオ" panose="020B0604030504040204" pitchFamily="50" charset="-128"/>
              </a:rPr>
              <a:t>1</a:t>
            </a: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年次全員入寮　：</a:t>
            </a:r>
            <a:r>
              <a:rPr lang="en-US" altLang="ja-JP" dirty="0">
                <a:solidFill>
                  <a:schemeClr val="bg1">
                    <a:lumMod val="65000"/>
                    <a:lumOff val="35000"/>
                  </a:schemeClr>
                </a:solidFill>
                <a:latin typeface="メイリオ" panose="020B0604030504040204" pitchFamily="50" charset="-128"/>
                <a:ea typeface="メイリオ" panose="020B0604030504040204" pitchFamily="50" charset="-128"/>
              </a:rPr>
              <a:t>1</a:t>
            </a: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期生の定員数</a:t>
            </a:r>
            <a:r>
              <a:rPr lang="en-US" altLang="ja-JP" dirty="0">
                <a:solidFill>
                  <a:schemeClr val="bg1">
                    <a:lumMod val="65000"/>
                    <a:lumOff val="35000"/>
                  </a:schemeClr>
                </a:solidFill>
                <a:latin typeface="メイリオ" panose="020B0604030504040204" pitchFamily="50" charset="-128"/>
                <a:ea typeface="メイリオ" panose="020B0604030504040204" pitchFamily="50" charset="-128"/>
              </a:rPr>
              <a:t>60</a:t>
            </a: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名のうち入学者数、</a:t>
            </a:r>
            <a:r>
              <a:rPr lang="en-US" altLang="ja-JP" dirty="0">
                <a:solidFill>
                  <a:schemeClr val="bg1">
                    <a:lumMod val="65000"/>
                    <a:lumOff val="35000"/>
                  </a:schemeClr>
                </a:solidFill>
                <a:latin typeface="メイリオ" panose="020B0604030504040204" pitchFamily="50" charset="-128"/>
                <a:ea typeface="メイリオ" panose="020B0604030504040204" pitchFamily="50" charset="-128"/>
              </a:rPr>
              <a:t>73</a:t>
            </a: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名。</a:t>
            </a:r>
          </a:p>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dirty="0">
                <a:solidFill>
                  <a:schemeClr val="bg1">
                    <a:lumMod val="65000"/>
                    <a:lumOff val="35000"/>
                  </a:schemeClr>
                </a:solidFill>
                <a:latin typeface="メイリオ" panose="020B0604030504040204" pitchFamily="50" charset="-128"/>
                <a:ea typeface="メイリオ" panose="020B0604030504040204" pitchFamily="50" charset="-128"/>
              </a:rPr>
              <a:t>3</a:t>
            </a:r>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年次は実際に起業する実践重視のプログラムを行う</a:t>
            </a:r>
          </a:p>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・今後の課題では学生の肌感覚を得るためにいろんな場を作る必要がある。</a:t>
            </a:r>
          </a:p>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・学生が生まれ育った地元の地域活性に役立てられる実践の場を連携していく必要性がある</a:t>
            </a:r>
          </a:p>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・「学んだらすぐ実践」というインプットとアウトプットがセットに</a:t>
            </a:r>
            <a:endParaRPr lang="en-US" altLang="ja-JP"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なっている状態が理想的</a:t>
            </a:r>
          </a:p>
        </p:txBody>
      </p:sp>
      <p:sp>
        <p:nvSpPr>
          <p:cNvPr id="9" name="正方形/長方形 8">
            <a:extLst>
              <a:ext uri="{FF2B5EF4-FFF2-40B4-BE49-F238E27FC236}">
                <a16:creationId xmlns:a16="http://schemas.microsoft.com/office/drawing/2014/main" id="{25A6921C-2079-464F-828D-31740C0EA8DE}"/>
              </a:ext>
            </a:extLst>
          </p:cNvPr>
          <p:cNvSpPr/>
          <p:nvPr/>
        </p:nvSpPr>
        <p:spPr>
          <a:xfrm>
            <a:off x="327211" y="844792"/>
            <a:ext cx="8449396" cy="461665"/>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アントレプレナーシップ教育を実施している大学の調査</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p:txBody>
      </p:sp>
      <p:pic>
        <p:nvPicPr>
          <p:cNvPr id="2" name="録音したサウンド">
            <a:hlinkClick r:id="" action="ppaction://media"/>
            <a:extLst>
              <a:ext uri="{FF2B5EF4-FFF2-40B4-BE49-F238E27FC236}">
                <a16:creationId xmlns:a16="http://schemas.microsoft.com/office/drawing/2014/main" id="{0B57D6EF-0809-4DB5-9B7D-626F11B730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451600"/>
            <a:ext cx="406400" cy="406400"/>
          </a:xfrm>
          <a:prstGeom prst="rect">
            <a:avLst/>
          </a:prstGeom>
        </p:spPr>
      </p:pic>
    </p:spTree>
    <p:extLst>
      <p:ext uri="{BB962C8B-B14F-4D97-AF65-F5344CB8AC3E}">
        <p14:creationId xmlns:p14="http://schemas.microsoft.com/office/powerpoint/2010/main" val="209294920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計画②の実施報告</a:t>
            </a:r>
          </a:p>
        </p:txBody>
      </p:sp>
      <p:pic>
        <p:nvPicPr>
          <p:cNvPr id="9" name="図 8">
            <a:extLst>
              <a:ext uri="{FF2B5EF4-FFF2-40B4-BE49-F238E27FC236}">
                <a16:creationId xmlns:a16="http://schemas.microsoft.com/office/drawing/2014/main" id="{B7A1E81E-3365-4606-8850-EA7AE584E17D}"/>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611188" y="1795995"/>
            <a:ext cx="7974806" cy="3809467"/>
          </a:xfrm>
          <a:prstGeom prst="rect">
            <a:avLst/>
          </a:prstGeom>
          <a:noFill/>
          <a:ln>
            <a:noFill/>
          </a:ln>
        </p:spPr>
      </p:pic>
      <p:sp>
        <p:nvSpPr>
          <p:cNvPr id="7" name="正方形/長方形 6">
            <a:extLst>
              <a:ext uri="{FF2B5EF4-FFF2-40B4-BE49-F238E27FC236}">
                <a16:creationId xmlns:a16="http://schemas.microsoft.com/office/drawing/2014/main" id="{B2218344-384E-45BC-835D-3BCF70348B59}"/>
              </a:ext>
            </a:extLst>
          </p:cNvPr>
          <p:cNvSpPr/>
          <p:nvPr/>
        </p:nvSpPr>
        <p:spPr>
          <a:xfrm>
            <a:off x="619311" y="1325657"/>
            <a:ext cx="8449396" cy="400110"/>
          </a:xfrm>
          <a:prstGeom prst="rect">
            <a:avLst/>
          </a:prstGeom>
        </p:spPr>
        <p:txBody>
          <a:bodyPr wrap="square">
            <a:spAutoFit/>
          </a:bodyPr>
          <a:lstStyle/>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武蔵野大学 アントレプレナーシップ学部（</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2021</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年開学）</a:t>
            </a:r>
          </a:p>
        </p:txBody>
      </p:sp>
      <p:sp>
        <p:nvSpPr>
          <p:cNvPr id="8" name="正方形/長方形 7">
            <a:extLst>
              <a:ext uri="{FF2B5EF4-FFF2-40B4-BE49-F238E27FC236}">
                <a16:creationId xmlns:a16="http://schemas.microsoft.com/office/drawing/2014/main" id="{CEA36083-1923-4CBF-9B72-93F739831DE1}"/>
              </a:ext>
            </a:extLst>
          </p:cNvPr>
          <p:cNvSpPr/>
          <p:nvPr/>
        </p:nvSpPr>
        <p:spPr>
          <a:xfrm>
            <a:off x="327211" y="844792"/>
            <a:ext cx="8449396" cy="461665"/>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アントレプレナーシップ教育を実施している大学の調査</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p:txBody>
      </p:sp>
      <p:pic>
        <p:nvPicPr>
          <p:cNvPr id="2" name="録音したサウンド">
            <a:hlinkClick r:id="" action="ppaction://media"/>
            <a:extLst>
              <a:ext uri="{FF2B5EF4-FFF2-40B4-BE49-F238E27FC236}">
                <a16:creationId xmlns:a16="http://schemas.microsoft.com/office/drawing/2014/main" id="{4A848E4B-FE30-43F2-925A-7870FDCD4F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451600"/>
            <a:ext cx="406400" cy="406400"/>
          </a:xfrm>
          <a:prstGeom prst="rect">
            <a:avLst/>
          </a:prstGeom>
        </p:spPr>
      </p:pic>
      <p:pic>
        <p:nvPicPr>
          <p:cNvPr id="10" name="図 3">
            <a:extLst>
              <a:ext uri="{FF2B5EF4-FFF2-40B4-BE49-F238E27FC236}">
                <a16:creationId xmlns:a16="http://schemas.microsoft.com/office/drawing/2014/main" id="{C12717EB-B4B2-4CDB-9192-0DA354B11ED6}"/>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Tree>
    <p:extLst>
      <p:ext uri="{BB962C8B-B14F-4D97-AF65-F5344CB8AC3E}">
        <p14:creationId xmlns:p14="http://schemas.microsoft.com/office/powerpoint/2010/main" val="223105485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454226"/>
            <a:ext cx="8104187" cy="511943"/>
          </a:xfrm>
        </p:spPr>
        <p:txBody>
          <a:bodyPr/>
          <a:lstStyle/>
          <a:p>
            <a:r>
              <a:rPr lang="ja-JP" altLang="en-US" sz="3200" dirty="0">
                <a:latin typeface="メイリオ" panose="020B0604030504040204" pitchFamily="50" charset="-128"/>
                <a:ea typeface="メイリオ" panose="020B0604030504040204" pitchFamily="50" charset="-128"/>
              </a:rPr>
              <a:t>全学対象連携展開科目として、</a:t>
            </a:r>
            <a:br>
              <a:rPr lang="ja-JP" altLang="en-US" sz="3200" dirty="0">
                <a:latin typeface="メイリオ" panose="020B0604030504040204" pitchFamily="50" charset="-128"/>
                <a:ea typeface="メイリオ" panose="020B0604030504040204" pitchFamily="50" charset="-128"/>
              </a:rPr>
            </a:br>
            <a:r>
              <a:rPr lang="ja-JP" altLang="en-US" sz="3200" dirty="0">
                <a:latin typeface="メイリオ" panose="020B0604030504040204" pitchFamily="50" charset="-128"/>
                <a:ea typeface="メイリオ" panose="020B0604030504040204" pitchFamily="50" charset="-128"/>
              </a:rPr>
              <a:t>　アントレプレナーシップ科目を開設</a:t>
            </a:r>
          </a:p>
        </p:txBody>
      </p:sp>
      <p:sp>
        <p:nvSpPr>
          <p:cNvPr id="7" name="正方形/長方形 6">
            <a:extLst>
              <a:ext uri="{FF2B5EF4-FFF2-40B4-BE49-F238E27FC236}">
                <a16:creationId xmlns:a16="http://schemas.microsoft.com/office/drawing/2014/main" id="{995BF3A4-7881-4D37-8CCA-40C4CBB1CFB4}"/>
              </a:ext>
            </a:extLst>
          </p:cNvPr>
          <p:cNvSpPr/>
          <p:nvPr/>
        </p:nvSpPr>
        <p:spPr>
          <a:xfrm>
            <a:off x="611187" y="1401171"/>
            <a:ext cx="8165419" cy="4093428"/>
          </a:xfrm>
          <a:prstGeom prst="rect">
            <a:avLst/>
          </a:prstGeom>
        </p:spPr>
        <p:txBody>
          <a:bodyPr wrap="square">
            <a:spAutoFit/>
          </a:bodyPr>
          <a:lstStyle/>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R4</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年度には、アントレプレナーシップを育むための社会人基礎力に相当する素養として「アントレプレナーシップ基礎」科目、ビジネスアイデアからビジネスプランを構築する「アントレプレナーシップ実践」科目の</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科目を開講する。</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R5</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年度以降では、</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 「アントレプレナーシップ発展」、「アントレプレナーシップインターンシップ</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仮称</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」を開講し、全学的なアントレプレナーシップ教育の体系構築を図る。</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■学外支援者らによるアントレプレナーシップ教育への参画体制の整備を行い、キャリア教育と、アントレプレナーシップ教育を結び付けた教育体系の構築にむけた体制づくりが重要となる。</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587FA544-6B18-4154-A557-73F8640292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451600"/>
            <a:ext cx="406400" cy="406400"/>
          </a:xfrm>
          <a:prstGeom prst="rect">
            <a:avLst/>
          </a:prstGeom>
        </p:spPr>
      </p:pic>
      <p:pic>
        <p:nvPicPr>
          <p:cNvPr id="8" name="図 3">
            <a:extLst>
              <a:ext uri="{FF2B5EF4-FFF2-40B4-BE49-F238E27FC236}">
                <a16:creationId xmlns:a16="http://schemas.microsoft.com/office/drawing/2014/main" id="{7DFDB91C-C672-4FAA-A5FD-A6E9A55E341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Tree>
    <p:extLst>
      <p:ext uri="{BB962C8B-B14F-4D97-AF65-F5344CB8AC3E}">
        <p14:creationId xmlns:p14="http://schemas.microsoft.com/office/powerpoint/2010/main" val="87884209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本事業の背景</a:t>
            </a:r>
          </a:p>
        </p:txBody>
      </p:sp>
      <p:sp>
        <p:nvSpPr>
          <p:cNvPr id="71" name="右矢印 40">
            <a:extLst>
              <a:ext uri="{FF2B5EF4-FFF2-40B4-BE49-F238E27FC236}">
                <a16:creationId xmlns:a16="http://schemas.microsoft.com/office/drawing/2014/main" id="{6418E6DC-2272-4DC2-B7AB-2BEA6E455636}"/>
              </a:ext>
            </a:extLst>
          </p:cNvPr>
          <p:cNvSpPr/>
          <p:nvPr/>
        </p:nvSpPr>
        <p:spPr>
          <a:xfrm rot="5400000">
            <a:off x="1322166" y="2552604"/>
            <a:ext cx="1065993" cy="286869"/>
          </a:xfrm>
          <a:prstGeom prst="rightArrow">
            <a:avLst/>
          </a:prstGeom>
          <a:solidFill>
            <a:srgbClr val="FF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2" name="角丸四角形 68">
            <a:extLst>
              <a:ext uri="{FF2B5EF4-FFF2-40B4-BE49-F238E27FC236}">
                <a16:creationId xmlns:a16="http://schemas.microsoft.com/office/drawing/2014/main" id="{BF849239-AC1C-4B85-A5F7-60FAEF1B65E2}"/>
              </a:ext>
            </a:extLst>
          </p:cNvPr>
          <p:cNvSpPr/>
          <p:nvPr/>
        </p:nvSpPr>
        <p:spPr>
          <a:xfrm>
            <a:off x="198782" y="1042148"/>
            <a:ext cx="8812695" cy="3847904"/>
          </a:xfrm>
          <a:prstGeom prst="roundRect">
            <a:avLst>
              <a:gd name="adj" fmla="val 3997"/>
            </a:avLst>
          </a:prstGeom>
          <a:noFill/>
          <a:ln w="25400" cap="rnd" cmpd="sng" algn="ctr">
            <a:solidFill>
              <a:sysClr val="windowText" lastClr="000000"/>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3" name="テキスト ボックス 72">
            <a:extLst>
              <a:ext uri="{FF2B5EF4-FFF2-40B4-BE49-F238E27FC236}">
                <a16:creationId xmlns:a16="http://schemas.microsoft.com/office/drawing/2014/main" id="{E9097E92-B3C1-45C3-8F7C-330FCAA9A32F}"/>
              </a:ext>
            </a:extLst>
          </p:cNvPr>
          <p:cNvSpPr txBox="1"/>
          <p:nvPr/>
        </p:nvSpPr>
        <p:spPr>
          <a:xfrm>
            <a:off x="2496367" y="829496"/>
            <a:ext cx="4108817"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rPr>
              <a:t>和歌山大学オープンエデュケーション</a:t>
            </a:r>
            <a:endParaRPr kumimoji="0" lang="ja-JP" altLang="en-US" sz="180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74" name="円/楕円 130">
            <a:extLst>
              <a:ext uri="{FF2B5EF4-FFF2-40B4-BE49-F238E27FC236}">
                <a16:creationId xmlns:a16="http://schemas.microsoft.com/office/drawing/2014/main" id="{13CE1E16-74B6-4386-822B-BD1476BE8F14}"/>
              </a:ext>
            </a:extLst>
          </p:cNvPr>
          <p:cNvSpPr/>
          <p:nvPr/>
        </p:nvSpPr>
        <p:spPr>
          <a:xfrm>
            <a:off x="510571" y="3279948"/>
            <a:ext cx="2456872" cy="862377"/>
          </a:xfrm>
          <a:prstGeom prst="ellipse">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75" name="グループ化 74">
            <a:extLst>
              <a:ext uri="{FF2B5EF4-FFF2-40B4-BE49-F238E27FC236}">
                <a16:creationId xmlns:a16="http://schemas.microsoft.com/office/drawing/2014/main" id="{D5CF6FAA-E26A-4E4D-9667-B94DF1C4FF24}"/>
              </a:ext>
            </a:extLst>
          </p:cNvPr>
          <p:cNvGrpSpPr/>
          <p:nvPr/>
        </p:nvGrpSpPr>
        <p:grpSpPr>
          <a:xfrm>
            <a:off x="7471273" y="1834151"/>
            <a:ext cx="1031051" cy="1026011"/>
            <a:chOff x="6662165" y="2072616"/>
            <a:chExt cx="1031051" cy="1026011"/>
          </a:xfrm>
        </p:grpSpPr>
        <p:grpSp>
          <p:nvGrpSpPr>
            <p:cNvPr id="76" name="グループ化 75">
              <a:extLst>
                <a:ext uri="{FF2B5EF4-FFF2-40B4-BE49-F238E27FC236}">
                  <a16:creationId xmlns:a16="http://schemas.microsoft.com/office/drawing/2014/main" id="{8C595EEA-8A00-4CAC-89BC-2DF472716C84}"/>
                </a:ext>
              </a:extLst>
            </p:cNvPr>
            <p:cNvGrpSpPr/>
            <p:nvPr/>
          </p:nvGrpSpPr>
          <p:grpSpPr>
            <a:xfrm>
              <a:off x="6770599" y="2072616"/>
              <a:ext cx="824753" cy="741828"/>
              <a:chOff x="3118322" y="2153097"/>
              <a:chExt cx="824753" cy="741828"/>
            </a:xfrm>
          </p:grpSpPr>
          <p:grpSp>
            <p:nvGrpSpPr>
              <p:cNvPr id="78" name="グループ化 77">
                <a:extLst>
                  <a:ext uri="{FF2B5EF4-FFF2-40B4-BE49-F238E27FC236}">
                    <a16:creationId xmlns:a16="http://schemas.microsoft.com/office/drawing/2014/main" id="{DF9322EA-F1E9-4D2F-A789-6F3A531700AB}"/>
                  </a:ext>
                </a:extLst>
              </p:cNvPr>
              <p:cNvGrpSpPr/>
              <p:nvPr/>
            </p:nvGrpSpPr>
            <p:grpSpPr>
              <a:xfrm>
                <a:off x="3118322" y="2153097"/>
                <a:ext cx="331694" cy="605117"/>
                <a:chOff x="5777753" y="1192306"/>
                <a:chExt cx="331694" cy="605117"/>
              </a:xfrm>
            </p:grpSpPr>
            <p:sp>
              <p:nvSpPr>
                <p:cNvPr id="85" name="円/楕円 99">
                  <a:extLst>
                    <a:ext uri="{FF2B5EF4-FFF2-40B4-BE49-F238E27FC236}">
                      <a16:creationId xmlns:a16="http://schemas.microsoft.com/office/drawing/2014/main" id="{4A5C06A3-57CE-46FF-850D-8B11104EFA41}"/>
                    </a:ext>
                  </a:extLst>
                </p:cNvPr>
                <p:cNvSpPr/>
                <p:nvPr/>
              </p:nvSpPr>
              <p:spPr>
                <a:xfrm>
                  <a:off x="5791200" y="1192306"/>
                  <a:ext cx="304800" cy="304800"/>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6" name="フローチャート: 論理積ゲート 85">
                  <a:extLst>
                    <a:ext uri="{FF2B5EF4-FFF2-40B4-BE49-F238E27FC236}">
                      <a16:creationId xmlns:a16="http://schemas.microsoft.com/office/drawing/2014/main" id="{F9D3DC26-C1FD-4046-85A4-9B1AD2C34AB3}"/>
                    </a:ext>
                  </a:extLst>
                </p:cNvPr>
                <p:cNvSpPr/>
                <p:nvPr/>
              </p:nvSpPr>
              <p:spPr>
                <a:xfrm rot="-5400000">
                  <a:off x="5777753" y="1465729"/>
                  <a:ext cx="331694" cy="331694"/>
                </a:xfrm>
                <a:prstGeom prst="flowChartDelay">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79" name="グループ化 78">
                <a:extLst>
                  <a:ext uri="{FF2B5EF4-FFF2-40B4-BE49-F238E27FC236}">
                    <a16:creationId xmlns:a16="http://schemas.microsoft.com/office/drawing/2014/main" id="{B6289DEB-E708-456D-BEA1-DA7A4D7F51CF}"/>
                  </a:ext>
                </a:extLst>
              </p:cNvPr>
              <p:cNvGrpSpPr/>
              <p:nvPr/>
            </p:nvGrpSpPr>
            <p:grpSpPr>
              <a:xfrm>
                <a:off x="3611381" y="2155338"/>
                <a:ext cx="331694" cy="605117"/>
                <a:chOff x="5777753" y="1192306"/>
                <a:chExt cx="331694" cy="605117"/>
              </a:xfrm>
            </p:grpSpPr>
            <p:sp>
              <p:nvSpPr>
                <p:cNvPr id="83" name="円/楕円 97">
                  <a:extLst>
                    <a:ext uri="{FF2B5EF4-FFF2-40B4-BE49-F238E27FC236}">
                      <a16:creationId xmlns:a16="http://schemas.microsoft.com/office/drawing/2014/main" id="{8A5CAEC2-701D-42CA-9F60-03017C9961CE}"/>
                    </a:ext>
                  </a:extLst>
                </p:cNvPr>
                <p:cNvSpPr/>
                <p:nvPr/>
              </p:nvSpPr>
              <p:spPr>
                <a:xfrm>
                  <a:off x="5791200" y="1192306"/>
                  <a:ext cx="304800" cy="304800"/>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4" name="フローチャート: 論理積ゲート 83">
                  <a:extLst>
                    <a:ext uri="{FF2B5EF4-FFF2-40B4-BE49-F238E27FC236}">
                      <a16:creationId xmlns:a16="http://schemas.microsoft.com/office/drawing/2014/main" id="{9630C8DA-C948-47FF-90A3-1FE0712C7F10}"/>
                    </a:ext>
                  </a:extLst>
                </p:cNvPr>
                <p:cNvSpPr/>
                <p:nvPr/>
              </p:nvSpPr>
              <p:spPr>
                <a:xfrm rot="-5400000">
                  <a:off x="5777753" y="1465729"/>
                  <a:ext cx="331694" cy="331694"/>
                </a:xfrm>
                <a:prstGeom prst="flowChartDelay">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80" name="グループ化 79">
                <a:extLst>
                  <a:ext uri="{FF2B5EF4-FFF2-40B4-BE49-F238E27FC236}">
                    <a16:creationId xmlns:a16="http://schemas.microsoft.com/office/drawing/2014/main" id="{83E74914-0E17-427D-BFCB-14A4E873D595}"/>
                  </a:ext>
                </a:extLst>
              </p:cNvPr>
              <p:cNvGrpSpPr/>
              <p:nvPr/>
            </p:nvGrpSpPr>
            <p:grpSpPr>
              <a:xfrm>
                <a:off x="3358128" y="2289808"/>
                <a:ext cx="331694" cy="605117"/>
                <a:chOff x="5777753" y="1192306"/>
                <a:chExt cx="331694" cy="605117"/>
              </a:xfrm>
            </p:grpSpPr>
            <p:sp>
              <p:nvSpPr>
                <p:cNvPr id="81" name="フローチャート: 論理積ゲート 80">
                  <a:extLst>
                    <a:ext uri="{FF2B5EF4-FFF2-40B4-BE49-F238E27FC236}">
                      <a16:creationId xmlns:a16="http://schemas.microsoft.com/office/drawing/2014/main" id="{716E2E6E-6E53-4E4C-BC0F-B34368486CB3}"/>
                    </a:ext>
                  </a:extLst>
                </p:cNvPr>
                <p:cNvSpPr/>
                <p:nvPr/>
              </p:nvSpPr>
              <p:spPr>
                <a:xfrm rot="-5400000">
                  <a:off x="5777753" y="1465729"/>
                  <a:ext cx="331694" cy="331694"/>
                </a:xfrm>
                <a:prstGeom prst="flowChartDelay">
                  <a:avLst/>
                </a:prstGeom>
                <a:solidFill>
                  <a:srgbClr val="E7E6E6">
                    <a:lumMod val="50000"/>
                  </a:srgb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2" name="円/楕円 96">
                  <a:extLst>
                    <a:ext uri="{FF2B5EF4-FFF2-40B4-BE49-F238E27FC236}">
                      <a16:creationId xmlns:a16="http://schemas.microsoft.com/office/drawing/2014/main" id="{EA43309A-DCA3-48DF-9388-8BD8CB2E8CAD}"/>
                    </a:ext>
                  </a:extLst>
                </p:cNvPr>
                <p:cNvSpPr/>
                <p:nvPr/>
              </p:nvSpPr>
              <p:spPr>
                <a:xfrm>
                  <a:off x="5791200" y="1192306"/>
                  <a:ext cx="304800" cy="304800"/>
                </a:xfrm>
                <a:prstGeom prst="ellipse">
                  <a:avLst/>
                </a:prstGeom>
                <a:solidFill>
                  <a:srgbClr val="E7E6E6">
                    <a:lumMod val="50000"/>
                  </a:srgb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sp>
          <p:nvSpPr>
            <p:cNvPr id="77" name="テキスト ボックス 76">
              <a:extLst>
                <a:ext uri="{FF2B5EF4-FFF2-40B4-BE49-F238E27FC236}">
                  <a16:creationId xmlns:a16="http://schemas.microsoft.com/office/drawing/2014/main" id="{54E86D42-90EA-460B-8674-0A57944540A4}"/>
                </a:ext>
              </a:extLst>
            </p:cNvPr>
            <p:cNvSpPr txBox="1"/>
            <p:nvPr/>
          </p:nvSpPr>
          <p:spPr>
            <a:xfrm>
              <a:off x="6662165" y="2837017"/>
              <a:ext cx="1031051" cy="2616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起業家卒業生</a:t>
              </a:r>
            </a:p>
          </p:txBody>
        </p:sp>
      </p:grpSp>
      <p:grpSp>
        <p:nvGrpSpPr>
          <p:cNvPr id="87" name="グループ化 86">
            <a:extLst>
              <a:ext uri="{FF2B5EF4-FFF2-40B4-BE49-F238E27FC236}">
                <a16:creationId xmlns:a16="http://schemas.microsoft.com/office/drawing/2014/main" id="{C1BC361E-BA97-43DB-AF41-80744B2953A8}"/>
              </a:ext>
            </a:extLst>
          </p:cNvPr>
          <p:cNvGrpSpPr/>
          <p:nvPr/>
        </p:nvGrpSpPr>
        <p:grpSpPr>
          <a:xfrm>
            <a:off x="5252088" y="1834151"/>
            <a:ext cx="992579" cy="1008911"/>
            <a:chOff x="2831483" y="1763085"/>
            <a:chExt cx="992579" cy="1008911"/>
          </a:xfrm>
        </p:grpSpPr>
        <p:grpSp>
          <p:nvGrpSpPr>
            <p:cNvPr id="88" name="グループ化 87">
              <a:extLst>
                <a:ext uri="{FF2B5EF4-FFF2-40B4-BE49-F238E27FC236}">
                  <a16:creationId xmlns:a16="http://schemas.microsoft.com/office/drawing/2014/main" id="{23BF5DA3-7676-4724-90AA-F12C02645002}"/>
                </a:ext>
              </a:extLst>
            </p:cNvPr>
            <p:cNvGrpSpPr/>
            <p:nvPr/>
          </p:nvGrpSpPr>
          <p:grpSpPr>
            <a:xfrm>
              <a:off x="2898353" y="1763085"/>
              <a:ext cx="824753" cy="741828"/>
              <a:chOff x="3118322" y="2153097"/>
              <a:chExt cx="824753" cy="741828"/>
            </a:xfrm>
          </p:grpSpPr>
          <p:grpSp>
            <p:nvGrpSpPr>
              <p:cNvPr id="90" name="グループ化 89">
                <a:extLst>
                  <a:ext uri="{FF2B5EF4-FFF2-40B4-BE49-F238E27FC236}">
                    <a16:creationId xmlns:a16="http://schemas.microsoft.com/office/drawing/2014/main" id="{AEAA487D-1912-441B-99FB-A74D6A71F05F}"/>
                  </a:ext>
                </a:extLst>
              </p:cNvPr>
              <p:cNvGrpSpPr/>
              <p:nvPr/>
            </p:nvGrpSpPr>
            <p:grpSpPr>
              <a:xfrm>
                <a:off x="3118322" y="2153097"/>
                <a:ext cx="331694" cy="605117"/>
                <a:chOff x="5777753" y="1192306"/>
                <a:chExt cx="331694" cy="605117"/>
              </a:xfrm>
            </p:grpSpPr>
            <p:sp>
              <p:nvSpPr>
                <p:cNvPr id="97" name="円/楕円 79">
                  <a:extLst>
                    <a:ext uri="{FF2B5EF4-FFF2-40B4-BE49-F238E27FC236}">
                      <a16:creationId xmlns:a16="http://schemas.microsoft.com/office/drawing/2014/main" id="{1A732466-EEE5-4005-80C3-4497BABDF622}"/>
                    </a:ext>
                  </a:extLst>
                </p:cNvPr>
                <p:cNvSpPr/>
                <p:nvPr/>
              </p:nvSpPr>
              <p:spPr>
                <a:xfrm>
                  <a:off x="5791200" y="1192306"/>
                  <a:ext cx="304800" cy="304800"/>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8" name="フローチャート: 論理積ゲート 97">
                  <a:extLst>
                    <a:ext uri="{FF2B5EF4-FFF2-40B4-BE49-F238E27FC236}">
                      <a16:creationId xmlns:a16="http://schemas.microsoft.com/office/drawing/2014/main" id="{DC492ADF-A7A4-4348-ADF1-353EEBE09837}"/>
                    </a:ext>
                  </a:extLst>
                </p:cNvPr>
                <p:cNvSpPr/>
                <p:nvPr/>
              </p:nvSpPr>
              <p:spPr>
                <a:xfrm rot="-5400000">
                  <a:off x="5777753" y="1465729"/>
                  <a:ext cx="331694" cy="331694"/>
                </a:xfrm>
                <a:prstGeom prst="flowChartDelay">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91" name="グループ化 90">
                <a:extLst>
                  <a:ext uri="{FF2B5EF4-FFF2-40B4-BE49-F238E27FC236}">
                    <a16:creationId xmlns:a16="http://schemas.microsoft.com/office/drawing/2014/main" id="{BAEAE5DC-F1F8-4780-B737-05208AC70801}"/>
                  </a:ext>
                </a:extLst>
              </p:cNvPr>
              <p:cNvGrpSpPr/>
              <p:nvPr/>
            </p:nvGrpSpPr>
            <p:grpSpPr>
              <a:xfrm>
                <a:off x="3611381" y="2155338"/>
                <a:ext cx="331694" cy="605117"/>
                <a:chOff x="5777753" y="1192306"/>
                <a:chExt cx="331694" cy="605117"/>
              </a:xfrm>
            </p:grpSpPr>
            <p:sp>
              <p:nvSpPr>
                <p:cNvPr id="95" name="円/楕円 77">
                  <a:extLst>
                    <a:ext uri="{FF2B5EF4-FFF2-40B4-BE49-F238E27FC236}">
                      <a16:creationId xmlns:a16="http://schemas.microsoft.com/office/drawing/2014/main" id="{9A3DCDB9-6FF9-4C5D-901A-C90709E13A04}"/>
                    </a:ext>
                  </a:extLst>
                </p:cNvPr>
                <p:cNvSpPr/>
                <p:nvPr/>
              </p:nvSpPr>
              <p:spPr>
                <a:xfrm>
                  <a:off x="5791200" y="1192306"/>
                  <a:ext cx="304800" cy="304800"/>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6" name="フローチャート: 論理積ゲート 95">
                  <a:extLst>
                    <a:ext uri="{FF2B5EF4-FFF2-40B4-BE49-F238E27FC236}">
                      <a16:creationId xmlns:a16="http://schemas.microsoft.com/office/drawing/2014/main" id="{2D3ACBD2-5373-412B-8A07-F88AD2ECFFD7}"/>
                    </a:ext>
                  </a:extLst>
                </p:cNvPr>
                <p:cNvSpPr/>
                <p:nvPr/>
              </p:nvSpPr>
              <p:spPr>
                <a:xfrm rot="-5400000">
                  <a:off x="5777753" y="1465729"/>
                  <a:ext cx="331694" cy="331694"/>
                </a:xfrm>
                <a:prstGeom prst="flowChartDelay">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92" name="グループ化 91">
                <a:extLst>
                  <a:ext uri="{FF2B5EF4-FFF2-40B4-BE49-F238E27FC236}">
                    <a16:creationId xmlns:a16="http://schemas.microsoft.com/office/drawing/2014/main" id="{8F954060-3CF2-476E-A233-B808478745F8}"/>
                  </a:ext>
                </a:extLst>
              </p:cNvPr>
              <p:cNvGrpSpPr/>
              <p:nvPr/>
            </p:nvGrpSpPr>
            <p:grpSpPr>
              <a:xfrm>
                <a:off x="3358128" y="2289808"/>
                <a:ext cx="331694" cy="605117"/>
                <a:chOff x="5777753" y="1192306"/>
                <a:chExt cx="331694" cy="605117"/>
              </a:xfrm>
            </p:grpSpPr>
            <p:sp>
              <p:nvSpPr>
                <p:cNvPr id="93" name="フローチャート: 論理積ゲート 92">
                  <a:extLst>
                    <a:ext uri="{FF2B5EF4-FFF2-40B4-BE49-F238E27FC236}">
                      <a16:creationId xmlns:a16="http://schemas.microsoft.com/office/drawing/2014/main" id="{2BDE6818-E5DA-4975-991E-C069C4DD7AB1}"/>
                    </a:ext>
                  </a:extLst>
                </p:cNvPr>
                <p:cNvSpPr/>
                <p:nvPr/>
              </p:nvSpPr>
              <p:spPr>
                <a:xfrm rot="-5400000">
                  <a:off x="5777753" y="1465729"/>
                  <a:ext cx="331694" cy="331694"/>
                </a:xfrm>
                <a:prstGeom prst="flowChartDelay">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4" name="円/楕円 76">
                  <a:extLst>
                    <a:ext uri="{FF2B5EF4-FFF2-40B4-BE49-F238E27FC236}">
                      <a16:creationId xmlns:a16="http://schemas.microsoft.com/office/drawing/2014/main" id="{93ADCEAA-2114-4B18-8B33-2630FEE32CCB}"/>
                    </a:ext>
                  </a:extLst>
                </p:cNvPr>
                <p:cNvSpPr/>
                <p:nvPr/>
              </p:nvSpPr>
              <p:spPr>
                <a:xfrm>
                  <a:off x="5791200" y="1192306"/>
                  <a:ext cx="304800" cy="304800"/>
                </a:xfrm>
                <a:prstGeom prst="ellips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sp>
          <p:nvSpPr>
            <p:cNvPr id="89" name="テキスト ボックス 88">
              <a:extLst>
                <a:ext uri="{FF2B5EF4-FFF2-40B4-BE49-F238E27FC236}">
                  <a16:creationId xmlns:a16="http://schemas.microsoft.com/office/drawing/2014/main" id="{84098A6B-7BC8-4470-B371-CF0D54CB3A28}"/>
                </a:ext>
              </a:extLst>
            </p:cNvPr>
            <p:cNvSpPr txBox="1"/>
            <p:nvPr/>
          </p:nvSpPr>
          <p:spPr>
            <a:xfrm>
              <a:off x="2831483" y="2518080"/>
              <a:ext cx="992579" cy="253916"/>
            </a:xfrm>
            <a:prstGeom prst="rect">
              <a:avLst/>
            </a:prstGeom>
            <a:solidFill>
              <a:sysClr val="window" lastClr="FFFFFF"/>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起業志望学生</a:t>
              </a:r>
            </a:p>
          </p:txBody>
        </p:sp>
      </p:grpSp>
      <p:grpSp>
        <p:nvGrpSpPr>
          <p:cNvPr id="99" name="グループ化 98">
            <a:extLst>
              <a:ext uri="{FF2B5EF4-FFF2-40B4-BE49-F238E27FC236}">
                <a16:creationId xmlns:a16="http://schemas.microsoft.com/office/drawing/2014/main" id="{51CE682B-F34D-43E2-852F-0E30B200674B}"/>
              </a:ext>
            </a:extLst>
          </p:cNvPr>
          <p:cNvGrpSpPr/>
          <p:nvPr/>
        </p:nvGrpSpPr>
        <p:grpSpPr>
          <a:xfrm>
            <a:off x="6445593" y="1834151"/>
            <a:ext cx="824753" cy="997071"/>
            <a:chOff x="2843044" y="2829478"/>
            <a:chExt cx="824753" cy="997071"/>
          </a:xfrm>
        </p:grpSpPr>
        <p:grpSp>
          <p:nvGrpSpPr>
            <p:cNvPr id="100" name="グループ化 99">
              <a:extLst>
                <a:ext uri="{FF2B5EF4-FFF2-40B4-BE49-F238E27FC236}">
                  <a16:creationId xmlns:a16="http://schemas.microsoft.com/office/drawing/2014/main" id="{0EE6CAB1-B5A2-4463-B76D-9FECC9F5A81F}"/>
                </a:ext>
              </a:extLst>
            </p:cNvPr>
            <p:cNvGrpSpPr/>
            <p:nvPr/>
          </p:nvGrpSpPr>
          <p:grpSpPr>
            <a:xfrm>
              <a:off x="2843044" y="2829478"/>
              <a:ext cx="824753" cy="741828"/>
              <a:chOff x="3118322" y="2153097"/>
              <a:chExt cx="824753" cy="741828"/>
            </a:xfrm>
          </p:grpSpPr>
          <p:grpSp>
            <p:nvGrpSpPr>
              <p:cNvPr id="102" name="グループ化 101">
                <a:extLst>
                  <a:ext uri="{FF2B5EF4-FFF2-40B4-BE49-F238E27FC236}">
                    <a16:creationId xmlns:a16="http://schemas.microsoft.com/office/drawing/2014/main" id="{BDB9A17C-4650-4DD9-92F0-8BEB62401FAB}"/>
                  </a:ext>
                </a:extLst>
              </p:cNvPr>
              <p:cNvGrpSpPr/>
              <p:nvPr/>
            </p:nvGrpSpPr>
            <p:grpSpPr>
              <a:xfrm>
                <a:off x="3118322" y="2153097"/>
                <a:ext cx="331694" cy="605117"/>
                <a:chOff x="5777753" y="1192306"/>
                <a:chExt cx="331694" cy="605117"/>
              </a:xfrm>
            </p:grpSpPr>
            <p:sp>
              <p:nvSpPr>
                <p:cNvPr id="109" name="円/楕円 112">
                  <a:extLst>
                    <a:ext uri="{FF2B5EF4-FFF2-40B4-BE49-F238E27FC236}">
                      <a16:creationId xmlns:a16="http://schemas.microsoft.com/office/drawing/2014/main" id="{736DA5CB-6A62-4810-AFE1-598263868B01}"/>
                    </a:ext>
                  </a:extLst>
                </p:cNvPr>
                <p:cNvSpPr/>
                <p:nvPr/>
              </p:nvSpPr>
              <p:spPr>
                <a:xfrm>
                  <a:off x="5791200" y="1192306"/>
                  <a:ext cx="304800" cy="304800"/>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0" name="フローチャート: 論理積ゲート 109">
                  <a:extLst>
                    <a:ext uri="{FF2B5EF4-FFF2-40B4-BE49-F238E27FC236}">
                      <a16:creationId xmlns:a16="http://schemas.microsoft.com/office/drawing/2014/main" id="{47F875EF-D313-4BB2-AAD2-861218234B9C}"/>
                    </a:ext>
                  </a:extLst>
                </p:cNvPr>
                <p:cNvSpPr/>
                <p:nvPr/>
              </p:nvSpPr>
              <p:spPr>
                <a:xfrm rot="-5400000">
                  <a:off x="5777753" y="1465729"/>
                  <a:ext cx="331694" cy="331694"/>
                </a:xfrm>
                <a:prstGeom prst="flowChartDelay">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103" name="グループ化 102">
                <a:extLst>
                  <a:ext uri="{FF2B5EF4-FFF2-40B4-BE49-F238E27FC236}">
                    <a16:creationId xmlns:a16="http://schemas.microsoft.com/office/drawing/2014/main" id="{3779A99A-A832-49F1-A09B-03829E16219D}"/>
                  </a:ext>
                </a:extLst>
              </p:cNvPr>
              <p:cNvGrpSpPr/>
              <p:nvPr/>
            </p:nvGrpSpPr>
            <p:grpSpPr>
              <a:xfrm>
                <a:off x="3611381" y="2155338"/>
                <a:ext cx="331694" cy="605117"/>
                <a:chOff x="5777753" y="1192306"/>
                <a:chExt cx="331694" cy="605117"/>
              </a:xfrm>
            </p:grpSpPr>
            <p:sp>
              <p:nvSpPr>
                <p:cNvPr id="107" name="円/楕円 110">
                  <a:extLst>
                    <a:ext uri="{FF2B5EF4-FFF2-40B4-BE49-F238E27FC236}">
                      <a16:creationId xmlns:a16="http://schemas.microsoft.com/office/drawing/2014/main" id="{CE46E068-93EF-4A6C-B1DC-514D25700F2A}"/>
                    </a:ext>
                  </a:extLst>
                </p:cNvPr>
                <p:cNvSpPr/>
                <p:nvPr/>
              </p:nvSpPr>
              <p:spPr>
                <a:xfrm>
                  <a:off x="5791200" y="1192306"/>
                  <a:ext cx="304800" cy="304800"/>
                </a:xfrm>
                <a:prstGeom prst="ellipse">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8" name="フローチャート: 論理積ゲート 107">
                  <a:extLst>
                    <a:ext uri="{FF2B5EF4-FFF2-40B4-BE49-F238E27FC236}">
                      <a16:creationId xmlns:a16="http://schemas.microsoft.com/office/drawing/2014/main" id="{C1DAC144-5236-4EB8-99D3-C1F494268BEC}"/>
                    </a:ext>
                  </a:extLst>
                </p:cNvPr>
                <p:cNvSpPr/>
                <p:nvPr/>
              </p:nvSpPr>
              <p:spPr>
                <a:xfrm rot="-5400000">
                  <a:off x="5777753" y="1465729"/>
                  <a:ext cx="331694" cy="331694"/>
                </a:xfrm>
                <a:prstGeom prst="flowChartDelay">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104" name="グループ化 103">
                <a:extLst>
                  <a:ext uri="{FF2B5EF4-FFF2-40B4-BE49-F238E27FC236}">
                    <a16:creationId xmlns:a16="http://schemas.microsoft.com/office/drawing/2014/main" id="{C69CDB6E-8926-4D35-951F-32759ABFF25D}"/>
                  </a:ext>
                </a:extLst>
              </p:cNvPr>
              <p:cNvGrpSpPr/>
              <p:nvPr/>
            </p:nvGrpSpPr>
            <p:grpSpPr>
              <a:xfrm>
                <a:off x="3358128" y="2289808"/>
                <a:ext cx="331694" cy="605117"/>
                <a:chOff x="5777753" y="1192306"/>
                <a:chExt cx="331694" cy="605117"/>
              </a:xfrm>
            </p:grpSpPr>
            <p:sp>
              <p:nvSpPr>
                <p:cNvPr id="105" name="フローチャート: 論理積ゲート 104">
                  <a:extLst>
                    <a:ext uri="{FF2B5EF4-FFF2-40B4-BE49-F238E27FC236}">
                      <a16:creationId xmlns:a16="http://schemas.microsoft.com/office/drawing/2014/main" id="{19289C2B-AA3D-44D3-8E4F-9A391ACE6BDA}"/>
                    </a:ext>
                  </a:extLst>
                </p:cNvPr>
                <p:cNvSpPr/>
                <p:nvPr/>
              </p:nvSpPr>
              <p:spPr>
                <a:xfrm rot="-5400000">
                  <a:off x="5777753" y="1465729"/>
                  <a:ext cx="331694" cy="331694"/>
                </a:xfrm>
                <a:prstGeom prst="flowChartDelay">
                  <a:avLst/>
                </a:prstGeom>
                <a:solidFill>
                  <a:srgbClr val="E7E6E6">
                    <a:lumMod val="50000"/>
                  </a:srgb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6" name="円/楕円 109">
                  <a:extLst>
                    <a:ext uri="{FF2B5EF4-FFF2-40B4-BE49-F238E27FC236}">
                      <a16:creationId xmlns:a16="http://schemas.microsoft.com/office/drawing/2014/main" id="{2A3908BF-5D6F-4E47-81A9-CB82BAB54674}"/>
                    </a:ext>
                  </a:extLst>
                </p:cNvPr>
                <p:cNvSpPr/>
                <p:nvPr/>
              </p:nvSpPr>
              <p:spPr>
                <a:xfrm>
                  <a:off x="5791200" y="1192306"/>
                  <a:ext cx="304800" cy="304800"/>
                </a:xfrm>
                <a:prstGeom prst="ellipse">
                  <a:avLst/>
                </a:prstGeom>
                <a:solidFill>
                  <a:srgbClr val="E7E6E6">
                    <a:lumMod val="50000"/>
                  </a:srgb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sp>
          <p:nvSpPr>
            <p:cNvPr id="101" name="テキスト ボックス 100">
              <a:extLst>
                <a:ext uri="{FF2B5EF4-FFF2-40B4-BE49-F238E27FC236}">
                  <a16:creationId xmlns:a16="http://schemas.microsoft.com/office/drawing/2014/main" id="{BDB4F76F-A7B3-40E8-8854-EF4CF9EE4755}"/>
                </a:ext>
              </a:extLst>
            </p:cNvPr>
            <p:cNvSpPr txBox="1"/>
            <p:nvPr/>
          </p:nvSpPr>
          <p:spPr>
            <a:xfrm>
              <a:off x="2865758" y="3572633"/>
              <a:ext cx="723275" cy="253916"/>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民間企業</a:t>
              </a:r>
            </a:p>
          </p:txBody>
        </p:sp>
      </p:grpSp>
      <p:sp>
        <p:nvSpPr>
          <p:cNvPr id="111" name="フリーフォーム 13">
            <a:extLst>
              <a:ext uri="{FF2B5EF4-FFF2-40B4-BE49-F238E27FC236}">
                <a16:creationId xmlns:a16="http://schemas.microsoft.com/office/drawing/2014/main" id="{2571CC03-D171-4C2F-8C04-F76B0A01DA49}"/>
              </a:ext>
            </a:extLst>
          </p:cNvPr>
          <p:cNvSpPr/>
          <p:nvPr/>
        </p:nvSpPr>
        <p:spPr>
          <a:xfrm rot="16200000">
            <a:off x="3238032" y="1763953"/>
            <a:ext cx="2131290" cy="1732220"/>
          </a:xfrm>
          <a:custGeom>
            <a:avLst/>
            <a:gdLst>
              <a:gd name="connsiteX0" fmla="*/ 2093131 w 2093131"/>
              <a:gd name="connsiteY0" fmla="*/ 855919 h 1701206"/>
              <a:gd name="connsiteX1" fmla="*/ 1603890 w 2093131"/>
              <a:gd name="connsiteY1" fmla="*/ 1520452 h 1701206"/>
              <a:gd name="connsiteX2" fmla="*/ 816938 w 2093131"/>
              <a:gd name="connsiteY2" fmla="*/ 1520452 h 1701206"/>
              <a:gd name="connsiteX3" fmla="*/ 816938 w 2093131"/>
              <a:gd name="connsiteY3" fmla="*/ 1483907 h 1701206"/>
              <a:gd name="connsiteX4" fmla="*/ 659358 w 2093131"/>
              <a:gd name="connsiteY4" fmla="*/ 1701206 h 1701206"/>
              <a:gd name="connsiteX5" fmla="*/ 0 w 2093131"/>
              <a:gd name="connsiteY5" fmla="*/ 1701206 h 1701206"/>
              <a:gd name="connsiteX6" fmla="*/ 0 w 2093131"/>
              <a:gd name="connsiteY6" fmla="*/ 0 h 1701206"/>
              <a:gd name="connsiteX7" fmla="*/ 659358 w 2093131"/>
              <a:gd name="connsiteY7" fmla="*/ 0 h 1701206"/>
              <a:gd name="connsiteX8" fmla="*/ 816938 w 2093131"/>
              <a:gd name="connsiteY8" fmla="*/ 217300 h 1701206"/>
              <a:gd name="connsiteX9" fmla="*/ 816938 w 2093131"/>
              <a:gd name="connsiteY9" fmla="*/ 191386 h 1701206"/>
              <a:gd name="connsiteX10" fmla="*/ 1603890 w 2093131"/>
              <a:gd name="connsiteY10" fmla="*/ 191386 h 170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3131" h="1701206">
                <a:moveTo>
                  <a:pt x="2093131" y="855919"/>
                </a:moveTo>
                <a:lnTo>
                  <a:pt x="1603890" y="1520452"/>
                </a:lnTo>
                <a:lnTo>
                  <a:pt x="816938" y="1520452"/>
                </a:lnTo>
                <a:lnTo>
                  <a:pt x="816938" y="1483907"/>
                </a:lnTo>
                <a:lnTo>
                  <a:pt x="659358" y="1701206"/>
                </a:lnTo>
                <a:lnTo>
                  <a:pt x="0" y="1701206"/>
                </a:lnTo>
                <a:lnTo>
                  <a:pt x="0" y="0"/>
                </a:lnTo>
                <a:lnTo>
                  <a:pt x="659358" y="0"/>
                </a:lnTo>
                <a:lnTo>
                  <a:pt x="816938" y="217300"/>
                </a:lnTo>
                <a:lnTo>
                  <a:pt x="816938" y="191386"/>
                </a:lnTo>
                <a:lnTo>
                  <a:pt x="1603890" y="191386"/>
                </a:lnTo>
                <a:close/>
              </a:path>
            </a:pathLst>
          </a:custGeom>
          <a:solidFill>
            <a:srgbClr val="F1F0C4"/>
          </a:solidFill>
          <a:ln w="12700" cap="flat" cmpd="sng" algn="ctr">
            <a:noFill/>
            <a:prstDash val="solid"/>
            <a:miter lim="800000"/>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white"/>
              </a:solidFill>
              <a:effectLst/>
              <a:uLnTx/>
              <a:uFillTx/>
              <a:latin typeface="MS UI Gothic" panose="020B0600070205080204" pitchFamily="50" charset="-128"/>
              <a:ea typeface="MS UI Gothic" panose="020B0600070205080204" pitchFamily="50" charset="-128"/>
              <a:cs typeface="+mn-cs"/>
            </a:endParaRPr>
          </a:p>
        </p:txBody>
      </p:sp>
      <p:grpSp>
        <p:nvGrpSpPr>
          <p:cNvPr id="112" name="グループ化 111">
            <a:extLst>
              <a:ext uri="{FF2B5EF4-FFF2-40B4-BE49-F238E27FC236}">
                <a16:creationId xmlns:a16="http://schemas.microsoft.com/office/drawing/2014/main" id="{2AE53971-7936-461D-989C-DE1695030372}"/>
              </a:ext>
            </a:extLst>
          </p:cNvPr>
          <p:cNvGrpSpPr/>
          <p:nvPr/>
        </p:nvGrpSpPr>
        <p:grpSpPr>
          <a:xfrm>
            <a:off x="3712822" y="1842738"/>
            <a:ext cx="1131471" cy="664835"/>
            <a:chOff x="4750188" y="3158677"/>
            <a:chExt cx="1357674" cy="797748"/>
          </a:xfrm>
        </p:grpSpPr>
        <p:pic>
          <p:nvPicPr>
            <p:cNvPr id="113" name="図 112">
              <a:extLst>
                <a:ext uri="{FF2B5EF4-FFF2-40B4-BE49-F238E27FC236}">
                  <a16:creationId xmlns:a16="http://schemas.microsoft.com/office/drawing/2014/main" id="{B6B6B2EA-95C2-436F-88B7-1DC3167657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50188" y="3158677"/>
              <a:ext cx="797748" cy="797748"/>
            </a:xfrm>
            <a:prstGeom prst="rect">
              <a:avLst/>
            </a:prstGeom>
          </p:spPr>
        </p:pic>
        <p:pic>
          <p:nvPicPr>
            <p:cNvPr id="114" name="図 113">
              <a:extLst>
                <a:ext uri="{FF2B5EF4-FFF2-40B4-BE49-F238E27FC236}">
                  <a16:creationId xmlns:a16="http://schemas.microsoft.com/office/drawing/2014/main" id="{DED91232-F808-47EF-94F2-3BA764E330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96888" y="3193093"/>
              <a:ext cx="710974" cy="710974"/>
            </a:xfrm>
            <a:prstGeom prst="rect">
              <a:avLst/>
            </a:prstGeom>
          </p:spPr>
        </p:pic>
      </p:grpSp>
      <p:pic>
        <p:nvPicPr>
          <p:cNvPr id="115" name="図 114">
            <a:extLst>
              <a:ext uri="{FF2B5EF4-FFF2-40B4-BE49-F238E27FC236}">
                <a16:creationId xmlns:a16="http://schemas.microsoft.com/office/drawing/2014/main" id="{14A4EBA6-6994-415B-A786-F804969876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76909" y="1426418"/>
            <a:ext cx="2344581" cy="2269291"/>
          </a:xfrm>
          <a:prstGeom prst="rect">
            <a:avLst/>
          </a:prstGeom>
        </p:spPr>
      </p:pic>
      <p:pic>
        <p:nvPicPr>
          <p:cNvPr id="116" name="図 115">
            <a:extLst>
              <a:ext uri="{FF2B5EF4-FFF2-40B4-BE49-F238E27FC236}">
                <a16:creationId xmlns:a16="http://schemas.microsoft.com/office/drawing/2014/main" id="{40AA7B7A-B24E-4F55-85C9-FAFBFBC89CA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12995" y="2966132"/>
            <a:ext cx="638495" cy="638495"/>
          </a:xfrm>
          <a:prstGeom prst="rect">
            <a:avLst/>
          </a:prstGeom>
        </p:spPr>
      </p:pic>
      <p:pic>
        <p:nvPicPr>
          <p:cNvPr id="117" name="図 116">
            <a:extLst>
              <a:ext uri="{FF2B5EF4-FFF2-40B4-BE49-F238E27FC236}">
                <a16:creationId xmlns:a16="http://schemas.microsoft.com/office/drawing/2014/main" id="{32943ACF-032B-4B7E-ADCD-ECC9021EED4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24070" y="3019795"/>
            <a:ext cx="646448" cy="646448"/>
          </a:xfrm>
          <a:prstGeom prst="rect">
            <a:avLst/>
          </a:prstGeom>
        </p:spPr>
      </p:pic>
      <p:sp>
        <p:nvSpPr>
          <p:cNvPr id="118" name="正方形/長方形 117">
            <a:extLst>
              <a:ext uri="{FF2B5EF4-FFF2-40B4-BE49-F238E27FC236}">
                <a16:creationId xmlns:a16="http://schemas.microsoft.com/office/drawing/2014/main" id="{D6387AF1-EB9B-4A22-8306-AA04D48E78E4}"/>
              </a:ext>
            </a:extLst>
          </p:cNvPr>
          <p:cNvSpPr/>
          <p:nvPr/>
        </p:nvSpPr>
        <p:spPr>
          <a:xfrm>
            <a:off x="756062" y="2370165"/>
            <a:ext cx="2342087" cy="523220"/>
          </a:xfrm>
          <a:prstGeom prst="rect">
            <a:avLst/>
          </a:prstGeom>
          <a:solidFill>
            <a:srgbClr val="70AD47">
              <a:lumMod val="20000"/>
              <a:lumOff val="80000"/>
            </a:srgbClr>
          </a:solidFill>
          <a:ln w="12700" cap="flat" cmpd="sng" algn="ctr">
            <a:noFill/>
            <a:prstDash val="solid"/>
            <a:miter lim="800000"/>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white"/>
              </a:solidFill>
              <a:effectLst/>
              <a:uLnTx/>
              <a:uFillTx/>
              <a:latin typeface="MS UI Gothic" panose="020B0600070205080204" pitchFamily="50" charset="-128"/>
              <a:ea typeface="MS UI Gothic" panose="020B0600070205080204" pitchFamily="50" charset="-128"/>
              <a:cs typeface="+mn-cs"/>
            </a:endParaRPr>
          </a:p>
        </p:txBody>
      </p:sp>
      <p:sp>
        <p:nvSpPr>
          <p:cNvPr id="119" name="テキスト ボックス 38">
            <a:extLst>
              <a:ext uri="{FF2B5EF4-FFF2-40B4-BE49-F238E27FC236}">
                <a16:creationId xmlns:a16="http://schemas.microsoft.com/office/drawing/2014/main" id="{E9965C28-91B8-4CF1-97E7-AC4ADE4C3CB2}"/>
              </a:ext>
            </a:extLst>
          </p:cNvPr>
          <p:cNvSpPr txBox="1"/>
          <p:nvPr/>
        </p:nvSpPr>
        <p:spPr>
          <a:xfrm>
            <a:off x="870841" y="2400506"/>
            <a:ext cx="2227309" cy="52322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en-US" altLang="ja-JP" sz="1400" b="1">
                <a:solidFill>
                  <a:srgbClr val="1C8C42"/>
                </a:solidFill>
                <a:latin typeface="MS UI Gothic" panose="020B0600070205080204" pitchFamily="50" charset="-128"/>
                <a:ea typeface="MS UI Gothic" panose="020B0600070205080204" pitchFamily="50" charset="-128"/>
              </a:rPr>
              <a:t>1F</a:t>
            </a:r>
            <a:r>
              <a:rPr lang="ja-JP" altLang="en-US" sz="1400" b="1">
                <a:solidFill>
                  <a:srgbClr val="1C8C42"/>
                </a:solidFill>
                <a:latin typeface="MS UI Gothic" panose="020B0600070205080204" pitchFamily="50" charset="-128"/>
                <a:ea typeface="MS UI Gothic" panose="020B0600070205080204" pitchFamily="50" charset="-128"/>
              </a:rPr>
              <a:t>：ビジネス</a:t>
            </a:r>
            <a:r>
              <a:rPr lang="ja-JP" altLang="en-US" sz="1400" b="1" dirty="0">
                <a:solidFill>
                  <a:srgbClr val="1C8C42"/>
                </a:solidFill>
                <a:latin typeface="MS UI Gothic" panose="020B0600070205080204" pitchFamily="50" charset="-128"/>
                <a:ea typeface="MS UI Gothic" panose="020B0600070205080204" pitchFamily="50" charset="-128"/>
              </a:rPr>
              <a:t>を考える</a:t>
            </a:r>
            <a:r>
              <a:rPr lang="ja-JP" altLang="en-US" sz="1400" b="1">
                <a:solidFill>
                  <a:srgbClr val="1C8C42"/>
                </a:solidFill>
                <a:latin typeface="MS UI Gothic" panose="020B0600070205080204" pitchFamily="50" charset="-128"/>
                <a:ea typeface="MS UI Gothic" panose="020B0600070205080204" pitchFamily="50" charset="-128"/>
              </a:rPr>
              <a:t>以前に</a:t>
            </a:r>
            <a:endParaRPr lang="en-US" altLang="ja-JP" sz="1400" b="1">
              <a:solidFill>
                <a:srgbClr val="1C8C42"/>
              </a:solidFill>
              <a:latin typeface="MS UI Gothic" panose="020B0600070205080204" pitchFamily="50" charset="-128"/>
              <a:ea typeface="MS UI Gothic" panose="020B0600070205080204" pitchFamily="50" charset="-128"/>
            </a:endParaRPr>
          </a:p>
          <a:p>
            <a:pPr fontAlgn="auto">
              <a:spcBef>
                <a:spcPts val="0"/>
              </a:spcBef>
              <a:spcAft>
                <a:spcPts val="0"/>
              </a:spcAft>
            </a:pPr>
            <a:r>
              <a:rPr lang="ja-JP" altLang="en-US" sz="1400" b="1">
                <a:solidFill>
                  <a:srgbClr val="1C8C42"/>
                </a:solidFill>
                <a:latin typeface="MS UI Gothic" panose="020B0600070205080204" pitchFamily="50" charset="-128"/>
                <a:ea typeface="MS UI Gothic" panose="020B0600070205080204" pitchFamily="50" charset="-128"/>
              </a:rPr>
              <a:t>　　　身</a:t>
            </a:r>
            <a:r>
              <a:rPr lang="ja-JP" altLang="en-US" sz="1400" b="1" dirty="0">
                <a:solidFill>
                  <a:srgbClr val="1C8C42"/>
                </a:solidFill>
                <a:latin typeface="MS UI Gothic" panose="020B0600070205080204" pitchFamily="50" charset="-128"/>
                <a:ea typeface="MS UI Gothic" panose="020B0600070205080204" pitchFamily="50" charset="-128"/>
              </a:rPr>
              <a:t>につけるべき力</a:t>
            </a:r>
            <a:endParaRPr lang="en-US" altLang="ja-JP" sz="1400" b="1" dirty="0">
              <a:solidFill>
                <a:srgbClr val="1C8C42"/>
              </a:solidFill>
              <a:latin typeface="MS UI Gothic" panose="020B0600070205080204" pitchFamily="50" charset="-128"/>
              <a:ea typeface="MS UI Gothic" panose="020B0600070205080204" pitchFamily="50" charset="-128"/>
            </a:endParaRPr>
          </a:p>
        </p:txBody>
      </p:sp>
      <p:sp>
        <p:nvSpPr>
          <p:cNvPr id="120" name="正方形/長方形 119">
            <a:extLst>
              <a:ext uri="{FF2B5EF4-FFF2-40B4-BE49-F238E27FC236}">
                <a16:creationId xmlns:a16="http://schemas.microsoft.com/office/drawing/2014/main" id="{B625CCE4-6952-4077-8E97-EB15A791034E}"/>
              </a:ext>
            </a:extLst>
          </p:cNvPr>
          <p:cNvSpPr/>
          <p:nvPr/>
        </p:nvSpPr>
        <p:spPr>
          <a:xfrm>
            <a:off x="756062" y="1581659"/>
            <a:ext cx="2342087" cy="603071"/>
          </a:xfrm>
          <a:prstGeom prst="rect">
            <a:avLst/>
          </a:prstGeom>
          <a:solidFill>
            <a:srgbClr val="70AD47">
              <a:lumMod val="20000"/>
              <a:lumOff val="80000"/>
            </a:srgbClr>
          </a:solidFill>
          <a:ln w="12700" cap="flat" cmpd="sng" algn="ctr">
            <a:noFill/>
            <a:prstDash val="solid"/>
            <a:miter lim="800000"/>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white"/>
              </a:solidFill>
              <a:effectLst/>
              <a:uLnTx/>
              <a:uFillTx/>
              <a:latin typeface="MS UI Gothic" panose="020B0600070205080204" pitchFamily="50" charset="-128"/>
              <a:ea typeface="MS UI Gothic" panose="020B0600070205080204" pitchFamily="50" charset="-128"/>
              <a:cs typeface="+mn-cs"/>
            </a:endParaRPr>
          </a:p>
        </p:txBody>
      </p:sp>
      <p:sp>
        <p:nvSpPr>
          <p:cNvPr id="121" name="テキスト ボックス 39">
            <a:extLst>
              <a:ext uri="{FF2B5EF4-FFF2-40B4-BE49-F238E27FC236}">
                <a16:creationId xmlns:a16="http://schemas.microsoft.com/office/drawing/2014/main" id="{0AFF5595-A3ED-49F6-81FE-7900646CC090}"/>
              </a:ext>
            </a:extLst>
          </p:cNvPr>
          <p:cNvSpPr txBox="1"/>
          <p:nvPr/>
        </p:nvSpPr>
        <p:spPr>
          <a:xfrm>
            <a:off x="917413" y="1576469"/>
            <a:ext cx="2227309" cy="52322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en-US" altLang="ja-JP" sz="1400" b="1" dirty="0">
                <a:solidFill>
                  <a:srgbClr val="1C8C42"/>
                </a:solidFill>
                <a:latin typeface="MS UI Gothic" panose="020B0600070205080204" pitchFamily="50" charset="-128"/>
                <a:ea typeface="MS UI Gothic" panose="020B0600070205080204" pitchFamily="50" charset="-128"/>
              </a:rPr>
              <a:t>2F</a:t>
            </a:r>
            <a:r>
              <a:rPr lang="ja-JP" altLang="en-US" sz="1400" b="1" dirty="0">
                <a:solidFill>
                  <a:srgbClr val="1C8C42"/>
                </a:solidFill>
                <a:latin typeface="MS UI Gothic" panose="020B0600070205080204" pitchFamily="50" charset="-128"/>
                <a:ea typeface="MS UI Gothic" panose="020B0600070205080204" pitchFamily="50" charset="-128"/>
              </a:rPr>
              <a:t>：ビジネスプランをつくる力</a:t>
            </a:r>
            <a:endParaRPr lang="en-US" altLang="ja-JP" sz="1400" b="1" dirty="0">
              <a:solidFill>
                <a:srgbClr val="1C8C42"/>
              </a:solidFill>
              <a:latin typeface="MS UI Gothic" panose="020B0600070205080204" pitchFamily="50" charset="-128"/>
              <a:ea typeface="MS UI Gothic" panose="020B0600070205080204" pitchFamily="50" charset="-128"/>
            </a:endParaRPr>
          </a:p>
          <a:p>
            <a:pPr fontAlgn="auto">
              <a:spcBef>
                <a:spcPts val="0"/>
              </a:spcBef>
              <a:spcAft>
                <a:spcPts val="0"/>
              </a:spcAft>
            </a:pPr>
            <a:r>
              <a:rPr lang="ja-JP" altLang="en-US" sz="1400" b="1" u="sng" dirty="0">
                <a:solidFill>
                  <a:srgbClr val="1C8C42"/>
                </a:solidFill>
                <a:latin typeface="MS UI Gothic" panose="020B0600070205080204" pitchFamily="50" charset="-128"/>
                <a:ea typeface="MS UI Gothic" panose="020B0600070205080204" pitchFamily="50" charset="-128"/>
              </a:rPr>
              <a:t>（やり抜く力：</a:t>
            </a:r>
            <a:r>
              <a:rPr lang="en-US" altLang="ja-JP" sz="1400" b="1" u="sng" dirty="0">
                <a:solidFill>
                  <a:srgbClr val="1C8C42"/>
                </a:solidFill>
                <a:latin typeface="MS UI Gothic" panose="020B0600070205080204" pitchFamily="50" charset="-128"/>
                <a:ea typeface="MS UI Gothic" panose="020B0600070205080204" pitchFamily="50" charset="-128"/>
              </a:rPr>
              <a:t>GRIT</a:t>
            </a:r>
            <a:r>
              <a:rPr lang="ja-JP" altLang="en-US" sz="1400" b="1" u="sng" dirty="0">
                <a:solidFill>
                  <a:srgbClr val="1C8C42"/>
                </a:solidFill>
                <a:latin typeface="MS UI Gothic" panose="020B0600070205080204" pitchFamily="50" charset="-128"/>
                <a:ea typeface="MS UI Gothic" panose="020B0600070205080204" pitchFamily="50" charset="-128"/>
              </a:rPr>
              <a:t>）</a:t>
            </a:r>
            <a:endParaRPr lang="en-US" altLang="ja-JP" sz="1400" b="1" u="sng" dirty="0">
              <a:solidFill>
                <a:srgbClr val="1C8C42"/>
              </a:solidFill>
              <a:latin typeface="MS UI Gothic" panose="020B0600070205080204" pitchFamily="50" charset="-128"/>
              <a:ea typeface="MS UI Gothic" panose="020B0600070205080204" pitchFamily="50" charset="-128"/>
            </a:endParaRPr>
          </a:p>
        </p:txBody>
      </p:sp>
      <p:cxnSp>
        <p:nvCxnSpPr>
          <p:cNvPr id="122" name="直線矢印コネクタ 121">
            <a:extLst>
              <a:ext uri="{FF2B5EF4-FFF2-40B4-BE49-F238E27FC236}">
                <a16:creationId xmlns:a16="http://schemas.microsoft.com/office/drawing/2014/main" id="{A5C1B8F2-2DD0-4E89-ADB9-2BEE4DC446C4}"/>
              </a:ext>
            </a:extLst>
          </p:cNvPr>
          <p:cNvCxnSpPr/>
          <p:nvPr/>
        </p:nvCxnSpPr>
        <p:spPr>
          <a:xfrm>
            <a:off x="3047392" y="2575965"/>
            <a:ext cx="793849" cy="232168"/>
          </a:xfrm>
          <a:prstGeom prst="straightConnector1">
            <a:avLst/>
          </a:prstGeom>
          <a:noFill/>
          <a:ln w="66675" cap="rnd" cmpd="sng" algn="ctr">
            <a:solidFill>
              <a:srgbClr val="1C8C42"/>
            </a:solidFill>
            <a:prstDash val="solid"/>
            <a:miter lim="800000"/>
            <a:tailEnd type="oval"/>
          </a:ln>
          <a:effectLst/>
        </p:spPr>
      </p:cxnSp>
      <p:cxnSp>
        <p:nvCxnSpPr>
          <p:cNvPr id="123" name="直線矢印コネクタ 122">
            <a:extLst>
              <a:ext uri="{FF2B5EF4-FFF2-40B4-BE49-F238E27FC236}">
                <a16:creationId xmlns:a16="http://schemas.microsoft.com/office/drawing/2014/main" id="{9E629E59-4EB8-4C39-8458-07D9F97DD882}"/>
              </a:ext>
            </a:extLst>
          </p:cNvPr>
          <p:cNvCxnSpPr/>
          <p:nvPr/>
        </p:nvCxnSpPr>
        <p:spPr>
          <a:xfrm>
            <a:off x="3084782" y="1800829"/>
            <a:ext cx="686593" cy="200801"/>
          </a:xfrm>
          <a:prstGeom prst="straightConnector1">
            <a:avLst/>
          </a:prstGeom>
          <a:noFill/>
          <a:ln w="66675" cap="rnd" cmpd="sng" algn="ctr">
            <a:solidFill>
              <a:srgbClr val="1C8C42"/>
            </a:solidFill>
            <a:prstDash val="solid"/>
            <a:miter lim="800000"/>
            <a:tailEnd type="oval"/>
          </a:ln>
          <a:effectLst/>
        </p:spPr>
      </p:cxnSp>
      <p:sp>
        <p:nvSpPr>
          <p:cNvPr id="124" name="右矢印 51">
            <a:extLst>
              <a:ext uri="{FF2B5EF4-FFF2-40B4-BE49-F238E27FC236}">
                <a16:creationId xmlns:a16="http://schemas.microsoft.com/office/drawing/2014/main" id="{B1E045A8-F093-41A3-8D42-F9F2C44F344C}"/>
              </a:ext>
            </a:extLst>
          </p:cNvPr>
          <p:cNvSpPr/>
          <p:nvPr/>
        </p:nvSpPr>
        <p:spPr>
          <a:xfrm>
            <a:off x="4584337" y="1453850"/>
            <a:ext cx="560992" cy="168968"/>
          </a:xfrm>
          <a:prstGeom prst="rightArrow">
            <a:avLst/>
          </a:prstGeom>
          <a:solidFill>
            <a:srgbClr val="1C8C42"/>
          </a:solidFill>
          <a:ln w="12700" cap="flat" cmpd="sng" algn="ctr">
            <a:noFill/>
            <a:prstDash val="solid"/>
            <a:miter lim="800000"/>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white"/>
              </a:solidFill>
              <a:effectLst/>
              <a:uLnTx/>
              <a:uFillTx/>
              <a:latin typeface="MS UI Gothic" panose="020B0600070205080204" pitchFamily="50" charset="-128"/>
              <a:ea typeface="MS UI Gothic" panose="020B0600070205080204" pitchFamily="50" charset="-128"/>
              <a:cs typeface="+mn-cs"/>
            </a:endParaRPr>
          </a:p>
        </p:txBody>
      </p:sp>
      <p:sp>
        <p:nvSpPr>
          <p:cNvPr id="125" name="テキスト ボックス 52">
            <a:extLst>
              <a:ext uri="{FF2B5EF4-FFF2-40B4-BE49-F238E27FC236}">
                <a16:creationId xmlns:a16="http://schemas.microsoft.com/office/drawing/2014/main" id="{A6A37C13-5AF6-482E-B900-6990A3A3C08A}"/>
              </a:ext>
            </a:extLst>
          </p:cNvPr>
          <p:cNvSpPr txBox="1"/>
          <p:nvPr/>
        </p:nvSpPr>
        <p:spPr>
          <a:xfrm>
            <a:off x="5172906" y="1399835"/>
            <a:ext cx="3397663" cy="30777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1400" b="1" dirty="0">
                <a:solidFill>
                  <a:srgbClr val="1C8C42"/>
                </a:solidFill>
                <a:latin typeface="MS UI Gothic" panose="020B0600070205080204" pitchFamily="50" charset="-128"/>
                <a:ea typeface="MS UI Gothic" panose="020B0600070205080204" pitchFamily="50" charset="-128"/>
              </a:rPr>
              <a:t>学外</a:t>
            </a:r>
            <a:r>
              <a:rPr lang="ja-JP" altLang="en-US" sz="1400" b="1">
                <a:solidFill>
                  <a:srgbClr val="1C8C42"/>
                </a:solidFill>
                <a:latin typeface="MS UI Gothic" panose="020B0600070205080204" pitchFamily="50" charset="-128"/>
                <a:ea typeface="MS UI Gothic" panose="020B0600070205080204" pitchFamily="50" charset="-128"/>
              </a:rPr>
              <a:t>に飛び出してビジネスプラン</a:t>
            </a:r>
            <a:r>
              <a:rPr lang="ja-JP" altLang="en-US" sz="1400" b="1" dirty="0">
                <a:solidFill>
                  <a:srgbClr val="1C8C42"/>
                </a:solidFill>
                <a:latin typeface="MS UI Gothic" panose="020B0600070205080204" pitchFamily="50" charset="-128"/>
                <a:ea typeface="MS UI Gothic" panose="020B0600070205080204" pitchFamily="50" charset="-128"/>
              </a:rPr>
              <a:t>を実践</a:t>
            </a:r>
            <a:endParaRPr lang="ja-JP" altLang="en-US" sz="1400" b="1" dirty="0">
              <a:solidFill>
                <a:srgbClr val="4B4B4B"/>
              </a:solidFill>
              <a:latin typeface="MS UI Gothic" panose="020B0600070205080204" pitchFamily="50" charset="-128"/>
              <a:ea typeface="MS UI Gothic" panose="020B0600070205080204" pitchFamily="50" charset="-128"/>
            </a:endParaRPr>
          </a:p>
        </p:txBody>
      </p:sp>
      <p:sp>
        <p:nvSpPr>
          <p:cNvPr id="126" name="テキスト ボックス 125">
            <a:extLst>
              <a:ext uri="{FF2B5EF4-FFF2-40B4-BE49-F238E27FC236}">
                <a16:creationId xmlns:a16="http://schemas.microsoft.com/office/drawing/2014/main" id="{BD116E62-9B57-44E4-A6ED-B062C84946A0}"/>
              </a:ext>
            </a:extLst>
          </p:cNvPr>
          <p:cNvSpPr txBox="1"/>
          <p:nvPr/>
        </p:nvSpPr>
        <p:spPr>
          <a:xfrm>
            <a:off x="508947" y="3449526"/>
            <a:ext cx="2460121" cy="523220"/>
          </a:xfrm>
          <a:prstGeom prst="rect">
            <a:avLst/>
          </a:prstGeom>
          <a:noFill/>
        </p:spPr>
        <p:txBody>
          <a:bodyPr wrap="square">
            <a:spAutoFit/>
          </a:bodyPr>
          <a:lstStyle/>
          <a:p>
            <a:pPr algn="ctr" fontAlgn="auto">
              <a:spcBef>
                <a:spcPts val="0"/>
              </a:spcBef>
              <a:spcAft>
                <a:spcPts val="0"/>
              </a:spcAft>
            </a:pPr>
            <a:r>
              <a:rPr lang="ja-JP" altLang="en-US" sz="1400" b="1">
                <a:solidFill>
                  <a:prstClr val="black"/>
                </a:solidFill>
                <a:latin typeface="MS UI Gothic" panose="020B0600070205080204" pitchFamily="50" charset="-128"/>
                <a:ea typeface="MS UI Gothic" panose="020B0600070205080204" pitchFamily="50" charset="-128"/>
              </a:rPr>
              <a:t>起業家の生き方や精神</a:t>
            </a:r>
            <a:endParaRPr lang="en-US" altLang="ja-JP" sz="1400" b="1">
              <a:solidFill>
                <a:prstClr val="black"/>
              </a:solidFill>
              <a:latin typeface="MS UI Gothic" panose="020B0600070205080204" pitchFamily="50" charset="-128"/>
              <a:ea typeface="MS UI Gothic" panose="020B0600070205080204" pitchFamily="50" charset="-128"/>
            </a:endParaRPr>
          </a:p>
          <a:p>
            <a:pPr algn="ctr" fontAlgn="auto">
              <a:spcBef>
                <a:spcPts val="0"/>
              </a:spcBef>
              <a:spcAft>
                <a:spcPts val="0"/>
              </a:spcAft>
            </a:pPr>
            <a:r>
              <a:rPr lang="ja-JP" altLang="en-US" sz="1400" b="1">
                <a:solidFill>
                  <a:prstClr val="black"/>
                </a:solidFill>
                <a:latin typeface="MS UI Gothic" panose="020B0600070205080204" pitchFamily="50" charset="-128"/>
                <a:ea typeface="MS UI Gothic" panose="020B0600070205080204" pitchFamily="50" charset="-128"/>
              </a:rPr>
              <a:t>（アントレプレナーシップ）を学ぶ</a:t>
            </a:r>
          </a:p>
        </p:txBody>
      </p:sp>
      <p:sp>
        <p:nvSpPr>
          <p:cNvPr id="127" name="テキスト ボックス 126">
            <a:extLst>
              <a:ext uri="{FF2B5EF4-FFF2-40B4-BE49-F238E27FC236}">
                <a16:creationId xmlns:a16="http://schemas.microsoft.com/office/drawing/2014/main" id="{C0BF4050-CDDA-4E85-9329-36288625099D}"/>
              </a:ext>
            </a:extLst>
          </p:cNvPr>
          <p:cNvSpPr txBox="1"/>
          <p:nvPr/>
        </p:nvSpPr>
        <p:spPr>
          <a:xfrm>
            <a:off x="2862470" y="3744845"/>
            <a:ext cx="2992021" cy="307777"/>
          </a:xfrm>
          <a:prstGeom prst="rect">
            <a:avLst/>
          </a:prstGeom>
          <a:noFill/>
        </p:spPr>
        <p:txBody>
          <a:bodyPr wrap="square">
            <a:spAutoFit/>
          </a:bodyPr>
          <a:lstStyle/>
          <a:p>
            <a:pPr fontAlgn="auto">
              <a:spcBef>
                <a:spcPts val="0"/>
              </a:spcBef>
              <a:spcAft>
                <a:spcPts val="0"/>
              </a:spcAft>
            </a:pPr>
            <a:r>
              <a:rPr lang="ja-JP" altLang="en-US" sz="1400">
                <a:solidFill>
                  <a:prstClr val="black"/>
                </a:solidFill>
                <a:latin typeface="MS UI Gothic" panose="020B0600070205080204" pitchFamily="50" charset="-128"/>
                <a:ea typeface="MS UI Gothic" panose="020B0600070205080204" pitchFamily="50" charset="-128"/>
              </a:rPr>
              <a:t>学内コワーキングスペース（旧栄谷会館）</a:t>
            </a:r>
            <a:endParaRPr lang="ja-JP" altLang="en-US" sz="1400">
              <a:solidFill>
                <a:prstClr val="black"/>
              </a:solidFill>
              <a:latin typeface="Calibri" panose="020F0502020204030204"/>
              <a:ea typeface="ＭＳ Ｐゴシック" panose="020B0600070205080204" pitchFamily="50" charset="-128"/>
            </a:endParaRPr>
          </a:p>
        </p:txBody>
      </p:sp>
      <p:sp>
        <p:nvSpPr>
          <p:cNvPr id="128" name="吹き出し: 円形 127">
            <a:extLst>
              <a:ext uri="{FF2B5EF4-FFF2-40B4-BE49-F238E27FC236}">
                <a16:creationId xmlns:a16="http://schemas.microsoft.com/office/drawing/2014/main" id="{A86725A0-289F-477E-9BC1-DBFC42ED8408}"/>
              </a:ext>
            </a:extLst>
          </p:cNvPr>
          <p:cNvSpPr/>
          <p:nvPr/>
        </p:nvSpPr>
        <p:spPr>
          <a:xfrm flipH="1">
            <a:off x="4242452" y="2203640"/>
            <a:ext cx="819396" cy="809101"/>
          </a:xfrm>
          <a:prstGeom prst="wedgeEllipseCallout">
            <a:avLst>
              <a:gd name="adj1" fmla="val -77218"/>
              <a:gd name="adj2" fmla="val 8967"/>
            </a:avLst>
          </a:prstGeom>
          <a:solidFill>
            <a:sysClr val="window" lastClr="FFFFFF"/>
          </a:solid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9" name="テキスト ボックス 128">
            <a:extLst>
              <a:ext uri="{FF2B5EF4-FFF2-40B4-BE49-F238E27FC236}">
                <a16:creationId xmlns:a16="http://schemas.microsoft.com/office/drawing/2014/main" id="{CF98807D-6200-4CE8-A5F2-BF2E571B1EDE}"/>
              </a:ext>
            </a:extLst>
          </p:cNvPr>
          <p:cNvSpPr txBox="1"/>
          <p:nvPr/>
        </p:nvSpPr>
        <p:spPr>
          <a:xfrm>
            <a:off x="4226505" y="2424731"/>
            <a:ext cx="880697" cy="369332"/>
          </a:xfrm>
          <a:prstGeom prst="rect">
            <a:avLst/>
          </a:prstGeom>
          <a:noFill/>
        </p:spPr>
        <p:txBody>
          <a:bodyPr wrap="square">
            <a:spAutoFit/>
          </a:bodyPr>
          <a:lstStyle/>
          <a:p>
            <a:pPr fontAlgn="auto">
              <a:spcBef>
                <a:spcPts val="0"/>
              </a:spcBef>
              <a:spcAft>
                <a:spcPts val="0"/>
              </a:spcAft>
            </a:pPr>
            <a:r>
              <a:rPr lang="ja-JP" altLang="en-US">
                <a:solidFill>
                  <a:srgbClr val="FF0000"/>
                </a:solidFill>
                <a:latin typeface="MS UI Gothic" panose="020B0600070205080204" pitchFamily="50" charset="-128"/>
                <a:ea typeface="MS UI Gothic" panose="020B0600070205080204" pitchFamily="50" charset="-128"/>
              </a:rPr>
              <a:t>約</a:t>
            </a:r>
            <a:r>
              <a:rPr lang="en-US" altLang="ja-JP">
                <a:solidFill>
                  <a:srgbClr val="FF0000"/>
                </a:solidFill>
                <a:latin typeface="MS UI Gothic" panose="020B0600070205080204" pitchFamily="50" charset="-128"/>
                <a:ea typeface="MS UI Gothic" panose="020B0600070205080204" pitchFamily="50" charset="-128"/>
              </a:rPr>
              <a:t>70</a:t>
            </a:r>
            <a:r>
              <a:rPr lang="ja-JP" altLang="en-US">
                <a:solidFill>
                  <a:srgbClr val="FF0000"/>
                </a:solidFill>
                <a:latin typeface="MS UI Gothic" panose="020B0600070205080204" pitchFamily="50" charset="-128"/>
                <a:ea typeface="MS UI Gothic" panose="020B0600070205080204" pitchFamily="50" charset="-128"/>
              </a:rPr>
              <a:t>名</a:t>
            </a:r>
            <a:endParaRPr lang="en-US" altLang="ja-JP" dirty="0">
              <a:solidFill>
                <a:srgbClr val="FF0000"/>
              </a:solidFill>
              <a:latin typeface="MS UI Gothic" panose="020B0600070205080204" pitchFamily="50" charset="-128"/>
              <a:ea typeface="MS UI Gothic" panose="020B0600070205080204" pitchFamily="50" charset="-128"/>
            </a:endParaRPr>
          </a:p>
        </p:txBody>
      </p:sp>
      <p:sp>
        <p:nvSpPr>
          <p:cNvPr id="130" name="左中かっこ 129">
            <a:extLst>
              <a:ext uri="{FF2B5EF4-FFF2-40B4-BE49-F238E27FC236}">
                <a16:creationId xmlns:a16="http://schemas.microsoft.com/office/drawing/2014/main" id="{F0C2E16E-A6A6-412A-9CA9-C2D9E9894BA2}"/>
              </a:ext>
            </a:extLst>
          </p:cNvPr>
          <p:cNvSpPr/>
          <p:nvPr/>
        </p:nvSpPr>
        <p:spPr>
          <a:xfrm rot="16200000">
            <a:off x="6816292" y="1581727"/>
            <a:ext cx="151989" cy="2694445"/>
          </a:xfrm>
          <a:prstGeom prst="leftBrace">
            <a:avLst>
              <a:gd name="adj1" fmla="val 62357"/>
              <a:gd name="adj2" fmla="val 45949"/>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1" name="テキスト ボックス 130">
            <a:extLst>
              <a:ext uri="{FF2B5EF4-FFF2-40B4-BE49-F238E27FC236}">
                <a16:creationId xmlns:a16="http://schemas.microsoft.com/office/drawing/2014/main" id="{978E46FF-5466-45F5-A30A-C33C3B2CD6FD}"/>
              </a:ext>
            </a:extLst>
          </p:cNvPr>
          <p:cNvSpPr txBox="1"/>
          <p:nvPr/>
        </p:nvSpPr>
        <p:spPr>
          <a:xfrm>
            <a:off x="5673025" y="3117718"/>
            <a:ext cx="2478182" cy="307777"/>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S UI Gothic" panose="020B0600070205080204" pitchFamily="50" charset="-128"/>
                <a:ea typeface="MS UI Gothic" panose="020B0600070205080204" pitchFamily="50" charset="-128"/>
              </a:rPr>
              <a:t>教育受援体制を構築（</a:t>
            </a:r>
            <a:r>
              <a:rPr kumimoji="0" lang="en-US" altLang="ja-JP" sz="1400" b="1" i="0" u="none" strike="noStrike" kern="0" cap="none" spc="0" normalizeH="0" baseline="0" noProof="0" dirty="0">
                <a:ln>
                  <a:noFill/>
                </a:ln>
                <a:solidFill>
                  <a:prstClr val="black"/>
                </a:solidFill>
                <a:effectLst/>
                <a:uLnTx/>
                <a:uFillTx/>
                <a:latin typeface="MS UI Gothic" panose="020B0600070205080204" pitchFamily="50" charset="-128"/>
                <a:ea typeface="MS UI Gothic" panose="020B0600070205080204" pitchFamily="50" charset="-128"/>
              </a:rPr>
              <a:t>R2</a:t>
            </a:r>
            <a:r>
              <a:rPr kumimoji="0" lang="ja-JP" altLang="en-US" sz="1400" b="1" i="0" u="none" strike="noStrike" kern="0" cap="none" spc="0" normalizeH="0" baseline="0" noProof="0" dirty="0">
                <a:ln>
                  <a:noFill/>
                </a:ln>
                <a:solidFill>
                  <a:prstClr val="black"/>
                </a:solidFill>
                <a:effectLst/>
                <a:uLnTx/>
                <a:uFillTx/>
                <a:latin typeface="MS UI Gothic" panose="020B0600070205080204" pitchFamily="50" charset="-128"/>
                <a:ea typeface="MS UI Gothic" panose="020B0600070205080204" pitchFamily="50" charset="-128"/>
              </a:rPr>
              <a:t>）</a:t>
            </a:r>
            <a:endParaRPr kumimoji="0" lang="en-US" altLang="ja-JP" sz="1400" b="1" i="0" u="none" strike="noStrike" kern="0" cap="none" spc="0" normalizeH="0" baseline="0" noProof="0" dirty="0">
              <a:ln>
                <a:noFill/>
              </a:ln>
              <a:solidFill>
                <a:prstClr val="black"/>
              </a:solidFill>
              <a:effectLst/>
              <a:uLnTx/>
              <a:uFillTx/>
              <a:latin typeface="MS UI Gothic" panose="020B0600070205080204" pitchFamily="50" charset="-128"/>
              <a:ea typeface="MS UI Gothic" panose="020B0600070205080204" pitchFamily="50" charset="-128"/>
            </a:endParaRPr>
          </a:p>
        </p:txBody>
      </p:sp>
      <p:sp>
        <p:nvSpPr>
          <p:cNvPr id="132" name="テキスト ボックス 131">
            <a:extLst>
              <a:ext uri="{FF2B5EF4-FFF2-40B4-BE49-F238E27FC236}">
                <a16:creationId xmlns:a16="http://schemas.microsoft.com/office/drawing/2014/main" id="{DE4903CB-9394-498E-86A8-A65EE05DDE0C}"/>
              </a:ext>
            </a:extLst>
          </p:cNvPr>
          <p:cNvSpPr txBox="1"/>
          <p:nvPr/>
        </p:nvSpPr>
        <p:spPr>
          <a:xfrm>
            <a:off x="5734256" y="3389143"/>
            <a:ext cx="3157479" cy="1384995"/>
          </a:xfrm>
          <a:prstGeom prst="rect">
            <a:avLst/>
          </a:prstGeom>
          <a:noFill/>
        </p:spPr>
        <p:txBody>
          <a:bodyPr wrap="square">
            <a:spAutoFit/>
          </a:bodyPr>
          <a:lstStyle/>
          <a:p>
            <a:pPr fontAlgn="auto">
              <a:spcBef>
                <a:spcPts val="0"/>
              </a:spcBef>
              <a:spcAft>
                <a:spcPts val="0"/>
              </a:spcAft>
            </a:pPr>
            <a:r>
              <a:rPr lang="ja-JP" altLang="en-US" sz="1400" b="1" dirty="0">
                <a:solidFill>
                  <a:prstClr val="black"/>
                </a:solidFill>
                <a:latin typeface="MS UI Gothic" panose="020B0600070205080204" pitchFamily="50" charset="-128"/>
                <a:ea typeface="MS UI Gothic" panose="020B0600070205080204" pitchFamily="50" charset="-128"/>
              </a:rPr>
              <a:t>学生指導、セミナー開催、資金提供、　　伴走支援など</a:t>
            </a:r>
            <a:endParaRPr lang="en-US" altLang="ja-JP" sz="1400" b="1" dirty="0">
              <a:solidFill>
                <a:prstClr val="black"/>
              </a:solidFill>
              <a:latin typeface="MS UI Gothic" panose="020B0600070205080204" pitchFamily="50" charset="-128"/>
              <a:ea typeface="MS UI Gothic" panose="020B0600070205080204" pitchFamily="50" charset="-128"/>
            </a:endParaRPr>
          </a:p>
          <a:p>
            <a:pPr fontAlgn="auto">
              <a:spcBef>
                <a:spcPts val="0"/>
              </a:spcBef>
              <a:spcAft>
                <a:spcPts val="0"/>
              </a:spcAft>
            </a:pPr>
            <a:endParaRPr lang="en-US" altLang="ja-JP" sz="1400" b="1" dirty="0">
              <a:solidFill>
                <a:prstClr val="black"/>
              </a:solidFill>
              <a:latin typeface="MS UI Gothic" panose="020B0600070205080204" pitchFamily="50" charset="-128"/>
              <a:ea typeface="MS UI Gothic" panose="020B0600070205080204" pitchFamily="50" charset="-128"/>
            </a:endParaRPr>
          </a:p>
          <a:p>
            <a:pPr fontAlgn="auto">
              <a:spcBef>
                <a:spcPts val="0"/>
              </a:spcBef>
              <a:spcAft>
                <a:spcPts val="0"/>
              </a:spcAft>
            </a:pPr>
            <a:r>
              <a:rPr lang="ja-JP" altLang="en-US" sz="1400" b="1" dirty="0">
                <a:solidFill>
                  <a:prstClr val="black"/>
                </a:solidFill>
                <a:latin typeface="MS UI Gothic" panose="020B0600070205080204" pitchFamily="50" charset="-128"/>
                <a:ea typeface="MS UI Gothic" panose="020B0600070205080204" pitchFamily="50" charset="-128"/>
              </a:rPr>
              <a:t>「覚書締結」</a:t>
            </a:r>
            <a:endParaRPr lang="en-US" altLang="ja-JP" sz="1400" b="1" dirty="0">
              <a:solidFill>
                <a:prstClr val="black"/>
              </a:solidFill>
              <a:latin typeface="MS UI Gothic" panose="020B0600070205080204" pitchFamily="50" charset="-128"/>
              <a:ea typeface="MS UI Gothic" panose="020B0600070205080204" pitchFamily="50" charset="-128"/>
            </a:endParaRPr>
          </a:p>
          <a:p>
            <a:pPr fontAlgn="auto">
              <a:spcBef>
                <a:spcPts val="0"/>
              </a:spcBef>
              <a:spcAft>
                <a:spcPts val="0"/>
              </a:spcAft>
            </a:pPr>
            <a:r>
              <a:rPr lang="en-US" altLang="ja-JP" sz="1400" b="1" dirty="0">
                <a:solidFill>
                  <a:prstClr val="black"/>
                </a:solidFill>
                <a:latin typeface="MS UI Gothic" panose="020B0600070205080204" pitchFamily="50" charset="-128"/>
                <a:ea typeface="MS UI Gothic" panose="020B0600070205080204" pitchFamily="50" charset="-128"/>
              </a:rPr>
              <a:t>R2</a:t>
            </a:r>
            <a:r>
              <a:rPr lang="ja-JP" altLang="en-US" sz="1400" b="1" dirty="0">
                <a:solidFill>
                  <a:prstClr val="black"/>
                </a:solidFill>
                <a:latin typeface="MS UI Gothic" panose="020B0600070205080204" pitchFamily="50" charset="-128"/>
                <a:ea typeface="MS UI Gothic" panose="020B0600070205080204" pitchFamily="50" charset="-128"/>
              </a:rPr>
              <a:t>年度</a:t>
            </a:r>
            <a:r>
              <a:rPr lang="en-US" altLang="ja-JP" sz="1400" b="1" dirty="0">
                <a:solidFill>
                  <a:prstClr val="black"/>
                </a:solidFill>
                <a:latin typeface="MS UI Gothic" panose="020B0600070205080204" pitchFamily="50" charset="-128"/>
                <a:ea typeface="MS UI Gothic" panose="020B0600070205080204" pitchFamily="50" charset="-128"/>
              </a:rPr>
              <a:t>3</a:t>
            </a:r>
            <a:r>
              <a:rPr lang="ja-JP" altLang="en-US" sz="1400" b="1" dirty="0">
                <a:solidFill>
                  <a:prstClr val="black"/>
                </a:solidFill>
                <a:latin typeface="MS UI Gothic" panose="020B0600070205080204" pitchFamily="50" charset="-128"/>
                <a:ea typeface="MS UI Gothic" panose="020B0600070205080204" pitchFamily="50" charset="-128"/>
              </a:rPr>
              <a:t>社締結済み（うち地元企業</a:t>
            </a:r>
            <a:r>
              <a:rPr lang="en-US" altLang="ja-JP" sz="1400" b="1" dirty="0">
                <a:solidFill>
                  <a:prstClr val="black"/>
                </a:solidFill>
                <a:latin typeface="MS UI Gothic" panose="020B0600070205080204" pitchFamily="50" charset="-128"/>
                <a:ea typeface="MS UI Gothic" panose="020B0600070205080204" pitchFamily="50" charset="-128"/>
              </a:rPr>
              <a:t>1</a:t>
            </a:r>
            <a:r>
              <a:rPr lang="ja-JP" altLang="en-US" sz="1400" b="1" dirty="0">
                <a:solidFill>
                  <a:prstClr val="black"/>
                </a:solidFill>
                <a:latin typeface="MS UI Gothic" panose="020B0600070205080204" pitchFamily="50" charset="-128"/>
                <a:ea typeface="MS UI Gothic" panose="020B0600070205080204" pitchFamily="50" charset="-128"/>
              </a:rPr>
              <a:t>社）</a:t>
            </a:r>
            <a:endParaRPr lang="en-US" altLang="ja-JP" sz="1400" b="1" dirty="0">
              <a:solidFill>
                <a:prstClr val="black"/>
              </a:solidFill>
              <a:latin typeface="MS UI Gothic" panose="020B0600070205080204" pitchFamily="50" charset="-128"/>
              <a:ea typeface="MS UI Gothic" panose="020B0600070205080204" pitchFamily="50" charset="-128"/>
            </a:endParaRPr>
          </a:p>
          <a:p>
            <a:pPr fontAlgn="auto">
              <a:spcBef>
                <a:spcPts val="0"/>
              </a:spcBef>
              <a:spcAft>
                <a:spcPts val="0"/>
              </a:spcAft>
            </a:pPr>
            <a:r>
              <a:rPr lang="en-US" altLang="ja-JP" sz="1400" b="1" dirty="0">
                <a:solidFill>
                  <a:prstClr val="black"/>
                </a:solidFill>
                <a:latin typeface="MS UI Gothic" panose="020B0600070205080204" pitchFamily="50" charset="-128"/>
                <a:ea typeface="MS UI Gothic" panose="020B0600070205080204" pitchFamily="50" charset="-128"/>
              </a:rPr>
              <a:t>R3</a:t>
            </a:r>
            <a:r>
              <a:rPr lang="ja-JP" altLang="en-US" sz="1400" b="1" dirty="0">
                <a:solidFill>
                  <a:prstClr val="black"/>
                </a:solidFill>
                <a:latin typeface="MS UI Gothic" panose="020B0600070205080204" pitchFamily="50" charset="-128"/>
                <a:ea typeface="MS UI Gothic" panose="020B0600070205080204" pitchFamily="50" charset="-128"/>
              </a:rPr>
              <a:t>年度地元企業</a:t>
            </a:r>
            <a:r>
              <a:rPr lang="en-US" altLang="ja-JP" sz="1400" b="1" dirty="0">
                <a:solidFill>
                  <a:prstClr val="black"/>
                </a:solidFill>
                <a:latin typeface="MS UI Gothic" panose="020B0600070205080204" pitchFamily="50" charset="-128"/>
                <a:ea typeface="MS UI Gothic" panose="020B0600070205080204" pitchFamily="50" charset="-128"/>
              </a:rPr>
              <a:t>1</a:t>
            </a:r>
            <a:r>
              <a:rPr lang="ja-JP" altLang="en-US" sz="1400" b="1" dirty="0">
                <a:solidFill>
                  <a:prstClr val="black"/>
                </a:solidFill>
                <a:latin typeface="MS UI Gothic" panose="020B0600070205080204" pitchFamily="50" charset="-128"/>
                <a:ea typeface="MS UI Gothic" panose="020B0600070205080204" pitchFamily="50" charset="-128"/>
              </a:rPr>
              <a:t>社締結済み</a:t>
            </a:r>
          </a:p>
        </p:txBody>
      </p:sp>
      <p:sp>
        <p:nvSpPr>
          <p:cNvPr id="133" name="角丸四角形 7">
            <a:extLst>
              <a:ext uri="{FF2B5EF4-FFF2-40B4-BE49-F238E27FC236}">
                <a16:creationId xmlns:a16="http://schemas.microsoft.com/office/drawing/2014/main" id="{68C3ECC9-194D-443E-B644-32F0FA4319DB}"/>
              </a:ext>
            </a:extLst>
          </p:cNvPr>
          <p:cNvSpPr/>
          <p:nvPr/>
        </p:nvSpPr>
        <p:spPr>
          <a:xfrm>
            <a:off x="429816" y="5167882"/>
            <a:ext cx="8416888" cy="135151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メイリオ" panose="020B0604030504040204" pitchFamily="50" charset="-128"/>
              <a:ea typeface="メイリオ" panose="020B0604030504040204" pitchFamily="50" charset="-128"/>
            </a:endParaRPr>
          </a:p>
        </p:txBody>
      </p:sp>
      <p:sp>
        <p:nvSpPr>
          <p:cNvPr id="134" name="正方形/長方形 133">
            <a:extLst>
              <a:ext uri="{FF2B5EF4-FFF2-40B4-BE49-F238E27FC236}">
                <a16:creationId xmlns:a16="http://schemas.microsoft.com/office/drawing/2014/main" id="{6B85E84A-570D-486B-8846-0662BB4DBBC9}"/>
              </a:ext>
            </a:extLst>
          </p:cNvPr>
          <p:cNvSpPr/>
          <p:nvPr/>
        </p:nvSpPr>
        <p:spPr>
          <a:xfrm>
            <a:off x="549327" y="5243474"/>
            <a:ext cx="8207562" cy="1200329"/>
          </a:xfrm>
          <a:prstGeom prst="rect">
            <a:avLst/>
          </a:prstGeom>
        </p:spPr>
        <p:txBody>
          <a:bodyPr wrap="squar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＜課題＞</a:t>
            </a:r>
            <a:endParaRPr lang="en-US" altLang="ja-JP" sz="2400" b="1" dirty="0">
              <a:solidFill>
                <a:schemeClr val="bg1"/>
              </a:solidFill>
              <a:latin typeface="メイリオ" panose="020B0604030504040204" pitchFamily="50" charset="-128"/>
              <a:ea typeface="メイリオ" panose="020B0604030504040204" pitchFamily="50" charset="-128"/>
            </a:endParaRPr>
          </a:p>
          <a:p>
            <a:r>
              <a:rPr lang="ja-JP" altLang="en-US" sz="2400" b="1" u="sng" dirty="0">
                <a:solidFill>
                  <a:schemeClr val="bg1"/>
                </a:solidFill>
                <a:latin typeface="メイリオ" panose="020B0604030504040204" pitchFamily="50" charset="-128"/>
                <a:ea typeface="メイリオ" panose="020B0604030504040204" pitchFamily="50" charset="-128"/>
              </a:rPr>
              <a:t>地域貢献を掲げる本学において、起業家教育をテーマとして県内企業との連携協力が進んでいない</a:t>
            </a:r>
            <a:endParaRPr lang="en-US" altLang="ja-JP" sz="2400" b="1" u="sng" dirty="0">
              <a:solidFill>
                <a:schemeClr val="bg1"/>
              </a:solidFill>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9660D55D-25C2-4CCA-A073-91944D41C8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6451600"/>
            <a:ext cx="406400" cy="406400"/>
          </a:xfrm>
          <a:prstGeom prst="rect">
            <a:avLst/>
          </a:prstGeom>
        </p:spPr>
      </p:pic>
    </p:spTree>
    <p:extLst>
      <p:ext uri="{BB962C8B-B14F-4D97-AF65-F5344CB8AC3E}">
        <p14:creationId xmlns:p14="http://schemas.microsoft.com/office/powerpoint/2010/main" val="394503852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672419" y="106895"/>
            <a:ext cx="8104187" cy="511943"/>
          </a:xfrm>
        </p:spPr>
        <p:txBody>
          <a:bodyPr/>
          <a:lstStyle/>
          <a:p>
            <a:r>
              <a:rPr lang="ja-JP" altLang="en-US" sz="3200" dirty="0">
                <a:latin typeface="メイリオ" panose="020B0604030504040204" pitchFamily="50" charset="-128"/>
                <a:ea typeface="メイリオ" panose="020B0604030504040204" pitchFamily="50" charset="-128"/>
              </a:rPr>
              <a:t>今後に向けて</a:t>
            </a:r>
          </a:p>
        </p:txBody>
      </p:sp>
      <p:sp>
        <p:nvSpPr>
          <p:cNvPr id="7" name="正方形/長方形 6">
            <a:extLst>
              <a:ext uri="{FF2B5EF4-FFF2-40B4-BE49-F238E27FC236}">
                <a16:creationId xmlns:a16="http://schemas.microsoft.com/office/drawing/2014/main" id="{995BF3A4-7881-4D37-8CCA-40C4CBB1CFB4}"/>
              </a:ext>
            </a:extLst>
          </p:cNvPr>
          <p:cNvSpPr/>
          <p:nvPr/>
        </p:nvSpPr>
        <p:spPr>
          <a:xfrm>
            <a:off x="250455" y="651804"/>
            <a:ext cx="8165419" cy="3693319"/>
          </a:xfrm>
          <a:prstGeom prst="rect">
            <a:avLst/>
          </a:prstGeom>
        </p:spPr>
        <p:txBody>
          <a:bodyPr wrap="square">
            <a:spAutoFit/>
          </a:bodyPr>
          <a:lstStyle/>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■アントレプレナーシップ教育をスタートさせるにあたり</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a:t>
            </a:r>
          </a:p>
          <a:p>
            <a:endParaRPr lang="en-US" altLang="ja-JP" sz="2000" b="0" i="0" dirty="0">
              <a:solidFill>
                <a:schemeClr val="bg1">
                  <a:lumMod val="65000"/>
                  <a:lumOff val="35000"/>
                </a:schemeClr>
              </a:solidFill>
              <a:effectLst/>
              <a:latin typeface="メイリオ" panose="020B0604030504040204" pitchFamily="50" charset="-128"/>
              <a:ea typeface="メイリオ" panose="020B0604030504040204" pitchFamily="50" charset="-128"/>
            </a:endParaRPr>
          </a:p>
          <a:p>
            <a:r>
              <a:rPr lang="ja-JP" altLang="en-US" sz="2400" b="1" dirty="0">
                <a:solidFill>
                  <a:schemeClr val="bg1">
                    <a:lumMod val="65000"/>
                    <a:lumOff val="35000"/>
                  </a:schemeClr>
                </a:solidFill>
                <a:latin typeface="メイリオ" panose="020B0604030504040204" pitchFamily="50" charset="-128"/>
                <a:ea typeface="メイリオ" panose="020B0604030504040204" pitchFamily="50" charset="-128"/>
              </a:rPr>
              <a:t>〇学生カルテシステムの構築</a:t>
            </a:r>
            <a:endParaRPr lang="en-US" altLang="ja-JP" sz="2400" b="1" dirty="0">
              <a:solidFill>
                <a:schemeClr val="bg1">
                  <a:lumMod val="65000"/>
                  <a:lumOff val="35000"/>
                </a:schemeClr>
              </a:solidFill>
              <a:latin typeface="メイリオ" panose="020B0604030504040204" pitchFamily="50" charset="-128"/>
              <a:ea typeface="メイリオ" panose="020B0604030504040204" pitchFamily="50" charset="-128"/>
            </a:endParaRPr>
          </a:p>
          <a:p>
            <a:endParaRPr lang="en-US" altLang="ja-JP" sz="1000" b="0" i="0" dirty="0">
              <a:solidFill>
                <a:schemeClr val="bg1">
                  <a:lumMod val="65000"/>
                  <a:lumOff val="35000"/>
                </a:schemeClr>
              </a:solidFill>
              <a:effectLst/>
              <a:latin typeface="メイリオ" panose="020B0604030504040204" pitchFamily="50" charset="-128"/>
              <a:ea typeface="メイリオ" panose="020B0604030504040204" pitchFamily="50" charset="-128"/>
            </a:endParaRPr>
          </a:p>
          <a:p>
            <a:r>
              <a:rPr lang="ja-JP" altLang="en-US" sz="2000" b="0" i="0" dirty="0">
                <a:solidFill>
                  <a:srgbClr val="201F1E"/>
                </a:solidFill>
                <a:effectLst/>
                <a:latin typeface="Yu Gothic UI" panose="020B0500000000000000" pitchFamily="50" charset="-128"/>
                <a:ea typeface="Yu Gothic UI" panose="020B0500000000000000" pitchFamily="50" charset="-128"/>
              </a:rPr>
              <a:t>・マスでの教育だけではなく、個別指導も今後は</a:t>
            </a:r>
            <a:endParaRPr lang="en-US" altLang="ja-JP" sz="2000" b="0" i="0" dirty="0">
              <a:solidFill>
                <a:srgbClr val="201F1E"/>
              </a:solidFill>
              <a:effectLst/>
              <a:latin typeface="Yu Gothic UI" panose="020B0500000000000000" pitchFamily="50" charset="-128"/>
              <a:ea typeface="Yu Gothic UI" panose="020B0500000000000000" pitchFamily="50" charset="-128"/>
            </a:endParaRPr>
          </a:p>
          <a:p>
            <a:r>
              <a:rPr lang="en-US" altLang="ja-JP" sz="2000" dirty="0">
                <a:solidFill>
                  <a:srgbClr val="201F1E"/>
                </a:solidFill>
                <a:latin typeface="Yu Gothic UI" panose="020B0500000000000000" pitchFamily="50" charset="-128"/>
                <a:ea typeface="Yu Gothic UI" panose="020B0500000000000000" pitchFamily="50" charset="-128"/>
              </a:rPr>
              <a:t> </a:t>
            </a:r>
            <a:r>
              <a:rPr lang="ja-JP" altLang="en-US" sz="2000" b="0" i="0" dirty="0">
                <a:solidFill>
                  <a:srgbClr val="201F1E"/>
                </a:solidFill>
                <a:effectLst/>
                <a:latin typeface="Yu Gothic UI" panose="020B0500000000000000" pitchFamily="50" charset="-128"/>
                <a:ea typeface="Yu Gothic UI" panose="020B0500000000000000" pitchFamily="50" charset="-128"/>
              </a:rPr>
              <a:t>非常に重要</a:t>
            </a:r>
            <a:r>
              <a:rPr lang="ja-JP" altLang="en-US" sz="2000" dirty="0">
                <a:solidFill>
                  <a:srgbClr val="201F1E"/>
                </a:solidFill>
                <a:latin typeface="Yu Gothic UI" panose="020B0500000000000000" pitchFamily="50" charset="-128"/>
                <a:ea typeface="Yu Gothic UI" panose="020B0500000000000000" pitchFamily="50" charset="-128"/>
              </a:rPr>
              <a:t>と</a:t>
            </a:r>
            <a:r>
              <a:rPr lang="ja-JP" altLang="en-US" sz="2000" b="0" i="0" dirty="0">
                <a:solidFill>
                  <a:srgbClr val="201F1E"/>
                </a:solidFill>
                <a:effectLst/>
                <a:latin typeface="Yu Gothic UI" panose="020B0500000000000000" pitchFamily="50" charset="-128"/>
                <a:ea typeface="Yu Gothic UI" panose="020B0500000000000000" pitchFamily="50" charset="-128"/>
              </a:rPr>
              <a:t>なる</a:t>
            </a:r>
            <a:endParaRPr lang="en-US" altLang="ja-JP" sz="2000" b="0" i="0" dirty="0">
              <a:solidFill>
                <a:srgbClr val="201F1E"/>
              </a:solidFill>
              <a:effectLst/>
              <a:latin typeface="Yu Gothic UI" panose="020B0500000000000000" pitchFamily="50" charset="-128"/>
              <a:ea typeface="Yu Gothic UI" panose="020B0500000000000000" pitchFamily="50" charset="-128"/>
            </a:endParaRPr>
          </a:p>
          <a:p>
            <a:r>
              <a:rPr lang="ja-JP" altLang="en-US" sz="2000" dirty="0">
                <a:solidFill>
                  <a:srgbClr val="201F1E"/>
                </a:solidFill>
                <a:latin typeface="Yu Gothic UI" panose="020B0500000000000000" pitchFamily="50" charset="-128"/>
                <a:ea typeface="Yu Gothic UI" panose="020B0500000000000000" pitchFamily="50" charset="-128"/>
              </a:rPr>
              <a:t>・今までは指導教員が限られていたが、今後は</a:t>
            </a:r>
            <a:endParaRPr lang="en-US" altLang="ja-JP" sz="2000" dirty="0">
              <a:solidFill>
                <a:srgbClr val="201F1E"/>
              </a:solidFill>
              <a:latin typeface="Yu Gothic UI" panose="020B0500000000000000" pitchFamily="50" charset="-128"/>
              <a:ea typeface="Yu Gothic UI" panose="020B0500000000000000" pitchFamily="50" charset="-128"/>
            </a:endParaRPr>
          </a:p>
          <a:p>
            <a:r>
              <a:rPr lang="en-US" altLang="ja-JP" sz="2000" dirty="0">
                <a:solidFill>
                  <a:srgbClr val="201F1E"/>
                </a:solidFill>
                <a:latin typeface="Yu Gothic UI" panose="020B0500000000000000" pitchFamily="50" charset="-128"/>
                <a:ea typeface="Yu Gothic UI" panose="020B0500000000000000" pitchFamily="50" charset="-128"/>
              </a:rPr>
              <a:t> </a:t>
            </a:r>
            <a:r>
              <a:rPr lang="ja-JP" altLang="en-US" sz="2000" dirty="0">
                <a:solidFill>
                  <a:srgbClr val="201F1E"/>
                </a:solidFill>
                <a:latin typeface="Yu Gothic UI" panose="020B0500000000000000" pitchFamily="50" charset="-128"/>
                <a:ea typeface="Yu Gothic UI" panose="020B0500000000000000" pitchFamily="50" charset="-128"/>
              </a:rPr>
              <a:t>複数の教員や学外ゲストが関わるようになる</a:t>
            </a:r>
            <a:endParaRPr lang="en-US" altLang="ja-JP" sz="2000" dirty="0">
              <a:solidFill>
                <a:srgbClr val="201F1E"/>
              </a:solidFill>
              <a:latin typeface="Yu Gothic UI" panose="020B0500000000000000" pitchFamily="50" charset="-128"/>
              <a:ea typeface="Yu Gothic UI" panose="020B0500000000000000" pitchFamily="50" charset="-128"/>
            </a:endParaRPr>
          </a:p>
          <a:p>
            <a:r>
              <a:rPr lang="ja-JP" altLang="en-US" sz="2000" dirty="0">
                <a:solidFill>
                  <a:srgbClr val="201F1E"/>
                </a:solidFill>
                <a:latin typeface="Yu Gothic UI" panose="020B0500000000000000" pitchFamily="50" charset="-128"/>
                <a:ea typeface="Yu Gothic UI" panose="020B0500000000000000" pitchFamily="50" charset="-128"/>
              </a:rPr>
              <a:t> →個別</a:t>
            </a:r>
            <a:r>
              <a:rPr lang="ja-JP" altLang="en-US" sz="2000" b="0" i="0" dirty="0">
                <a:solidFill>
                  <a:srgbClr val="201F1E"/>
                </a:solidFill>
                <a:effectLst/>
                <a:latin typeface="Yu Gothic UI" panose="020B0500000000000000" pitchFamily="50" charset="-128"/>
                <a:ea typeface="Yu Gothic UI" panose="020B0500000000000000" pitchFamily="50" charset="-128"/>
              </a:rPr>
              <a:t>支援について、担当教員が相互で</a:t>
            </a:r>
            <a:endParaRPr lang="en-US" altLang="ja-JP" sz="2000" b="0" i="0" dirty="0">
              <a:solidFill>
                <a:srgbClr val="201F1E"/>
              </a:solidFill>
              <a:effectLst/>
              <a:latin typeface="Yu Gothic UI" panose="020B0500000000000000" pitchFamily="50" charset="-128"/>
              <a:ea typeface="Yu Gothic UI" panose="020B0500000000000000" pitchFamily="50" charset="-128"/>
            </a:endParaRPr>
          </a:p>
          <a:p>
            <a:r>
              <a:rPr lang="en-US" altLang="ja-JP" sz="2000" dirty="0">
                <a:solidFill>
                  <a:srgbClr val="201F1E"/>
                </a:solidFill>
                <a:latin typeface="Yu Gothic UI" panose="020B0500000000000000" pitchFamily="50" charset="-128"/>
                <a:ea typeface="Yu Gothic UI" panose="020B0500000000000000" pitchFamily="50" charset="-128"/>
              </a:rPr>
              <a:t>     </a:t>
            </a:r>
            <a:r>
              <a:rPr lang="ja-JP" altLang="en-US" sz="2000" b="0" i="0" dirty="0">
                <a:solidFill>
                  <a:srgbClr val="201F1E"/>
                </a:solidFill>
                <a:effectLst/>
                <a:latin typeface="Yu Gothic UI" panose="020B0500000000000000" pitchFamily="50" charset="-128"/>
                <a:ea typeface="Yu Gothic UI" panose="020B0500000000000000" pitchFamily="50" charset="-128"/>
              </a:rPr>
              <a:t>情報共有できるよう学生カルテを作成</a:t>
            </a:r>
            <a:endParaRPr lang="en-US" altLang="ja-JP" sz="2000" b="0" i="0" dirty="0">
              <a:solidFill>
                <a:srgbClr val="201F1E"/>
              </a:solidFill>
              <a:effectLst/>
              <a:latin typeface="Yu Gothic UI" panose="020B0500000000000000" pitchFamily="50" charset="-128"/>
              <a:ea typeface="Yu Gothic UI" panose="020B0500000000000000" pitchFamily="50" charset="-128"/>
            </a:endParaRPr>
          </a:p>
          <a:p>
            <a:r>
              <a:rPr lang="ja-JP" altLang="en-US" sz="2000" b="0" i="0" dirty="0">
                <a:solidFill>
                  <a:srgbClr val="201F1E"/>
                </a:solidFill>
                <a:effectLst/>
                <a:latin typeface="Yu Gothic UI" panose="020B0500000000000000" pitchFamily="50" charset="-128"/>
                <a:ea typeface="Yu Gothic UI" panose="020B0500000000000000" pitchFamily="50" charset="-128"/>
              </a:rPr>
              <a:t>・どのような主訴で相談要請があるのかデータを</a:t>
            </a:r>
            <a:endParaRPr lang="en-US" altLang="ja-JP" sz="2000" b="0" i="0" dirty="0">
              <a:solidFill>
                <a:srgbClr val="201F1E"/>
              </a:solidFill>
              <a:effectLst/>
              <a:latin typeface="Yu Gothic UI" panose="020B0500000000000000" pitchFamily="50" charset="-128"/>
              <a:ea typeface="Yu Gothic UI" panose="020B0500000000000000" pitchFamily="50" charset="-128"/>
            </a:endParaRPr>
          </a:p>
          <a:p>
            <a:r>
              <a:rPr lang="en-US" altLang="ja-JP" sz="2000" dirty="0">
                <a:solidFill>
                  <a:srgbClr val="201F1E"/>
                </a:solidFill>
                <a:latin typeface="Yu Gothic UI" panose="020B0500000000000000" pitchFamily="50" charset="-128"/>
                <a:ea typeface="Yu Gothic UI" panose="020B0500000000000000" pitchFamily="50" charset="-128"/>
              </a:rPr>
              <a:t> </a:t>
            </a:r>
            <a:r>
              <a:rPr lang="ja-JP" altLang="en-US" sz="2000" b="0" i="0" dirty="0">
                <a:solidFill>
                  <a:srgbClr val="201F1E"/>
                </a:solidFill>
                <a:effectLst/>
                <a:latin typeface="Yu Gothic UI" panose="020B0500000000000000" pitchFamily="50" charset="-128"/>
                <a:ea typeface="Yu Gothic UI" panose="020B0500000000000000" pitchFamily="50" charset="-128"/>
              </a:rPr>
              <a:t>構築し、分析も可能となる</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92107CDE-C9AE-415F-8CF3-CA75AC9D46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6854" y="4380563"/>
            <a:ext cx="2656361" cy="2187186"/>
          </a:xfrm>
          <a:prstGeom prst="rect">
            <a:avLst/>
          </a:prstGeom>
        </p:spPr>
      </p:pic>
      <p:pic>
        <p:nvPicPr>
          <p:cNvPr id="5" name="図 4">
            <a:extLst>
              <a:ext uri="{FF2B5EF4-FFF2-40B4-BE49-F238E27FC236}">
                <a16:creationId xmlns:a16="http://schemas.microsoft.com/office/drawing/2014/main" id="{A1863405-4171-42BE-9750-DE299BE0F60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75498" y="1368838"/>
            <a:ext cx="2832212" cy="4782393"/>
          </a:xfrm>
          <a:prstGeom prst="rect">
            <a:avLst/>
          </a:prstGeom>
        </p:spPr>
      </p:pic>
      <p:pic>
        <p:nvPicPr>
          <p:cNvPr id="9" name="図 8">
            <a:extLst>
              <a:ext uri="{FF2B5EF4-FFF2-40B4-BE49-F238E27FC236}">
                <a16:creationId xmlns:a16="http://schemas.microsoft.com/office/drawing/2014/main" id="{CCB71343-B36D-4247-B161-98D06994AA1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35168" y="4380563"/>
            <a:ext cx="2864345" cy="2187186"/>
          </a:xfrm>
          <a:prstGeom prst="rect">
            <a:avLst/>
          </a:prstGeom>
        </p:spPr>
      </p:pic>
      <p:pic>
        <p:nvPicPr>
          <p:cNvPr id="12" name="録音したサウンド">
            <a:hlinkClick r:id="" action="ppaction://media"/>
            <a:extLst>
              <a:ext uri="{FF2B5EF4-FFF2-40B4-BE49-F238E27FC236}">
                <a16:creationId xmlns:a16="http://schemas.microsoft.com/office/drawing/2014/main" id="{B218082D-E719-4D4A-A4A7-1FD97326F9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451600"/>
            <a:ext cx="406400" cy="406400"/>
          </a:xfrm>
          <a:prstGeom prst="rect">
            <a:avLst/>
          </a:prstGeom>
        </p:spPr>
      </p:pic>
      <p:pic>
        <p:nvPicPr>
          <p:cNvPr id="10" name="図 3">
            <a:extLst>
              <a:ext uri="{FF2B5EF4-FFF2-40B4-BE49-F238E27FC236}">
                <a16:creationId xmlns:a16="http://schemas.microsoft.com/office/drawing/2014/main" id="{1CAF9608-53C8-4F3C-A275-76C027A9F532}"/>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Tree>
    <p:extLst>
      <p:ext uri="{BB962C8B-B14F-4D97-AF65-F5344CB8AC3E}">
        <p14:creationId xmlns:p14="http://schemas.microsoft.com/office/powerpoint/2010/main" val="239893910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9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図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本事業の概要</a:t>
            </a:r>
          </a:p>
        </p:txBody>
      </p:sp>
      <p:sp>
        <p:nvSpPr>
          <p:cNvPr id="7" name="正方形/長方形 6"/>
          <p:cNvSpPr/>
          <p:nvPr/>
        </p:nvSpPr>
        <p:spPr>
          <a:xfrm>
            <a:off x="765310" y="751344"/>
            <a:ext cx="8378689" cy="5262979"/>
          </a:xfrm>
          <a:prstGeom prst="rect">
            <a:avLst/>
          </a:prstGeom>
        </p:spPr>
        <p:txBody>
          <a:bodyPr wrap="square">
            <a:spAutoFit/>
          </a:bodyPr>
          <a:lstStyle/>
          <a:p>
            <a:r>
              <a:rPr lang="ja-JP" altLang="en-US"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◇起業志望学生が、起業家の生き方や精神（アントレプレナーシップ）を学ぶために必要な外部との交流連携を実践し、また本学において実現可能なアントレプレナーシップ教育プログラムの構築を検証する</a:t>
            </a:r>
            <a:endParaRPr lang="en-US" altLang="ja-JP"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endParaRPr lang="en-US" altLang="ja-JP"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r>
              <a:rPr lang="en-US" altLang="ja-JP"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a:t>
            </a:r>
            <a:r>
              <a:rPr lang="ja-JP" altLang="en-US"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実施計画①</a:t>
            </a:r>
            <a:r>
              <a:rPr lang="en-US" altLang="ja-JP"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a:t>
            </a:r>
          </a:p>
          <a:p>
            <a:r>
              <a:rPr lang="ja-JP" altLang="en-US"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学外起業家との起業・スタートアップ交流会の実施</a:t>
            </a:r>
          </a:p>
          <a:p>
            <a:endParaRPr lang="ja-JP" altLang="en-US"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r>
              <a:rPr lang="en-US" altLang="ja-JP"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a:t>
            </a:r>
            <a:r>
              <a:rPr lang="ja-JP" altLang="en-US"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実施計画②</a:t>
            </a:r>
            <a:r>
              <a:rPr lang="en-US" altLang="ja-JP"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a:t>
            </a:r>
          </a:p>
          <a:p>
            <a:r>
              <a:rPr lang="ja-JP" altLang="en-US"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アントレプレナーシップ教育を実施している大学の調査</a:t>
            </a:r>
          </a:p>
          <a:p>
            <a:endParaRPr lang="en-US" altLang="ja-JP"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endParaRPr lang="en-US" altLang="ja-JP"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r>
              <a:rPr lang="ja-JP" altLang="en-US"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⇒令和</a:t>
            </a:r>
            <a:r>
              <a:rPr lang="en-US" altLang="ja-JP"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4</a:t>
            </a:r>
            <a:r>
              <a:rPr lang="ja-JP" altLang="en-US"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年度に全学対象連携展開科目として、</a:t>
            </a:r>
            <a:endParaRPr lang="en-US" altLang="ja-JP"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r>
              <a:rPr lang="ja-JP" altLang="en-US"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　</a:t>
            </a:r>
            <a:r>
              <a:rPr lang="ja-JP" altLang="en-US" sz="2400" dirty="0">
                <a:solidFill>
                  <a:srgbClr val="FF0000"/>
                </a:solidFill>
                <a:latin typeface="メイリオ" panose="020B0604030504040204" pitchFamily="50" charset="-128"/>
                <a:ea typeface="メイリオ" panose="020B0604030504040204" pitchFamily="50" charset="-128"/>
                <a:cs typeface="ＭＳ 明朝" panose="02020609040205080304" pitchFamily="17" charset="-128"/>
              </a:rPr>
              <a:t>アントレプレナーシップ科目の開設を目指す。</a:t>
            </a:r>
            <a:endParaRPr lang="en-US" altLang="ja-JP" sz="24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p:txBody>
      </p:sp>
      <p:pic>
        <p:nvPicPr>
          <p:cNvPr id="5" name="録音したサウンド">
            <a:hlinkClick r:id="" action="ppaction://media"/>
            <a:extLst>
              <a:ext uri="{FF2B5EF4-FFF2-40B4-BE49-F238E27FC236}">
                <a16:creationId xmlns:a16="http://schemas.microsoft.com/office/drawing/2014/main" id="{098449CC-DFC5-439B-A126-2D60E59E37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451600"/>
            <a:ext cx="406400" cy="406400"/>
          </a:xfrm>
          <a:prstGeom prst="rect">
            <a:avLst/>
          </a:prstGeom>
        </p:spPr>
      </p:pic>
    </p:spTree>
    <p:extLst>
      <p:ext uri="{BB962C8B-B14F-4D97-AF65-F5344CB8AC3E}">
        <p14:creationId xmlns:p14="http://schemas.microsoft.com/office/powerpoint/2010/main" val="113219159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132492"/>
            <a:ext cx="8104187" cy="511943"/>
          </a:xfrm>
        </p:spPr>
        <p:txBody>
          <a:bodyPr/>
          <a:lstStyle/>
          <a:p>
            <a:r>
              <a:rPr lang="en-US" altLang="ja-JP" sz="3200" dirty="0">
                <a:latin typeface="メイリオ" panose="020B0604030504040204" pitchFamily="50" charset="-128"/>
                <a:ea typeface="メイリオ" panose="020B0604030504040204" pitchFamily="50" charset="-128"/>
              </a:rPr>
              <a:t>【</a:t>
            </a:r>
            <a:r>
              <a:rPr lang="ja-JP" altLang="en-US" sz="3200" dirty="0">
                <a:latin typeface="メイリオ" panose="020B0604030504040204" pitchFamily="50" charset="-128"/>
                <a:ea typeface="メイリオ" panose="020B0604030504040204" pitchFamily="50" charset="-128"/>
              </a:rPr>
              <a:t>実施計画①</a:t>
            </a:r>
            <a:r>
              <a:rPr lang="en-US" altLang="ja-JP" sz="3200" dirty="0">
                <a:latin typeface="メイリオ" panose="020B0604030504040204" pitchFamily="50" charset="-128"/>
                <a:ea typeface="メイリオ" panose="020B0604030504040204" pitchFamily="50" charset="-128"/>
              </a:rPr>
              <a:t>】</a:t>
            </a:r>
          </a:p>
        </p:txBody>
      </p:sp>
      <p:sp>
        <p:nvSpPr>
          <p:cNvPr id="8" name="テキスト ボックス 7">
            <a:extLst>
              <a:ext uri="{FF2B5EF4-FFF2-40B4-BE49-F238E27FC236}">
                <a16:creationId xmlns:a16="http://schemas.microsoft.com/office/drawing/2014/main" id="{4E3FE269-7C8B-4ACD-BA81-37E0C1401CEF}"/>
              </a:ext>
            </a:extLst>
          </p:cNvPr>
          <p:cNvSpPr txBox="1"/>
          <p:nvPr/>
        </p:nvSpPr>
        <p:spPr>
          <a:xfrm>
            <a:off x="983853" y="2767281"/>
            <a:ext cx="7176294" cy="1323439"/>
          </a:xfrm>
          <a:prstGeom prst="rect">
            <a:avLst/>
          </a:prstGeom>
          <a:noFill/>
        </p:spPr>
        <p:txBody>
          <a:bodyPr wrap="square">
            <a:spAutoFit/>
          </a:bodyPr>
          <a:lstStyle/>
          <a:p>
            <a:r>
              <a:rPr lang="ja-JP" altLang="en-US" sz="40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学外起業家との起業・</a:t>
            </a:r>
            <a:endParaRPr lang="en-US" altLang="ja-JP" sz="40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endParaRPr>
          </a:p>
          <a:p>
            <a:r>
              <a:rPr lang="ja-JP" altLang="en-US" sz="4000" dirty="0">
                <a:solidFill>
                  <a:schemeClr val="bg1">
                    <a:lumMod val="75000"/>
                    <a:lumOff val="25000"/>
                  </a:schemeClr>
                </a:solidFill>
                <a:latin typeface="メイリオ" panose="020B0604030504040204" pitchFamily="50" charset="-128"/>
                <a:ea typeface="メイリオ" panose="020B0604030504040204" pitchFamily="50" charset="-128"/>
                <a:cs typeface="ＭＳ 明朝" panose="02020609040205080304" pitchFamily="17" charset="-128"/>
              </a:rPr>
              <a:t>スタートアップ交流会の実施</a:t>
            </a:r>
          </a:p>
        </p:txBody>
      </p:sp>
      <p:pic>
        <p:nvPicPr>
          <p:cNvPr id="4" name="録音したサウンド">
            <a:hlinkClick r:id="" action="ppaction://media"/>
            <a:extLst>
              <a:ext uri="{FF2B5EF4-FFF2-40B4-BE49-F238E27FC236}">
                <a16:creationId xmlns:a16="http://schemas.microsoft.com/office/drawing/2014/main" id="{BDFD5A63-3DB1-4BDC-9592-2F044C10AB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451600"/>
            <a:ext cx="406400" cy="406400"/>
          </a:xfrm>
          <a:prstGeom prst="rect">
            <a:avLst/>
          </a:prstGeom>
        </p:spPr>
      </p:pic>
      <p:pic>
        <p:nvPicPr>
          <p:cNvPr id="7" name="図 3">
            <a:extLst>
              <a:ext uri="{FF2B5EF4-FFF2-40B4-BE49-F238E27FC236}">
                <a16:creationId xmlns:a16="http://schemas.microsoft.com/office/drawing/2014/main" id="{1D3FB1F1-BA7C-4F63-B188-3F2D1A16483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Tree>
    <p:extLst>
      <p:ext uri="{BB962C8B-B14F-4D97-AF65-F5344CB8AC3E}">
        <p14:creationId xmlns:p14="http://schemas.microsoft.com/office/powerpoint/2010/main" val="134877418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計画①の実施報告</a:t>
            </a:r>
          </a:p>
        </p:txBody>
      </p:sp>
      <p:sp>
        <p:nvSpPr>
          <p:cNvPr id="5" name="正方形/長方形 4">
            <a:extLst>
              <a:ext uri="{FF2B5EF4-FFF2-40B4-BE49-F238E27FC236}">
                <a16:creationId xmlns:a16="http://schemas.microsoft.com/office/drawing/2014/main" id="{59DBCF2A-B3B1-4C90-A6C6-F7967745252C}"/>
              </a:ext>
            </a:extLst>
          </p:cNvPr>
          <p:cNvSpPr/>
          <p:nvPr/>
        </p:nvSpPr>
        <p:spPr>
          <a:xfrm>
            <a:off x="327211" y="2797591"/>
            <a:ext cx="8449396" cy="3354765"/>
          </a:xfrm>
          <a:prstGeom prst="rect">
            <a:avLst/>
          </a:prstGeom>
        </p:spPr>
        <p:txBody>
          <a:bodyPr wrap="square">
            <a:spAutoFit/>
          </a:bodyPr>
          <a:lstStyle/>
          <a:p>
            <a:r>
              <a:rPr lang="en-US" altLang="ja-JP" sz="2400" b="1" u="sng"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b="1" u="sng" dirty="0">
                <a:solidFill>
                  <a:schemeClr val="bg1">
                    <a:lumMod val="65000"/>
                    <a:lumOff val="35000"/>
                  </a:schemeClr>
                </a:solidFill>
                <a:latin typeface="メイリオ" panose="020B0604030504040204" pitchFamily="50" charset="-128"/>
                <a:ea typeface="メイリオ" panose="020B0604030504040204" pitchFamily="50" charset="-128"/>
              </a:rPr>
              <a:t>実施①：本学内での起業家交流</a:t>
            </a:r>
            <a:r>
              <a:rPr lang="en-US" altLang="ja-JP" sz="2400" b="1" u="sng" dirty="0">
                <a:solidFill>
                  <a:schemeClr val="bg1">
                    <a:lumMod val="65000"/>
                    <a:lumOff val="35000"/>
                  </a:schemeClr>
                </a:solidFill>
                <a:latin typeface="メイリオ" panose="020B0604030504040204" pitchFamily="50" charset="-128"/>
                <a:ea typeface="メイリオ" panose="020B0604030504040204" pitchFamily="50" charset="-128"/>
              </a:rPr>
              <a:t>】</a:t>
            </a:r>
          </a:p>
          <a:p>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　香村賞ビジネスプランコンテストにおいて、二人の起業家を招待し、起業に興味ある学生との交流を行った。</a:t>
            </a:r>
            <a:endPar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endParaRPr>
          </a:p>
          <a:p>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　・日時：</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2021</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年</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12</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月</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17</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日</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金</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)16:30</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17</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30</a:t>
            </a: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　・場所：北</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3</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号館システム工学部</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B101</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室</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　・参加人数：</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24</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名（学生</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20</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名、起業家</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名、教職員</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2</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名） </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　・招待起業家</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　　■合同会社ギンエン 東詩歩代表（観光学部</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4</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年生）</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　　■ぐらーじゅ　松原主明代表（</a:t>
            </a:r>
            <a:r>
              <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rPr>
              <a:t>R2</a:t>
            </a:r>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年度経済学部卒業）</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5655CE98-F9A1-4CCC-A6D9-522B1A9AD0A1}"/>
              </a:ext>
            </a:extLst>
          </p:cNvPr>
          <p:cNvSpPr/>
          <p:nvPr/>
        </p:nvSpPr>
        <p:spPr>
          <a:xfrm>
            <a:off x="327211" y="844792"/>
            <a:ext cx="8449396" cy="830997"/>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学外起業家との起業・スタートアップ交流会の実施</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実施①本学内での起業家交流</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p:txBody>
      </p:sp>
      <p:sp>
        <p:nvSpPr>
          <p:cNvPr id="10" name="正方形/長方形 9">
            <a:extLst>
              <a:ext uri="{FF2B5EF4-FFF2-40B4-BE49-F238E27FC236}">
                <a16:creationId xmlns:a16="http://schemas.microsoft.com/office/drawing/2014/main" id="{8467F137-2E19-4DC5-B388-AFC77D535320}"/>
              </a:ext>
            </a:extLst>
          </p:cNvPr>
          <p:cNvSpPr/>
          <p:nvPr/>
        </p:nvSpPr>
        <p:spPr>
          <a:xfrm>
            <a:off x="1077114" y="1850746"/>
            <a:ext cx="6982972" cy="646331"/>
          </a:xfrm>
          <a:prstGeom prst="rect">
            <a:avLst/>
          </a:prstGeom>
        </p:spPr>
        <p:txBody>
          <a:bodyPr wrap="square">
            <a:spAutoFit/>
          </a:bodyPr>
          <a:lstStyle/>
          <a:p>
            <a:r>
              <a:rPr lang="ja-JP" altLang="en-US" dirty="0">
                <a:solidFill>
                  <a:schemeClr val="bg1">
                    <a:lumMod val="65000"/>
                    <a:lumOff val="35000"/>
                  </a:schemeClr>
                </a:solidFill>
                <a:latin typeface="メイリオ" panose="020B0604030504040204" pitchFamily="50" charset="-128"/>
                <a:ea typeface="メイリオ" panose="020B0604030504040204" pitchFamily="50" charset="-128"/>
              </a:rPr>
              <a:t>コロナ過の影響により、学外経営者との対面形式での交流が制限された為、最小限の実施に留めた。</a:t>
            </a:r>
            <a:endPar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pic>
        <p:nvPicPr>
          <p:cNvPr id="3" name="録音したサウンド">
            <a:hlinkClick r:id="" action="ppaction://media"/>
            <a:extLst>
              <a:ext uri="{FF2B5EF4-FFF2-40B4-BE49-F238E27FC236}">
                <a16:creationId xmlns:a16="http://schemas.microsoft.com/office/drawing/2014/main" id="{711BB405-EDA3-4BD7-B49F-3A5F2D9B6B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451600"/>
            <a:ext cx="406400" cy="406400"/>
          </a:xfrm>
          <a:prstGeom prst="rect">
            <a:avLst/>
          </a:prstGeom>
        </p:spPr>
      </p:pic>
      <p:pic>
        <p:nvPicPr>
          <p:cNvPr id="9" name="図 3">
            <a:extLst>
              <a:ext uri="{FF2B5EF4-FFF2-40B4-BE49-F238E27FC236}">
                <a16:creationId xmlns:a16="http://schemas.microsoft.com/office/drawing/2014/main" id="{3A2ADB82-7C5A-4B43-BE52-97BDC315FC0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Tree>
    <p:extLst>
      <p:ext uri="{BB962C8B-B14F-4D97-AF65-F5344CB8AC3E}">
        <p14:creationId xmlns:p14="http://schemas.microsoft.com/office/powerpoint/2010/main" val="187850214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計画①の実施報告</a:t>
            </a:r>
          </a:p>
        </p:txBody>
      </p:sp>
      <p:sp>
        <p:nvSpPr>
          <p:cNvPr id="5" name="正方形/長方形 4">
            <a:extLst>
              <a:ext uri="{FF2B5EF4-FFF2-40B4-BE49-F238E27FC236}">
                <a16:creationId xmlns:a16="http://schemas.microsoft.com/office/drawing/2014/main" id="{59DBCF2A-B3B1-4C90-A6C6-F7967745252C}"/>
              </a:ext>
            </a:extLst>
          </p:cNvPr>
          <p:cNvSpPr/>
          <p:nvPr/>
        </p:nvSpPr>
        <p:spPr>
          <a:xfrm>
            <a:off x="613253" y="1840132"/>
            <a:ext cx="7917495" cy="1200329"/>
          </a:xfrm>
          <a:prstGeom prst="rect">
            <a:avLst/>
          </a:prstGeom>
        </p:spPr>
        <p:txBody>
          <a:bodyPr wrap="square">
            <a:spAutoFit/>
          </a:bodyPr>
          <a:lstStyle/>
          <a:p>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　起業家によるプレゼンテーションでは、大学時代の過ごし方、創業までの経緯や想い、今後の事業構想などを発表した。</a:t>
            </a:r>
            <a:endPar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pic>
        <p:nvPicPr>
          <p:cNvPr id="7" name="図 6" descr="屋内, テーブル, 座る, モニター が含まれている画像&#10;&#10;自動的に生成された説明">
            <a:extLst>
              <a:ext uri="{FF2B5EF4-FFF2-40B4-BE49-F238E27FC236}">
                <a16:creationId xmlns:a16="http://schemas.microsoft.com/office/drawing/2014/main" id="{01BF41D3-186E-44F2-8EB1-22452DA380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8677" y="3040461"/>
            <a:ext cx="3534898" cy="2651174"/>
          </a:xfrm>
          <a:prstGeom prst="rect">
            <a:avLst/>
          </a:prstGeom>
        </p:spPr>
      </p:pic>
      <p:sp>
        <p:nvSpPr>
          <p:cNvPr id="11" name="テキスト ボックス 10">
            <a:extLst>
              <a:ext uri="{FF2B5EF4-FFF2-40B4-BE49-F238E27FC236}">
                <a16:creationId xmlns:a16="http://schemas.microsoft.com/office/drawing/2014/main" id="{29B9F9C0-5391-483D-B30E-07162E0342DC}"/>
              </a:ext>
            </a:extLst>
          </p:cNvPr>
          <p:cNvSpPr txBox="1"/>
          <p:nvPr/>
        </p:nvSpPr>
        <p:spPr>
          <a:xfrm>
            <a:off x="638676" y="5682173"/>
            <a:ext cx="3655501" cy="276999"/>
          </a:xfrm>
          <a:prstGeom prst="rect">
            <a:avLst/>
          </a:prstGeom>
          <a:noFill/>
        </p:spPr>
        <p:txBody>
          <a:bodyPr wrap="square">
            <a:spAutoFit/>
          </a:bodyPr>
          <a:lstStyle/>
          <a:p>
            <a:r>
              <a:rPr lang="ja-JP" altLang="en-US" sz="1200" dirty="0">
                <a:solidFill>
                  <a:schemeClr val="bg1">
                    <a:lumMod val="65000"/>
                    <a:lumOff val="35000"/>
                  </a:schemeClr>
                </a:solidFill>
                <a:latin typeface="メイリオ" panose="020B0604030504040204" pitchFamily="50" charset="-128"/>
                <a:ea typeface="メイリオ" panose="020B0604030504040204" pitchFamily="50" charset="-128"/>
              </a:rPr>
              <a:t>合同会社ギンエン 東詩歩代表</a:t>
            </a:r>
            <a:endParaRPr lang="ja-JP" altLang="en-US" sz="1200" dirty="0"/>
          </a:p>
        </p:txBody>
      </p:sp>
      <p:pic>
        <p:nvPicPr>
          <p:cNvPr id="16" name="図 15">
            <a:extLst>
              <a:ext uri="{FF2B5EF4-FFF2-40B4-BE49-F238E27FC236}">
                <a16:creationId xmlns:a16="http://schemas.microsoft.com/office/drawing/2014/main" id="{38785E36-B0D2-4BD5-8212-4C47B3D725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651" b="8651"/>
          <a:stretch/>
        </p:blipFill>
        <p:spPr>
          <a:xfrm>
            <a:off x="4603085" y="3040461"/>
            <a:ext cx="3534898" cy="2651174"/>
          </a:xfrm>
          <a:prstGeom prst="rect">
            <a:avLst/>
          </a:prstGeom>
        </p:spPr>
      </p:pic>
      <p:sp>
        <p:nvSpPr>
          <p:cNvPr id="17" name="テキスト ボックス 16">
            <a:extLst>
              <a:ext uri="{FF2B5EF4-FFF2-40B4-BE49-F238E27FC236}">
                <a16:creationId xmlns:a16="http://schemas.microsoft.com/office/drawing/2014/main" id="{A7BD7C33-1065-4039-AE6B-6A2EE17891EB}"/>
              </a:ext>
            </a:extLst>
          </p:cNvPr>
          <p:cNvSpPr txBox="1"/>
          <p:nvPr/>
        </p:nvSpPr>
        <p:spPr>
          <a:xfrm>
            <a:off x="4603084" y="5672336"/>
            <a:ext cx="3655501" cy="830997"/>
          </a:xfrm>
          <a:prstGeom prst="rect">
            <a:avLst/>
          </a:prstGeom>
          <a:noFill/>
        </p:spPr>
        <p:txBody>
          <a:bodyPr wrap="square">
            <a:spAutoFit/>
          </a:bodyPr>
          <a:lstStyle/>
          <a:p>
            <a:r>
              <a:rPr lang="ja-JP" altLang="en-US" sz="1200" dirty="0">
                <a:solidFill>
                  <a:schemeClr val="bg1">
                    <a:lumMod val="65000"/>
                    <a:lumOff val="35000"/>
                  </a:schemeClr>
                </a:solidFill>
                <a:latin typeface="メイリオ" panose="020B0604030504040204" pitchFamily="50" charset="-128"/>
                <a:ea typeface="メイリオ" panose="020B0604030504040204" pitchFamily="50" charset="-128"/>
              </a:rPr>
              <a:t>ぐらーじゅ　松原主明代表</a:t>
            </a:r>
            <a:endParaRPr lang="en-US" altLang="ja-JP" sz="12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200" dirty="0">
                <a:solidFill>
                  <a:schemeClr val="bg1">
                    <a:lumMod val="65000"/>
                    <a:lumOff val="35000"/>
                  </a:schemeClr>
                </a:solidFill>
                <a:latin typeface="メイリオ" panose="020B0604030504040204" pitchFamily="50" charset="-128"/>
                <a:ea typeface="メイリオ" panose="020B0604030504040204" pitchFamily="50" charset="-128"/>
              </a:rPr>
              <a:t>　</a:t>
            </a:r>
            <a:r>
              <a:rPr lang="en-US" altLang="ja-JP" sz="1200" dirty="0">
                <a:solidFill>
                  <a:schemeClr val="bg1">
                    <a:lumMod val="65000"/>
                    <a:lumOff val="35000"/>
                  </a:schemeClr>
                </a:solidFill>
                <a:latin typeface="メイリオ" panose="020B0604030504040204" pitchFamily="50" charset="-128"/>
                <a:ea typeface="メイリオ" panose="020B0604030504040204" pitchFamily="50" charset="-128"/>
              </a:rPr>
              <a:t>R3</a:t>
            </a:r>
            <a:r>
              <a:rPr lang="ja-JP" altLang="en-US" sz="1200" dirty="0">
                <a:solidFill>
                  <a:schemeClr val="bg1">
                    <a:lumMod val="65000"/>
                    <a:lumOff val="35000"/>
                  </a:schemeClr>
                </a:solidFill>
                <a:latin typeface="メイリオ" panose="020B0604030504040204" pitchFamily="50" charset="-128"/>
                <a:ea typeface="メイリオ" panose="020B0604030504040204" pitchFamily="50" charset="-128"/>
              </a:rPr>
              <a:t>年度</a:t>
            </a:r>
            <a:endParaRPr lang="en-US" altLang="ja-JP" sz="12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200" dirty="0">
                <a:solidFill>
                  <a:schemeClr val="bg1">
                    <a:lumMod val="65000"/>
                    <a:lumOff val="35000"/>
                  </a:schemeClr>
                </a:solidFill>
                <a:latin typeface="メイリオ" panose="020B0604030504040204" pitchFamily="50" charset="-128"/>
                <a:ea typeface="メイリオ" panose="020B0604030504040204" pitchFamily="50" charset="-128"/>
              </a:rPr>
              <a:t>　わかやま地域課題解決型起業支援補助金</a:t>
            </a:r>
            <a:endParaRPr lang="en-US" altLang="ja-JP" sz="12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200" dirty="0">
                <a:solidFill>
                  <a:schemeClr val="bg1">
                    <a:lumMod val="65000"/>
                    <a:lumOff val="35000"/>
                  </a:schemeClr>
                </a:solidFill>
                <a:latin typeface="メイリオ" panose="020B0604030504040204" pitchFamily="50" charset="-128"/>
                <a:ea typeface="メイリオ" panose="020B0604030504040204" pitchFamily="50" charset="-128"/>
              </a:rPr>
              <a:t>　採択者</a:t>
            </a:r>
            <a:endParaRPr lang="en-US" altLang="ja-JP" sz="12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163A9330-99AB-4008-8168-DCD0715B6DF0}"/>
              </a:ext>
            </a:extLst>
          </p:cNvPr>
          <p:cNvSpPr/>
          <p:nvPr/>
        </p:nvSpPr>
        <p:spPr>
          <a:xfrm>
            <a:off x="327211" y="844792"/>
            <a:ext cx="8449396" cy="830997"/>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学外起業家との起業・スタートアップ交流会の実施</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実施①本学内での起業家交流</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p:txBody>
      </p:sp>
      <p:pic>
        <p:nvPicPr>
          <p:cNvPr id="2" name="録音したサウンド">
            <a:hlinkClick r:id="" action="ppaction://media"/>
            <a:extLst>
              <a:ext uri="{FF2B5EF4-FFF2-40B4-BE49-F238E27FC236}">
                <a16:creationId xmlns:a16="http://schemas.microsoft.com/office/drawing/2014/main" id="{9C55A9E2-31F5-408E-8B60-1076AB5176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451600"/>
            <a:ext cx="406400" cy="406400"/>
          </a:xfrm>
          <a:prstGeom prst="rect">
            <a:avLst/>
          </a:prstGeom>
        </p:spPr>
      </p:pic>
      <p:pic>
        <p:nvPicPr>
          <p:cNvPr id="12" name="図 3">
            <a:extLst>
              <a:ext uri="{FF2B5EF4-FFF2-40B4-BE49-F238E27FC236}">
                <a16:creationId xmlns:a16="http://schemas.microsoft.com/office/drawing/2014/main" id="{6918F1D0-A9F5-4BCF-BC4E-A809D842F88B}"/>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Tree>
    <p:extLst>
      <p:ext uri="{BB962C8B-B14F-4D97-AF65-F5344CB8AC3E}">
        <p14:creationId xmlns:p14="http://schemas.microsoft.com/office/powerpoint/2010/main" val="270367763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計画①の実施報告</a:t>
            </a:r>
          </a:p>
        </p:txBody>
      </p:sp>
      <p:pic>
        <p:nvPicPr>
          <p:cNvPr id="22" name="図 21">
            <a:extLst>
              <a:ext uri="{FF2B5EF4-FFF2-40B4-BE49-F238E27FC236}">
                <a16:creationId xmlns:a16="http://schemas.microsoft.com/office/drawing/2014/main" id="{FEF778DE-6433-4703-A0F7-6098943774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500" r="14554" b="32053"/>
          <a:stretch/>
        </p:blipFill>
        <p:spPr>
          <a:xfrm>
            <a:off x="4697426" y="2297703"/>
            <a:ext cx="3534898" cy="2651174"/>
          </a:xfrm>
          <a:prstGeom prst="rect">
            <a:avLst/>
          </a:prstGeom>
        </p:spPr>
      </p:pic>
      <p:pic>
        <p:nvPicPr>
          <p:cNvPr id="30" name="図 29">
            <a:extLst>
              <a:ext uri="{FF2B5EF4-FFF2-40B4-BE49-F238E27FC236}">
                <a16:creationId xmlns:a16="http://schemas.microsoft.com/office/drawing/2014/main" id="{9FF27FB8-71A1-4EE6-B195-8B375FF58B1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6006" y="2297703"/>
            <a:ext cx="3522281" cy="2641711"/>
          </a:xfrm>
          <a:prstGeom prst="rect">
            <a:avLst/>
          </a:prstGeom>
        </p:spPr>
      </p:pic>
      <p:sp>
        <p:nvSpPr>
          <p:cNvPr id="33" name="正方形/長方形 32">
            <a:extLst>
              <a:ext uri="{FF2B5EF4-FFF2-40B4-BE49-F238E27FC236}">
                <a16:creationId xmlns:a16="http://schemas.microsoft.com/office/drawing/2014/main" id="{597E7A5B-4FA8-4D9C-91EF-C8B9124A56BE}"/>
              </a:ext>
            </a:extLst>
          </p:cNvPr>
          <p:cNvSpPr/>
          <p:nvPr/>
        </p:nvSpPr>
        <p:spPr>
          <a:xfrm>
            <a:off x="1028414" y="5121174"/>
            <a:ext cx="7087173" cy="1200329"/>
          </a:xfrm>
          <a:prstGeom prst="rect">
            <a:avLst/>
          </a:prstGeom>
        </p:spPr>
        <p:txBody>
          <a:bodyPr wrap="square">
            <a:spAutoFit/>
          </a:bodyPr>
          <a:lstStyle/>
          <a:p>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プレゼンテーション後、起業家とコーディネーターとのトークセッションを行い、起業家への理解を深め、参加学生との共感を得られた。</a:t>
            </a:r>
            <a:endPar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67B756AE-F08C-4BA5-B8E1-DAB6847E815E}"/>
              </a:ext>
            </a:extLst>
          </p:cNvPr>
          <p:cNvSpPr txBox="1"/>
          <p:nvPr/>
        </p:nvSpPr>
        <p:spPr>
          <a:xfrm>
            <a:off x="327211" y="1878503"/>
            <a:ext cx="3655501" cy="461665"/>
          </a:xfrm>
          <a:prstGeom prst="rect">
            <a:avLst/>
          </a:prstGeom>
          <a:noFill/>
        </p:spPr>
        <p:txBody>
          <a:bodyPr wrap="square">
            <a:spAutoFit/>
          </a:bodyPr>
          <a:lstStyle/>
          <a:p>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トークセッション</a:t>
            </a:r>
            <a:endParaRPr lang="ja-JP" altLang="en-US" sz="2400" dirty="0"/>
          </a:p>
        </p:txBody>
      </p:sp>
      <p:pic>
        <p:nvPicPr>
          <p:cNvPr id="36" name="図 3">
            <a:extLst>
              <a:ext uri="{FF2B5EF4-FFF2-40B4-BE49-F238E27FC236}">
                <a16:creationId xmlns:a16="http://schemas.microsoft.com/office/drawing/2014/main" id="{B75C13D8-9101-489E-9DEE-A28D92D96A94}"/>
              </a:ext>
            </a:extLst>
          </p:cNvPr>
          <p:cNvPicPr>
            <a:picLocks noChangeAspect="1"/>
          </p:cNvPicPr>
          <p:nvPr/>
        </p:nvPicPr>
        <p:blipFill>
          <a:blip r:embed="rId7"/>
          <a:srcRect t="6808" b="9032"/>
          <a:stretch>
            <a:fillRect/>
          </a:stretch>
        </p:blipFill>
        <p:spPr bwMode="auto">
          <a:xfrm>
            <a:off x="8027988" y="5605463"/>
            <a:ext cx="1116012" cy="1093787"/>
          </a:xfrm>
          <a:prstGeom prst="rect">
            <a:avLst/>
          </a:prstGeom>
          <a:noFill/>
          <a:ln w="9525">
            <a:noFill/>
            <a:miter lim="800000"/>
            <a:headEnd/>
            <a:tailEnd/>
          </a:ln>
        </p:spPr>
      </p:pic>
      <p:sp>
        <p:nvSpPr>
          <p:cNvPr id="9" name="正方形/長方形 8">
            <a:extLst>
              <a:ext uri="{FF2B5EF4-FFF2-40B4-BE49-F238E27FC236}">
                <a16:creationId xmlns:a16="http://schemas.microsoft.com/office/drawing/2014/main" id="{5705EC5F-8AC9-4827-BA2A-5188BF842C19}"/>
              </a:ext>
            </a:extLst>
          </p:cNvPr>
          <p:cNvSpPr/>
          <p:nvPr/>
        </p:nvSpPr>
        <p:spPr>
          <a:xfrm>
            <a:off x="327211" y="844792"/>
            <a:ext cx="8449396" cy="830997"/>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学外起業家との起業・スタートアップ交流会の実施</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実施①本学内での起業家交流</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p:txBody>
      </p:sp>
      <p:pic>
        <p:nvPicPr>
          <p:cNvPr id="2" name="録音したサウンド">
            <a:hlinkClick r:id="" action="ppaction://media"/>
            <a:extLst>
              <a:ext uri="{FF2B5EF4-FFF2-40B4-BE49-F238E27FC236}">
                <a16:creationId xmlns:a16="http://schemas.microsoft.com/office/drawing/2014/main" id="{7F77FE1D-4635-49A0-8804-4E657E4187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451600"/>
            <a:ext cx="406400" cy="406400"/>
          </a:xfrm>
          <a:prstGeom prst="rect">
            <a:avLst/>
          </a:prstGeom>
        </p:spPr>
      </p:pic>
    </p:spTree>
    <p:extLst>
      <p:ext uri="{BB962C8B-B14F-4D97-AF65-F5344CB8AC3E}">
        <p14:creationId xmlns:p14="http://schemas.microsoft.com/office/powerpoint/2010/main" val="343996067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計画①の実施報告</a:t>
            </a:r>
          </a:p>
        </p:txBody>
      </p:sp>
      <p:sp>
        <p:nvSpPr>
          <p:cNvPr id="11" name="テキスト ボックス 10">
            <a:extLst>
              <a:ext uri="{FF2B5EF4-FFF2-40B4-BE49-F238E27FC236}">
                <a16:creationId xmlns:a16="http://schemas.microsoft.com/office/drawing/2014/main" id="{29B9F9C0-5391-483D-B30E-07162E0342DC}"/>
              </a:ext>
            </a:extLst>
          </p:cNvPr>
          <p:cNvSpPr txBox="1"/>
          <p:nvPr/>
        </p:nvSpPr>
        <p:spPr>
          <a:xfrm>
            <a:off x="81835" y="1802303"/>
            <a:ext cx="4212342" cy="461665"/>
          </a:xfrm>
          <a:prstGeom prst="rect">
            <a:avLst/>
          </a:prstGeom>
          <a:noFill/>
        </p:spPr>
        <p:txBody>
          <a:bodyPr wrap="square">
            <a:spAutoFit/>
          </a:bodyPr>
          <a:lstStyle/>
          <a:p>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学生との交流</a:t>
            </a:r>
            <a:endParaRPr lang="ja-JP" altLang="en-US" sz="2400" dirty="0"/>
          </a:p>
        </p:txBody>
      </p:sp>
      <p:sp>
        <p:nvSpPr>
          <p:cNvPr id="12" name="テキスト ボックス 11">
            <a:extLst>
              <a:ext uri="{FF2B5EF4-FFF2-40B4-BE49-F238E27FC236}">
                <a16:creationId xmlns:a16="http://schemas.microsoft.com/office/drawing/2014/main" id="{05A40F90-D588-4FD8-830F-6049201C3D59}"/>
              </a:ext>
            </a:extLst>
          </p:cNvPr>
          <p:cNvSpPr txBox="1"/>
          <p:nvPr/>
        </p:nvSpPr>
        <p:spPr>
          <a:xfrm>
            <a:off x="1820906" y="4552630"/>
            <a:ext cx="7323094" cy="276999"/>
          </a:xfrm>
          <a:prstGeom prst="rect">
            <a:avLst/>
          </a:prstGeom>
          <a:noFill/>
        </p:spPr>
        <p:txBody>
          <a:bodyPr wrap="square">
            <a:spAutoFit/>
          </a:bodyPr>
          <a:lstStyle/>
          <a:p>
            <a:pPr algn="r"/>
            <a:r>
              <a:rPr lang="en-US" altLang="ja-JP" sz="12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1200" dirty="0">
                <a:solidFill>
                  <a:schemeClr val="bg1">
                    <a:lumMod val="65000"/>
                    <a:lumOff val="35000"/>
                  </a:schemeClr>
                </a:solidFill>
                <a:latin typeface="メイリオ" panose="020B0604030504040204" pitchFamily="50" charset="-128"/>
                <a:ea typeface="メイリオ" panose="020B0604030504040204" pitchFamily="50" charset="-128"/>
              </a:rPr>
              <a:t>新型コロナウィルスによる感染症対策に配慮し距離を保っての交流を実施しています。</a:t>
            </a:r>
            <a:endParaRPr lang="ja-JP" altLang="en-US" sz="1200" dirty="0"/>
          </a:p>
        </p:txBody>
      </p:sp>
      <p:pic>
        <p:nvPicPr>
          <p:cNvPr id="4" name="図 3">
            <a:extLst>
              <a:ext uri="{FF2B5EF4-FFF2-40B4-BE49-F238E27FC236}">
                <a16:creationId xmlns:a16="http://schemas.microsoft.com/office/drawing/2014/main" id="{2E0CB410-0357-4B37-875D-8FA6B345FF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917" y="2259191"/>
            <a:ext cx="2925194" cy="2193896"/>
          </a:xfrm>
          <a:prstGeom prst="rect">
            <a:avLst/>
          </a:prstGeom>
        </p:spPr>
      </p:pic>
      <p:pic>
        <p:nvPicPr>
          <p:cNvPr id="24" name="図 23">
            <a:extLst>
              <a:ext uri="{FF2B5EF4-FFF2-40B4-BE49-F238E27FC236}">
                <a16:creationId xmlns:a16="http://schemas.microsoft.com/office/drawing/2014/main" id="{9651F935-AA6A-459B-B322-6AA2788D35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02134" y="2259191"/>
            <a:ext cx="2925195" cy="2193896"/>
          </a:xfrm>
          <a:prstGeom prst="rect">
            <a:avLst/>
          </a:prstGeom>
        </p:spPr>
      </p:pic>
      <p:pic>
        <p:nvPicPr>
          <p:cNvPr id="26" name="図 25">
            <a:extLst>
              <a:ext uri="{FF2B5EF4-FFF2-40B4-BE49-F238E27FC236}">
                <a16:creationId xmlns:a16="http://schemas.microsoft.com/office/drawing/2014/main" id="{A122958C-AE47-4835-B0F1-BF93FE2D4BB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139352" y="2259191"/>
            <a:ext cx="2922814" cy="2192110"/>
          </a:xfrm>
          <a:prstGeom prst="rect">
            <a:avLst/>
          </a:prstGeom>
        </p:spPr>
      </p:pic>
      <p:sp>
        <p:nvSpPr>
          <p:cNvPr id="13" name="正方形/長方形 12">
            <a:extLst>
              <a:ext uri="{FF2B5EF4-FFF2-40B4-BE49-F238E27FC236}">
                <a16:creationId xmlns:a16="http://schemas.microsoft.com/office/drawing/2014/main" id="{220E8ADB-0849-41F3-A2D6-A9EDEFFA83F4}"/>
              </a:ext>
            </a:extLst>
          </p:cNvPr>
          <p:cNvSpPr/>
          <p:nvPr/>
        </p:nvSpPr>
        <p:spPr>
          <a:xfrm>
            <a:off x="327211" y="844792"/>
            <a:ext cx="8449396" cy="830997"/>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学外起業家との起業・スタートアップ交流会の実施</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実施①本学内での起業家交流</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p:txBody>
      </p:sp>
      <p:sp>
        <p:nvSpPr>
          <p:cNvPr id="14" name="正方形/長方形 13">
            <a:extLst>
              <a:ext uri="{FF2B5EF4-FFF2-40B4-BE49-F238E27FC236}">
                <a16:creationId xmlns:a16="http://schemas.microsoft.com/office/drawing/2014/main" id="{8BEB68C6-D595-42CB-9080-E41D5B4A8733}"/>
              </a:ext>
            </a:extLst>
          </p:cNvPr>
          <p:cNvSpPr/>
          <p:nvPr/>
        </p:nvSpPr>
        <p:spPr>
          <a:xfrm>
            <a:off x="742022" y="4979803"/>
            <a:ext cx="7659957" cy="1200329"/>
          </a:xfrm>
          <a:prstGeom prst="rect">
            <a:avLst/>
          </a:prstGeom>
        </p:spPr>
        <p:txBody>
          <a:bodyPr wrap="square">
            <a:spAutoFit/>
          </a:bodyPr>
          <a:lstStyle/>
          <a:p>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　起業家と学生との世代が近いこともあり、また在学中の地元での創業や、卒業後和歌山県に移住しての創業に関心も高く、積極的な交流を図ることができた。</a:t>
            </a:r>
            <a:endPar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88AFB59A-7427-42CF-8385-B679E984D3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451600"/>
            <a:ext cx="406400" cy="406400"/>
          </a:xfrm>
          <a:prstGeom prst="rect">
            <a:avLst/>
          </a:prstGeom>
        </p:spPr>
      </p:pic>
      <p:pic>
        <p:nvPicPr>
          <p:cNvPr id="15" name="図 3">
            <a:extLst>
              <a:ext uri="{FF2B5EF4-FFF2-40B4-BE49-F238E27FC236}">
                <a16:creationId xmlns:a16="http://schemas.microsoft.com/office/drawing/2014/main" id="{E4C8F777-D74D-44CA-9F0F-BF8D28823BC3}"/>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Tree>
    <p:extLst>
      <p:ext uri="{BB962C8B-B14F-4D97-AF65-F5344CB8AC3E}">
        <p14:creationId xmlns:p14="http://schemas.microsoft.com/office/powerpoint/2010/main" val="368678523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765311" y="132492"/>
            <a:ext cx="8104187" cy="511943"/>
          </a:xfrm>
        </p:spPr>
        <p:txBody>
          <a:bodyPr/>
          <a:lstStyle/>
          <a:p>
            <a:r>
              <a:rPr lang="ja-JP" altLang="en-US" sz="3200" dirty="0">
                <a:latin typeface="メイリオ" panose="020B0604030504040204" pitchFamily="50" charset="-128"/>
                <a:ea typeface="メイリオ" panose="020B0604030504040204" pitchFamily="50" charset="-128"/>
              </a:rPr>
              <a:t>計画①の実施報告</a:t>
            </a:r>
          </a:p>
        </p:txBody>
      </p:sp>
      <p:sp>
        <p:nvSpPr>
          <p:cNvPr id="5" name="正方形/長方形 4">
            <a:extLst>
              <a:ext uri="{FF2B5EF4-FFF2-40B4-BE49-F238E27FC236}">
                <a16:creationId xmlns:a16="http://schemas.microsoft.com/office/drawing/2014/main" id="{59DBCF2A-B3B1-4C90-A6C6-F7967745252C}"/>
              </a:ext>
            </a:extLst>
          </p:cNvPr>
          <p:cNvSpPr/>
          <p:nvPr/>
        </p:nvSpPr>
        <p:spPr>
          <a:xfrm>
            <a:off x="327211" y="844792"/>
            <a:ext cx="8449396" cy="830997"/>
          </a:xfrm>
          <a:prstGeom prst="rect">
            <a:avLst/>
          </a:prstGeom>
        </p:spPr>
        <p:txBody>
          <a:bodyPr wrap="square">
            <a:spAutoFit/>
          </a:bodyPr>
          <a:lstStyle/>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学外起業家との起業・スタートアップ交流会の実施</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p>
          <a:p>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65000"/>
                    <a:lumOff val="35000"/>
                  </a:schemeClr>
                </a:solidFill>
                <a:latin typeface="メイリオ" panose="020B0604030504040204" pitchFamily="50" charset="-128"/>
                <a:ea typeface="メイリオ" panose="020B0604030504040204" pitchFamily="50" charset="-128"/>
              </a:rPr>
              <a:t>実施②：オンライン交流</a:t>
            </a:r>
            <a:r>
              <a:rPr lang="en-US" altLang="ja-JP" sz="2400" dirty="0">
                <a:solidFill>
                  <a:schemeClr val="bg1">
                    <a:lumMod val="65000"/>
                    <a:lumOff val="35000"/>
                  </a:schemeClr>
                </a:solidFill>
                <a:latin typeface="メイリオ" panose="020B0604030504040204" pitchFamily="50" charset="-128"/>
                <a:ea typeface="メイリオ" panose="020B0604030504040204" pitchFamily="50" charset="-128"/>
              </a:rPr>
              <a:t>】</a:t>
            </a:r>
            <a:endParaRPr lang="en-US" altLang="ja-JP" sz="20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1A144123-933B-42B8-9349-879F437701EB}"/>
              </a:ext>
            </a:extLst>
          </p:cNvPr>
          <p:cNvSpPr txBox="1"/>
          <p:nvPr/>
        </p:nvSpPr>
        <p:spPr>
          <a:xfrm>
            <a:off x="5090985" y="4993113"/>
            <a:ext cx="3778513" cy="307777"/>
          </a:xfrm>
          <a:prstGeom prst="rect">
            <a:avLst/>
          </a:prstGeom>
          <a:noFill/>
        </p:spPr>
        <p:txBody>
          <a:bodyPr wrap="square">
            <a:spAutoFit/>
          </a:bodyPr>
          <a:lstStyle/>
          <a:p>
            <a:r>
              <a:rPr lang="en-US" altLang="ja-JP" sz="14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1400" dirty="0">
                <a:solidFill>
                  <a:schemeClr val="bg1">
                    <a:lumMod val="65000"/>
                    <a:lumOff val="35000"/>
                  </a:schemeClr>
                </a:solidFill>
                <a:latin typeface="メイリオ" panose="020B0604030504040204" pitchFamily="50" charset="-128"/>
                <a:ea typeface="メイリオ" panose="020B0604030504040204" pitchFamily="50" charset="-128"/>
              </a:rPr>
              <a:t>申込み時、学生</a:t>
            </a:r>
            <a:r>
              <a:rPr lang="en-US" altLang="ja-JP" sz="1400" dirty="0">
                <a:solidFill>
                  <a:schemeClr val="bg1">
                    <a:lumMod val="65000"/>
                    <a:lumOff val="35000"/>
                  </a:schemeClr>
                </a:solidFill>
                <a:latin typeface="メイリオ" panose="020B0604030504040204" pitchFamily="50" charset="-128"/>
                <a:ea typeface="メイリオ" panose="020B0604030504040204" pitchFamily="50" charset="-128"/>
              </a:rPr>
              <a:t>14</a:t>
            </a:r>
            <a:r>
              <a:rPr lang="ja-JP" altLang="en-US" sz="1400" dirty="0">
                <a:solidFill>
                  <a:schemeClr val="bg1">
                    <a:lumMod val="65000"/>
                    <a:lumOff val="35000"/>
                  </a:schemeClr>
                </a:solidFill>
                <a:latin typeface="メイリオ" panose="020B0604030504040204" pitchFamily="50" charset="-128"/>
                <a:ea typeface="メイリオ" panose="020B0604030504040204" pitchFamily="50" charset="-128"/>
              </a:rPr>
              <a:t>名</a:t>
            </a:r>
            <a:endParaRPr lang="ja-JP" altLang="en-US" sz="1400" dirty="0"/>
          </a:p>
        </p:txBody>
      </p:sp>
      <p:pic>
        <p:nvPicPr>
          <p:cNvPr id="8" name="図 7" descr="壁に貼られたポスター&#10;&#10;中程度の精度で自動的に生成された説明">
            <a:extLst>
              <a:ext uri="{FF2B5EF4-FFF2-40B4-BE49-F238E27FC236}">
                <a16:creationId xmlns:a16="http://schemas.microsoft.com/office/drawing/2014/main" id="{768F7369-C629-4D99-BAF8-F82624DD61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093" y="1836016"/>
            <a:ext cx="3436286" cy="4581715"/>
          </a:xfrm>
          <a:prstGeom prst="rect">
            <a:avLst/>
          </a:prstGeom>
        </p:spPr>
      </p:pic>
      <p:sp>
        <p:nvSpPr>
          <p:cNvPr id="9" name="正方形/長方形 8">
            <a:extLst>
              <a:ext uri="{FF2B5EF4-FFF2-40B4-BE49-F238E27FC236}">
                <a16:creationId xmlns:a16="http://schemas.microsoft.com/office/drawing/2014/main" id="{12FFA232-2A4F-4C02-9181-B3E213B71631}"/>
              </a:ext>
            </a:extLst>
          </p:cNvPr>
          <p:cNvSpPr/>
          <p:nvPr/>
        </p:nvSpPr>
        <p:spPr>
          <a:xfrm>
            <a:off x="3763498" y="1710998"/>
            <a:ext cx="5013110" cy="1938992"/>
          </a:xfrm>
          <a:prstGeom prst="rect">
            <a:avLst/>
          </a:prstGeom>
        </p:spPr>
        <p:txBody>
          <a:bodyPr wrap="square">
            <a:spAutoFit/>
          </a:bodyPr>
          <a:lstStyle/>
          <a:p>
            <a:r>
              <a:rPr lang="ja-JP" altLang="en-US" sz="2000" dirty="0">
                <a:solidFill>
                  <a:schemeClr val="bg1">
                    <a:lumMod val="65000"/>
                    <a:lumOff val="35000"/>
                  </a:schemeClr>
                </a:solidFill>
                <a:latin typeface="メイリオ" panose="020B0604030504040204" pitchFamily="50" charset="-128"/>
                <a:ea typeface="メイリオ" panose="020B0604030504040204" pitchFamily="50" charset="-128"/>
              </a:rPr>
              <a:t>和歌山県へのまん延防止等重点措置発出に伴い、当初予定していたリアル交流会の開催を中止、オンライン交流に変更した。本学を卒業し和歌山県を拠点としている起業家・事業家が参加し、起業家同士および学生との交流を行った。</a:t>
            </a:r>
          </a:p>
        </p:txBody>
      </p:sp>
      <p:sp>
        <p:nvSpPr>
          <p:cNvPr id="11" name="正方形/長方形 10">
            <a:extLst>
              <a:ext uri="{FF2B5EF4-FFF2-40B4-BE49-F238E27FC236}">
                <a16:creationId xmlns:a16="http://schemas.microsoft.com/office/drawing/2014/main" id="{90E02201-E50D-4A6E-8C67-E21CEC1AF81A}"/>
              </a:ext>
            </a:extLst>
          </p:cNvPr>
          <p:cNvSpPr/>
          <p:nvPr/>
        </p:nvSpPr>
        <p:spPr>
          <a:xfrm>
            <a:off x="3672379" y="4054833"/>
            <a:ext cx="5380502" cy="1077218"/>
          </a:xfrm>
          <a:prstGeom prst="rect">
            <a:avLst/>
          </a:prstGeom>
        </p:spPr>
        <p:txBody>
          <a:bodyPr wrap="square">
            <a:spAutoFit/>
          </a:bodyPr>
          <a:lstStyle/>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　・日時：</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2022</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年</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2</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月</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19</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日</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土</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)13:30</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15:30</a:t>
            </a: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　・場所：</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ZOOM</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オンライン</a:t>
            </a:r>
            <a:endPar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　・参加人数：</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24</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名</a:t>
            </a:r>
            <a:endPar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endParaRPr>
          </a:p>
          <a:p>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　　　　　　（学生</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10</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名、卒業起業家</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9</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名、教職員</a:t>
            </a:r>
            <a:r>
              <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rPr>
              <a:t>5</a:t>
            </a:r>
            <a:r>
              <a:rPr lang="ja-JP" altLang="en-US" sz="1600" dirty="0">
                <a:solidFill>
                  <a:schemeClr val="bg1">
                    <a:lumMod val="65000"/>
                    <a:lumOff val="35000"/>
                  </a:schemeClr>
                </a:solidFill>
                <a:latin typeface="メイリオ" panose="020B0604030504040204" pitchFamily="50" charset="-128"/>
                <a:ea typeface="メイリオ" panose="020B0604030504040204" pitchFamily="50" charset="-128"/>
              </a:rPr>
              <a:t>名）</a:t>
            </a:r>
            <a:endParaRPr lang="en-US" altLang="ja-JP" sz="1600" dirty="0">
              <a:solidFill>
                <a:schemeClr val="bg1">
                  <a:lumMod val="65000"/>
                  <a:lumOff val="35000"/>
                </a:schemeClr>
              </a:solidFill>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D5FF1290-B5E6-4697-9015-241A1FAF4A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451600"/>
            <a:ext cx="406400" cy="406400"/>
          </a:xfrm>
          <a:prstGeom prst="rect">
            <a:avLst/>
          </a:prstGeom>
        </p:spPr>
      </p:pic>
      <p:pic>
        <p:nvPicPr>
          <p:cNvPr id="10" name="図 3">
            <a:extLst>
              <a:ext uri="{FF2B5EF4-FFF2-40B4-BE49-F238E27FC236}">
                <a16:creationId xmlns:a16="http://schemas.microsoft.com/office/drawing/2014/main" id="{0BC15600-59BF-42F8-8E33-5E07D0CFB1E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27988" y="5605463"/>
            <a:ext cx="1116012" cy="1093787"/>
          </a:xfrm>
          <a:prstGeom prst="rect">
            <a:avLst/>
          </a:prstGeom>
          <a:noFill/>
          <a:ln w="9525">
            <a:noFill/>
            <a:miter lim="800000"/>
            <a:headEnd/>
            <a:tailEnd/>
          </a:ln>
        </p:spPr>
      </p:pic>
    </p:spTree>
    <p:extLst>
      <p:ext uri="{BB962C8B-B14F-4D97-AF65-F5344CB8AC3E}">
        <p14:creationId xmlns:p14="http://schemas.microsoft.com/office/powerpoint/2010/main" val="143098836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夏">
  <a:themeElements>
    <a:clrScheme name="夏">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夏">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夏">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夏</Template>
  <TotalTime>5930</TotalTime>
  <Words>2331</Words>
  <Application>Microsoft Office PowerPoint</Application>
  <PresentationFormat>画面に合わせる (4:3)</PresentationFormat>
  <Paragraphs>215</Paragraphs>
  <Slides>20</Slides>
  <Notes>20</Notes>
  <HiddenSlides>0</HiddenSlides>
  <MMClips>20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20</vt:i4>
      </vt:variant>
    </vt:vector>
  </HeadingPairs>
  <TitlesOfParts>
    <vt:vector size="32" baseType="lpstr">
      <vt:lpstr>HGPｺﾞｼｯｸE</vt:lpstr>
      <vt:lpstr>HGP創英角ｺﾞｼｯｸUB</vt:lpstr>
      <vt:lpstr>MS UI Gothic</vt:lpstr>
      <vt:lpstr>Yu Gothic UI</vt:lpstr>
      <vt:lpstr>メイリオ</vt:lpstr>
      <vt:lpstr>游ゴシック</vt:lpstr>
      <vt:lpstr>Arial</vt:lpstr>
      <vt:lpstr>Calibri</vt:lpstr>
      <vt:lpstr>Courier New</vt:lpstr>
      <vt:lpstr>Verdana</vt:lpstr>
      <vt:lpstr>Wingdings 2</vt:lpstr>
      <vt:lpstr>夏</vt:lpstr>
      <vt:lpstr> 令和3年度 教育改革推進プロジェクト アントレプレナーシップ教育プログラム構築のための調査検証事業  成果報告 </vt:lpstr>
      <vt:lpstr>本事業の背景</vt:lpstr>
      <vt:lpstr>本事業の概要</vt:lpstr>
      <vt:lpstr>【実施計画①】</vt:lpstr>
      <vt:lpstr>計画①の実施報告</vt:lpstr>
      <vt:lpstr>計画①の実施報告</vt:lpstr>
      <vt:lpstr>計画①の実施報告</vt:lpstr>
      <vt:lpstr>計画①の実施報告</vt:lpstr>
      <vt:lpstr>計画①の実施報告</vt:lpstr>
      <vt:lpstr>計画①の実施報告</vt:lpstr>
      <vt:lpstr>計画①の実施報告</vt:lpstr>
      <vt:lpstr>計画①の実施報告</vt:lpstr>
      <vt:lpstr>【実施計画②】</vt:lpstr>
      <vt:lpstr>計画②の実施報告</vt:lpstr>
      <vt:lpstr>計画②の実施報告</vt:lpstr>
      <vt:lpstr>計画②の実施報告</vt:lpstr>
      <vt:lpstr>計画②の実施報告</vt:lpstr>
      <vt:lpstr>計画②の実施報告</vt:lpstr>
      <vt:lpstr>全学対象連携展開科目として、 　アントレプレナーシップ科目を開設</vt:lpstr>
      <vt:lpstr>今後に向けて</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和歌山大学のキャリア支援</dc:title>
  <dc:creator>Ohgushi</dc:creator>
  <cp:lastModifiedBy>中川　貴照</cp:lastModifiedBy>
  <cp:revision>336</cp:revision>
  <cp:lastPrinted>2014-05-14T02:12:02Z</cp:lastPrinted>
  <dcterms:created xsi:type="dcterms:W3CDTF">2012-08-07T03:19:15Z</dcterms:created>
  <dcterms:modified xsi:type="dcterms:W3CDTF">2022-02-25T10:02:07Z</dcterms:modified>
</cp:coreProperties>
</file>