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9" r:id="rId4"/>
    <p:sldId id="260" r:id="rId5"/>
    <p:sldId id="261" r:id="rId6"/>
  </p:sldIdLst>
  <p:sldSz cx="6858000" cy="9144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B6"/>
    <a:srgbClr val="FF3F8D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963F-B20C-4134-B4AE-C90CE95442C2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E857-90BD-4563-BC98-49E02CF0B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74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963F-B20C-4134-B4AE-C90CE95442C2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E857-90BD-4563-BC98-49E02CF0B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97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963F-B20C-4134-B4AE-C90CE95442C2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E857-90BD-4563-BC98-49E02CF0B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624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963F-B20C-4134-B4AE-C90CE95442C2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E857-90BD-4563-BC98-49E02CF0B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55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963F-B20C-4134-B4AE-C90CE95442C2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E857-90BD-4563-BC98-49E02CF0B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83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963F-B20C-4134-B4AE-C90CE95442C2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E857-90BD-4563-BC98-49E02CF0B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46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963F-B20C-4134-B4AE-C90CE95442C2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E857-90BD-4563-BC98-49E02CF0B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1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963F-B20C-4134-B4AE-C90CE95442C2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E857-90BD-4563-BC98-49E02CF0B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87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963F-B20C-4134-B4AE-C90CE95442C2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E857-90BD-4563-BC98-49E02CF0B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40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963F-B20C-4134-B4AE-C90CE95442C2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E857-90BD-4563-BC98-49E02CF0B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818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963F-B20C-4134-B4AE-C90CE95442C2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E857-90BD-4563-BC98-49E02CF0B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7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8963F-B20C-4134-B4AE-C90CE95442C2}" type="datetimeFigureOut">
              <a:rPr kumimoji="1" lang="ja-JP" altLang="en-US" smtClean="0"/>
              <a:t>2016/6/17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9E857-90BD-4563-BC98-49E02CF0BA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45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当</a:t>
            </a:r>
            <a:r>
              <a:rPr lang="ja-JP" altLang="en-US" dirty="0"/>
              <a:t>スライド</a:t>
            </a:r>
            <a:r>
              <a:rPr lang="ja-JP" altLang="en-US" dirty="0" smtClean="0"/>
              <a:t>の</a:t>
            </a:r>
            <a:r>
              <a:rPr lang="ja-JP" altLang="en-US" dirty="0" err="1" smtClean="0"/>
              <a:t>利用利用</a:t>
            </a:r>
            <a:r>
              <a:rPr lang="ja-JP" altLang="en-US" dirty="0" smtClean="0"/>
              <a:t>につい</a:t>
            </a:r>
            <a:r>
              <a:rPr lang="ja-JP" altLang="en-US" dirty="0"/>
              <a:t>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ja-JP" altLang="en-US" dirty="0" smtClean="0"/>
              <a:t>当</a:t>
            </a:r>
            <a:r>
              <a:rPr lang="ja-JP" altLang="en-US" dirty="0"/>
              <a:t>スライド</a:t>
            </a:r>
            <a:r>
              <a:rPr lang="ja-JP" altLang="en-US" dirty="0" smtClean="0"/>
              <a:t>は現在開発バージョンです。以下のスライド２，３から４つに絞り込むつもりです。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4047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吹き出し 3"/>
          <p:cNvSpPr/>
          <p:nvPr/>
        </p:nvSpPr>
        <p:spPr>
          <a:xfrm>
            <a:off x="1620000" y="1440000"/>
            <a:ext cx="4968552" cy="1224136"/>
          </a:xfrm>
          <a:prstGeom prst="wedgeRoundRectCallout">
            <a:avLst>
              <a:gd name="adj1" fmla="val -57074"/>
              <a:gd name="adj2" fmla="val -26396"/>
              <a:gd name="adj3" fmla="val 16667"/>
            </a:avLst>
          </a:prstGeom>
          <a:solidFill>
            <a:schemeClr val="bg1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000000"/>
                </a:solidFill>
              </a:rPr>
              <a:t>今日のマラソン大会の入賞おめでとう！毎日走り込んでいる成果だね。すごいよ。あんな走りはボクにはできない！</a:t>
            </a:r>
            <a:endParaRPr kumimoji="1" lang="en-US" altLang="ja-JP" sz="2000" dirty="0" smtClean="0">
              <a:solidFill>
                <a:srgbClr val="00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19269" y="755576"/>
            <a:ext cx="64807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rgbClr val="FF0000"/>
                </a:solidFill>
              </a:rPr>
              <a:t>あなたにとってはどれがうれしいメッセージ？</a:t>
            </a:r>
            <a:endParaRPr kumimoji="1" lang="en-US" altLang="ja-JP" sz="16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rgbClr val="FF0000"/>
                </a:solidFill>
              </a:rPr>
              <a:t>１，２，３・・の順に並び替えてみましょう。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224764" y="1475776"/>
            <a:ext cx="1080000" cy="1080000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224764" y="3059832"/>
            <a:ext cx="1080000" cy="10800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224764" y="4716136"/>
            <a:ext cx="1080000" cy="10800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224764" y="6300192"/>
            <a:ext cx="1080000" cy="1080000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260648" y="7812360"/>
            <a:ext cx="1080000" cy="1080000"/>
          </a:xfrm>
          <a:prstGeom prst="ellipse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吹き出し 24"/>
          <p:cNvSpPr/>
          <p:nvPr/>
        </p:nvSpPr>
        <p:spPr>
          <a:xfrm>
            <a:off x="1620000" y="3023916"/>
            <a:ext cx="4968552" cy="1224136"/>
          </a:xfrm>
          <a:prstGeom prst="wedgeRoundRectCallout">
            <a:avLst>
              <a:gd name="adj1" fmla="val -57074"/>
              <a:gd name="adj2" fmla="val -26396"/>
              <a:gd name="adj3" fmla="val 16667"/>
            </a:avLst>
          </a:prstGeom>
          <a:solidFill>
            <a:schemeClr val="bg1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000000"/>
                </a:solidFill>
              </a:rPr>
              <a:t>明日、公園のフリマでマンガ１冊５０円で売られるって。人気作品もあるみたいだよ</a:t>
            </a:r>
            <a:r>
              <a:rPr lang="ja-JP" altLang="en-US" sz="2000" dirty="0" smtClean="0">
                <a:solidFill>
                  <a:srgbClr val="000000"/>
                </a:solidFill>
              </a:rPr>
              <a:t>。</a:t>
            </a:r>
            <a:r>
              <a:rPr lang="ja-JP" altLang="en-US" sz="2000" dirty="0" err="1" smtClean="0">
                <a:solidFill>
                  <a:srgbClr val="000000"/>
                </a:solidFill>
              </a:rPr>
              <a:t>わかちゃん</a:t>
            </a:r>
            <a:r>
              <a:rPr lang="ja-JP" altLang="en-US" sz="2000" dirty="0" smtClean="0">
                <a:solidFill>
                  <a:srgbClr val="000000"/>
                </a:solidFill>
              </a:rPr>
              <a:t>、</a:t>
            </a:r>
            <a:r>
              <a:rPr lang="ja-JP" altLang="en-US" sz="2000" dirty="0">
                <a:solidFill>
                  <a:srgbClr val="000000"/>
                </a:solidFill>
              </a:rPr>
              <a:t>マンガ好きでしょ？いってみたらー。</a:t>
            </a:r>
            <a:endParaRPr kumimoji="1" lang="en-US" altLang="ja-JP" sz="2000" dirty="0" smtClean="0">
              <a:solidFill>
                <a:srgbClr val="000000"/>
              </a:solidFill>
            </a:endParaRPr>
          </a:p>
        </p:txBody>
      </p:sp>
      <p:sp>
        <p:nvSpPr>
          <p:cNvPr id="26" name="角丸四角形吹き出し 25"/>
          <p:cNvSpPr/>
          <p:nvPr/>
        </p:nvSpPr>
        <p:spPr>
          <a:xfrm>
            <a:off x="1620000" y="4608000"/>
            <a:ext cx="4968552" cy="1224136"/>
          </a:xfrm>
          <a:prstGeom prst="wedgeRoundRectCallout">
            <a:avLst>
              <a:gd name="adj1" fmla="val -57074"/>
              <a:gd name="adj2" fmla="val -26396"/>
              <a:gd name="adj3" fmla="val 16667"/>
            </a:avLst>
          </a:prstGeom>
          <a:solidFill>
            <a:schemeClr val="bg1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000000"/>
                </a:solidFill>
              </a:rPr>
              <a:t>あっ、今日</a:t>
            </a:r>
            <a:r>
              <a:rPr lang="ja-JP" altLang="en-US" sz="2000" dirty="0" err="1">
                <a:solidFill>
                  <a:srgbClr val="000000"/>
                </a:solidFill>
              </a:rPr>
              <a:t>着てたの</a:t>
            </a:r>
            <a:r>
              <a:rPr lang="ja-JP" altLang="en-US" sz="2000" dirty="0">
                <a:solidFill>
                  <a:srgbClr val="000000"/>
                </a:solidFill>
              </a:rPr>
              <a:t>新しい服だったよね。色がかわいくて、とっても似合ってたよ！</a:t>
            </a:r>
            <a:endParaRPr kumimoji="1" lang="en-US" altLang="ja-JP" sz="2000" dirty="0" smtClean="0">
              <a:solidFill>
                <a:srgbClr val="000000"/>
              </a:solidFill>
            </a:endParaRPr>
          </a:p>
        </p:txBody>
      </p:sp>
      <p:sp>
        <p:nvSpPr>
          <p:cNvPr id="27" name="角丸四角形吹き出し 26"/>
          <p:cNvSpPr/>
          <p:nvPr/>
        </p:nvSpPr>
        <p:spPr>
          <a:xfrm>
            <a:off x="1628800" y="6192000"/>
            <a:ext cx="4968552" cy="1224136"/>
          </a:xfrm>
          <a:prstGeom prst="wedgeRoundRectCallout">
            <a:avLst>
              <a:gd name="adj1" fmla="val -57074"/>
              <a:gd name="adj2" fmla="val -26396"/>
              <a:gd name="adj3" fmla="val 16667"/>
            </a:avLst>
          </a:prstGeom>
          <a:solidFill>
            <a:schemeClr val="bg1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000000"/>
                </a:solidFill>
              </a:rPr>
              <a:t>キミちゃん、今度の休日あいてない？どっか遊びに行こうよ。</a:t>
            </a:r>
            <a:endParaRPr kumimoji="1" lang="en-US" altLang="ja-JP" sz="2000" dirty="0" smtClean="0">
              <a:solidFill>
                <a:srgbClr val="000000"/>
              </a:solidFill>
            </a:endParaRPr>
          </a:p>
        </p:txBody>
      </p:sp>
      <p:sp>
        <p:nvSpPr>
          <p:cNvPr id="28" name="角丸四角形吹き出し 27"/>
          <p:cNvSpPr/>
          <p:nvPr/>
        </p:nvSpPr>
        <p:spPr>
          <a:xfrm>
            <a:off x="1628800" y="7740352"/>
            <a:ext cx="4968552" cy="1080120"/>
          </a:xfrm>
          <a:prstGeom prst="wedgeRoundRectCallout">
            <a:avLst>
              <a:gd name="adj1" fmla="val -57074"/>
              <a:gd name="adj2" fmla="val -26396"/>
              <a:gd name="adj3" fmla="val 16667"/>
            </a:avLst>
          </a:prstGeom>
          <a:solidFill>
            <a:schemeClr val="bg1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29" name="上リボン 28"/>
          <p:cNvSpPr/>
          <p:nvPr/>
        </p:nvSpPr>
        <p:spPr>
          <a:xfrm>
            <a:off x="0" y="121094"/>
            <a:ext cx="6858000" cy="648072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FF0000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受け取ってうれしいメッセージランキング</a:t>
            </a:r>
            <a:endParaRPr kumimoji="1" lang="ja-JP" altLang="en-US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00808" y="7766774"/>
            <a:ext cx="4320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schemeClr val="bg1">
                    <a:lumMod val="75000"/>
                  </a:schemeClr>
                </a:solidFill>
              </a:rPr>
              <a:t>受け取ってうれしかった、送ってみて喜ばれたメッセージを書いてみよう。</a:t>
            </a:r>
            <a:endParaRPr kumimoji="1" lang="ja-JP" altLang="en-US" sz="11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68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吹き出し 3"/>
          <p:cNvSpPr/>
          <p:nvPr/>
        </p:nvSpPr>
        <p:spPr>
          <a:xfrm>
            <a:off x="1556792" y="1475656"/>
            <a:ext cx="4968552" cy="1224136"/>
          </a:xfrm>
          <a:prstGeom prst="wedgeRoundRectCallout">
            <a:avLst>
              <a:gd name="adj1" fmla="val -57074"/>
              <a:gd name="adj2" fmla="val -26396"/>
              <a:gd name="adj3" fmla="val 16667"/>
            </a:avLst>
          </a:prstGeom>
          <a:solidFill>
            <a:schemeClr val="bg1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000000"/>
                </a:solidFill>
              </a:rPr>
              <a:t>テスト勉強しんどいなぁ・・・でも自分が</a:t>
            </a:r>
            <a:r>
              <a:rPr lang="ja-JP" altLang="en-US" sz="2000" dirty="0" err="1">
                <a:solidFill>
                  <a:srgbClr val="000000"/>
                </a:solidFill>
              </a:rPr>
              <a:t>今しないと</a:t>
            </a:r>
            <a:r>
              <a:rPr lang="ja-JP" altLang="en-US" sz="2000" dirty="0">
                <a:solidFill>
                  <a:srgbClr val="000000"/>
                </a:solidFill>
              </a:rPr>
              <a:t>いけないことはこれだよね。がんばろう</a:t>
            </a:r>
            <a:r>
              <a:rPr lang="ja-JP" altLang="en-US" sz="2000" dirty="0" smtClean="0">
                <a:solidFill>
                  <a:srgbClr val="000000"/>
                </a:solidFill>
              </a:rPr>
              <a:t>。なほちゃんも</a:t>
            </a:r>
            <a:r>
              <a:rPr lang="ja-JP" altLang="en-US" sz="2000" dirty="0">
                <a:solidFill>
                  <a:srgbClr val="000000"/>
                </a:solidFill>
              </a:rPr>
              <a:t>がんばって！</a:t>
            </a:r>
            <a:endParaRPr kumimoji="1" lang="en-US" altLang="ja-JP" sz="2000" dirty="0" smtClean="0">
              <a:solidFill>
                <a:srgbClr val="00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19269" y="755576"/>
            <a:ext cx="64807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rgbClr val="FF0000"/>
                </a:solidFill>
              </a:rPr>
              <a:t>あなたにとってはどれがうれしいメッセージ？</a:t>
            </a:r>
            <a:endParaRPr kumimoji="1" lang="en-US" altLang="ja-JP" sz="16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rgbClr val="FF0000"/>
                </a:solidFill>
              </a:rPr>
              <a:t>１，２，３・・の順に並び替えてみましょう。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188760" y="1475656"/>
            <a:ext cx="1080000" cy="10800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188760" y="3095984"/>
            <a:ext cx="1080000" cy="10800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188760" y="4715984"/>
            <a:ext cx="1080000" cy="10800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188760" y="6335984"/>
            <a:ext cx="1080000" cy="1080000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188640" y="7740352"/>
            <a:ext cx="1080000" cy="1080000"/>
          </a:xfrm>
          <a:prstGeom prst="ellipse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吹き出し 24"/>
          <p:cNvSpPr/>
          <p:nvPr/>
        </p:nvSpPr>
        <p:spPr>
          <a:xfrm>
            <a:off x="1556792" y="3059832"/>
            <a:ext cx="4968552" cy="1224136"/>
          </a:xfrm>
          <a:prstGeom prst="wedgeRoundRectCallout">
            <a:avLst>
              <a:gd name="adj1" fmla="val -57074"/>
              <a:gd name="adj2" fmla="val -26396"/>
              <a:gd name="adj3" fmla="val 16667"/>
            </a:avLst>
          </a:prstGeom>
          <a:solidFill>
            <a:schemeClr val="bg1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000000"/>
                </a:solidFill>
              </a:rPr>
              <a:t>明日</a:t>
            </a:r>
            <a:r>
              <a:rPr lang="ja-JP" altLang="en-US" sz="2000" dirty="0" smtClean="0">
                <a:solidFill>
                  <a:srgbClr val="000000"/>
                </a:solidFill>
              </a:rPr>
              <a:t>、ひなちゃんの</a:t>
            </a:r>
            <a:r>
              <a:rPr lang="ja-JP" altLang="en-US" sz="2000" dirty="0">
                <a:solidFill>
                  <a:srgbClr val="000000"/>
                </a:solidFill>
              </a:rPr>
              <a:t>テニス部の試合だよね</a:t>
            </a:r>
            <a:r>
              <a:rPr lang="ja-JP" altLang="en-US" sz="2000" dirty="0" smtClean="0">
                <a:solidFill>
                  <a:srgbClr val="000000"/>
                </a:solidFill>
              </a:rPr>
              <a:t>？ひなちゃん、</a:t>
            </a:r>
            <a:r>
              <a:rPr lang="ja-JP" altLang="en-US" sz="2000" dirty="0">
                <a:solidFill>
                  <a:srgbClr val="000000"/>
                </a:solidFill>
              </a:rPr>
              <a:t>出るんでしょ。応援にいけないけど、勝利を祈ってるよ！</a:t>
            </a:r>
            <a:endParaRPr kumimoji="1" lang="en-US" altLang="ja-JP" sz="2000" dirty="0" smtClean="0">
              <a:solidFill>
                <a:srgbClr val="000000"/>
              </a:solidFill>
            </a:endParaRPr>
          </a:p>
        </p:txBody>
      </p:sp>
      <p:sp>
        <p:nvSpPr>
          <p:cNvPr id="26" name="角丸四角形吹き出し 25"/>
          <p:cNvSpPr/>
          <p:nvPr/>
        </p:nvSpPr>
        <p:spPr>
          <a:xfrm>
            <a:off x="1556792" y="4644008"/>
            <a:ext cx="4968552" cy="1224136"/>
          </a:xfrm>
          <a:prstGeom prst="wedgeRoundRectCallout">
            <a:avLst>
              <a:gd name="adj1" fmla="val -57074"/>
              <a:gd name="adj2" fmla="val -26396"/>
              <a:gd name="adj3" fmla="val 16667"/>
            </a:avLst>
          </a:prstGeom>
          <a:solidFill>
            <a:schemeClr val="bg1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rgbClr val="000000"/>
                </a:solidFill>
              </a:rPr>
              <a:t>まーちゃん、なんか</a:t>
            </a:r>
            <a:r>
              <a:rPr lang="ja-JP" altLang="en-US" sz="2000" dirty="0">
                <a:solidFill>
                  <a:srgbClr val="000000"/>
                </a:solidFill>
              </a:rPr>
              <a:t>心配事とかあるの？元気なかったし、なんか時々イライラしてるみたいだった。何か悩み事あったら何でもいってね！</a:t>
            </a:r>
            <a:endParaRPr kumimoji="1" lang="en-US" altLang="ja-JP" sz="2000" dirty="0" smtClean="0">
              <a:solidFill>
                <a:srgbClr val="000000"/>
              </a:solidFill>
            </a:endParaRPr>
          </a:p>
        </p:txBody>
      </p:sp>
      <p:sp>
        <p:nvSpPr>
          <p:cNvPr id="27" name="角丸四角形吹き出し 26"/>
          <p:cNvSpPr/>
          <p:nvPr/>
        </p:nvSpPr>
        <p:spPr>
          <a:xfrm>
            <a:off x="1556792" y="6228184"/>
            <a:ext cx="4968552" cy="1224136"/>
          </a:xfrm>
          <a:prstGeom prst="wedgeRoundRectCallout">
            <a:avLst>
              <a:gd name="adj1" fmla="val -57074"/>
              <a:gd name="adj2" fmla="val -26396"/>
              <a:gd name="adj3" fmla="val 16667"/>
            </a:avLst>
          </a:prstGeom>
          <a:solidFill>
            <a:schemeClr val="bg1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000000"/>
                </a:solidFill>
              </a:rPr>
              <a:t>今日、先生がね、愛ちゃんのこと褒めてた。あいつは、まわりへの気配りや気遣いができるやつだって。</a:t>
            </a:r>
          </a:p>
        </p:txBody>
      </p:sp>
      <p:sp>
        <p:nvSpPr>
          <p:cNvPr id="28" name="角丸四角形吹き出し 27"/>
          <p:cNvSpPr/>
          <p:nvPr/>
        </p:nvSpPr>
        <p:spPr>
          <a:xfrm>
            <a:off x="1700808" y="7776000"/>
            <a:ext cx="4824536" cy="1044472"/>
          </a:xfrm>
          <a:prstGeom prst="wedgeRoundRectCallout">
            <a:avLst>
              <a:gd name="adj1" fmla="val -57074"/>
              <a:gd name="adj2" fmla="val -26396"/>
              <a:gd name="adj3" fmla="val 16667"/>
            </a:avLst>
          </a:prstGeom>
          <a:solidFill>
            <a:schemeClr val="bg1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dirty="0" smtClean="0">
              <a:solidFill>
                <a:srgbClr val="000000"/>
              </a:solidFill>
            </a:endParaRPr>
          </a:p>
        </p:txBody>
      </p:sp>
      <p:sp>
        <p:nvSpPr>
          <p:cNvPr id="29" name="上リボン 28"/>
          <p:cNvSpPr/>
          <p:nvPr/>
        </p:nvSpPr>
        <p:spPr>
          <a:xfrm>
            <a:off x="0" y="121094"/>
            <a:ext cx="6858000" cy="648072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FF0000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受け取ってうれしいメッセージランキング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80828" y="7766774"/>
            <a:ext cx="4320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schemeClr val="bg1">
                    <a:lumMod val="75000"/>
                  </a:schemeClr>
                </a:solidFill>
              </a:rPr>
              <a:t>受け取ってうれしかった、送ってみて喜ばれたメッセージを書いてみよう。</a:t>
            </a:r>
            <a:endParaRPr kumimoji="1" lang="ja-JP" altLang="en-US" sz="11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33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吹き出し 3"/>
          <p:cNvSpPr/>
          <p:nvPr/>
        </p:nvSpPr>
        <p:spPr>
          <a:xfrm>
            <a:off x="1620000" y="1440000"/>
            <a:ext cx="4968552" cy="1224136"/>
          </a:xfrm>
          <a:prstGeom prst="wedgeRoundRectCallout">
            <a:avLst>
              <a:gd name="adj1" fmla="val -57074"/>
              <a:gd name="adj2" fmla="val -26396"/>
              <a:gd name="adj3" fmla="val 16667"/>
            </a:avLst>
          </a:prstGeom>
          <a:solidFill>
            <a:schemeClr val="bg1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000000"/>
                </a:solidFill>
              </a:rPr>
              <a:t>今日のマラソン大会の入賞おめでとう！毎日走り込んでいる成果だね。すごいよ。あんな走りはボクにはできない！</a:t>
            </a:r>
            <a:endParaRPr kumimoji="1" lang="en-US" altLang="ja-JP" sz="2000" dirty="0" smtClean="0">
              <a:solidFill>
                <a:srgbClr val="00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19269" y="755576"/>
            <a:ext cx="64807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rgbClr val="FF0000"/>
                </a:solidFill>
              </a:rPr>
              <a:t>あなたにとってはどれがうれしいメッセージ？</a:t>
            </a:r>
            <a:endParaRPr kumimoji="1" lang="en-US" altLang="ja-JP" sz="16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rgbClr val="FF0000"/>
                </a:solidFill>
              </a:rPr>
              <a:t>１，２，３・・の順に並び替えてみましょう。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224764" y="1475776"/>
            <a:ext cx="1080000" cy="1080000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224764" y="3059832"/>
            <a:ext cx="1080000" cy="10800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224764" y="4716136"/>
            <a:ext cx="1080000" cy="10800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224764" y="6300192"/>
            <a:ext cx="1080000" cy="1080000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260648" y="7812360"/>
            <a:ext cx="1080000" cy="1080000"/>
          </a:xfrm>
          <a:prstGeom prst="ellipse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吹き出し 24"/>
          <p:cNvSpPr/>
          <p:nvPr/>
        </p:nvSpPr>
        <p:spPr>
          <a:xfrm>
            <a:off x="1620000" y="3023916"/>
            <a:ext cx="4968552" cy="1224136"/>
          </a:xfrm>
          <a:prstGeom prst="wedgeRoundRectCallout">
            <a:avLst>
              <a:gd name="adj1" fmla="val -57074"/>
              <a:gd name="adj2" fmla="val -26396"/>
              <a:gd name="adj3" fmla="val 16667"/>
            </a:avLst>
          </a:prstGeom>
          <a:solidFill>
            <a:schemeClr val="bg1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000000"/>
                </a:solidFill>
              </a:rPr>
              <a:t>明日、公園のフリマでマンガ１冊５０円で売られるって。人気作品もあるみたいだよ</a:t>
            </a:r>
            <a:r>
              <a:rPr lang="ja-JP" altLang="en-US" sz="2000" dirty="0" smtClean="0">
                <a:solidFill>
                  <a:srgbClr val="000000"/>
                </a:solidFill>
              </a:rPr>
              <a:t>。</a:t>
            </a:r>
            <a:r>
              <a:rPr lang="ja-JP" altLang="en-US" sz="2000" dirty="0" err="1" smtClean="0">
                <a:solidFill>
                  <a:srgbClr val="000000"/>
                </a:solidFill>
              </a:rPr>
              <a:t>わかちゃん</a:t>
            </a:r>
            <a:r>
              <a:rPr lang="ja-JP" altLang="en-US" sz="2000" dirty="0" smtClean="0">
                <a:solidFill>
                  <a:srgbClr val="000000"/>
                </a:solidFill>
              </a:rPr>
              <a:t>、</a:t>
            </a:r>
            <a:r>
              <a:rPr lang="ja-JP" altLang="en-US" sz="2000" dirty="0">
                <a:solidFill>
                  <a:srgbClr val="000000"/>
                </a:solidFill>
              </a:rPr>
              <a:t>マンガ好きでしょ？いってみたらー。</a:t>
            </a:r>
            <a:endParaRPr kumimoji="1" lang="en-US" altLang="ja-JP" sz="2000" dirty="0" smtClean="0">
              <a:solidFill>
                <a:srgbClr val="000000"/>
              </a:solidFill>
            </a:endParaRPr>
          </a:p>
        </p:txBody>
      </p:sp>
      <p:sp>
        <p:nvSpPr>
          <p:cNvPr id="26" name="角丸四角形吹き出し 25"/>
          <p:cNvSpPr/>
          <p:nvPr/>
        </p:nvSpPr>
        <p:spPr>
          <a:xfrm>
            <a:off x="1620000" y="4608000"/>
            <a:ext cx="4968552" cy="1224136"/>
          </a:xfrm>
          <a:prstGeom prst="wedgeRoundRectCallout">
            <a:avLst>
              <a:gd name="adj1" fmla="val -57074"/>
              <a:gd name="adj2" fmla="val -26396"/>
              <a:gd name="adj3" fmla="val 16667"/>
            </a:avLst>
          </a:prstGeom>
          <a:solidFill>
            <a:schemeClr val="bg1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000000"/>
                </a:solidFill>
              </a:rPr>
              <a:t>あっ、今日</a:t>
            </a:r>
            <a:r>
              <a:rPr lang="ja-JP" altLang="en-US" sz="2000" dirty="0" err="1">
                <a:solidFill>
                  <a:srgbClr val="000000"/>
                </a:solidFill>
              </a:rPr>
              <a:t>着てたの</a:t>
            </a:r>
            <a:r>
              <a:rPr lang="ja-JP" altLang="en-US" sz="2000" dirty="0">
                <a:solidFill>
                  <a:srgbClr val="000000"/>
                </a:solidFill>
              </a:rPr>
              <a:t>新しい服だったよね。色がかわいくて、とっても似合ってたよ！</a:t>
            </a:r>
            <a:endParaRPr kumimoji="1" lang="en-US" altLang="ja-JP" sz="2000" dirty="0" smtClean="0">
              <a:solidFill>
                <a:srgbClr val="000000"/>
              </a:solidFill>
            </a:endParaRPr>
          </a:p>
        </p:txBody>
      </p:sp>
      <p:sp>
        <p:nvSpPr>
          <p:cNvPr id="27" name="角丸四角形吹き出し 26"/>
          <p:cNvSpPr/>
          <p:nvPr/>
        </p:nvSpPr>
        <p:spPr>
          <a:xfrm>
            <a:off x="1628800" y="6192000"/>
            <a:ext cx="4968552" cy="1224136"/>
          </a:xfrm>
          <a:prstGeom prst="wedgeRoundRectCallout">
            <a:avLst>
              <a:gd name="adj1" fmla="val -57074"/>
              <a:gd name="adj2" fmla="val -26396"/>
              <a:gd name="adj3" fmla="val 16667"/>
            </a:avLst>
          </a:prstGeom>
          <a:solidFill>
            <a:schemeClr val="bg1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000000"/>
                </a:solidFill>
              </a:rPr>
              <a:t>キミちゃん、今度の休日あいてない？どっか遊びに行こうよ。</a:t>
            </a:r>
            <a:endParaRPr kumimoji="1" lang="en-US" altLang="ja-JP" sz="2000" dirty="0" smtClean="0">
              <a:solidFill>
                <a:srgbClr val="000000"/>
              </a:solidFill>
            </a:endParaRPr>
          </a:p>
        </p:txBody>
      </p:sp>
      <p:sp>
        <p:nvSpPr>
          <p:cNvPr id="28" name="角丸四角形吹き出し 27"/>
          <p:cNvSpPr/>
          <p:nvPr/>
        </p:nvSpPr>
        <p:spPr>
          <a:xfrm>
            <a:off x="1628800" y="7740352"/>
            <a:ext cx="4968552" cy="1080120"/>
          </a:xfrm>
          <a:prstGeom prst="wedgeRoundRectCallout">
            <a:avLst>
              <a:gd name="adj1" fmla="val -57074"/>
              <a:gd name="adj2" fmla="val -26396"/>
              <a:gd name="adj3" fmla="val 16667"/>
            </a:avLst>
          </a:prstGeom>
          <a:solidFill>
            <a:schemeClr val="bg1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29" name="上リボン 28"/>
          <p:cNvSpPr/>
          <p:nvPr/>
        </p:nvSpPr>
        <p:spPr>
          <a:xfrm>
            <a:off x="0" y="121094"/>
            <a:ext cx="6858000" cy="648072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FF0000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受け取ってうれしいメッセージランキング</a:t>
            </a:r>
            <a:endParaRPr kumimoji="1" lang="ja-JP" altLang="en-US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00808" y="7766774"/>
            <a:ext cx="4320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schemeClr val="bg1">
                    <a:lumMod val="75000"/>
                  </a:schemeClr>
                </a:solidFill>
              </a:rPr>
              <a:t>受け取ってうれしかった、送ってみて喜ばれたメッセージを書いてみよう。</a:t>
            </a:r>
            <a:endParaRPr kumimoji="1" lang="ja-JP" altLang="en-US" sz="11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4725144" y="2267744"/>
            <a:ext cx="1872208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/>
              <a:t>賞賛</a:t>
            </a:r>
            <a:endParaRPr kumimoji="1" lang="ja-JP" altLang="en-US" sz="4000" dirty="0"/>
          </a:p>
        </p:txBody>
      </p:sp>
      <p:sp>
        <p:nvSpPr>
          <p:cNvPr id="16" name="角丸四角形 15"/>
          <p:cNvSpPr/>
          <p:nvPr/>
        </p:nvSpPr>
        <p:spPr>
          <a:xfrm>
            <a:off x="4077072" y="3995936"/>
            <a:ext cx="2520280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/>
              <a:t>有益情報</a:t>
            </a:r>
            <a:endParaRPr kumimoji="1" lang="ja-JP" altLang="en-US" sz="3200" dirty="0"/>
          </a:p>
        </p:txBody>
      </p:sp>
      <p:sp>
        <p:nvSpPr>
          <p:cNvPr id="17" name="角丸四角形 16"/>
          <p:cNvSpPr/>
          <p:nvPr/>
        </p:nvSpPr>
        <p:spPr>
          <a:xfrm>
            <a:off x="4725144" y="5580112"/>
            <a:ext cx="1872208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賛美</a:t>
            </a:r>
            <a:endParaRPr kumimoji="1" lang="ja-JP" altLang="en-US" sz="3600" dirty="0"/>
          </a:p>
        </p:txBody>
      </p:sp>
      <p:sp>
        <p:nvSpPr>
          <p:cNvPr id="19" name="角丸四角形 18"/>
          <p:cNvSpPr/>
          <p:nvPr/>
        </p:nvSpPr>
        <p:spPr>
          <a:xfrm>
            <a:off x="4725144" y="7020272"/>
            <a:ext cx="1872208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お誘い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3640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吹き出し 3"/>
          <p:cNvSpPr/>
          <p:nvPr/>
        </p:nvSpPr>
        <p:spPr>
          <a:xfrm>
            <a:off x="1556792" y="1475656"/>
            <a:ext cx="4968552" cy="1224136"/>
          </a:xfrm>
          <a:prstGeom prst="wedgeRoundRectCallout">
            <a:avLst>
              <a:gd name="adj1" fmla="val -57074"/>
              <a:gd name="adj2" fmla="val -26396"/>
              <a:gd name="adj3" fmla="val 16667"/>
            </a:avLst>
          </a:prstGeom>
          <a:solidFill>
            <a:schemeClr val="bg1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000000"/>
                </a:solidFill>
              </a:rPr>
              <a:t>テスト勉強しんどいなぁ・・・でも自分が</a:t>
            </a:r>
            <a:r>
              <a:rPr lang="ja-JP" altLang="en-US" sz="2000" dirty="0" err="1">
                <a:solidFill>
                  <a:srgbClr val="000000"/>
                </a:solidFill>
              </a:rPr>
              <a:t>今しないと</a:t>
            </a:r>
            <a:r>
              <a:rPr lang="ja-JP" altLang="en-US" sz="2000" dirty="0">
                <a:solidFill>
                  <a:srgbClr val="000000"/>
                </a:solidFill>
              </a:rPr>
              <a:t>いけないことはこれだよね。がんばろう</a:t>
            </a:r>
            <a:r>
              <a:rPr lang="ja-JP" altLang="en-US" sz="2000" dirty="0" smtClean="0">
                <a:solidFill>
                  <a:srgbClr val="000000"/>
                </a:solidFill>
              </a:rPr>
              <a:t>。なほちゃんも</a:t>
            </a:r>
            <a:r>
              <a:rPr lang="ja-JP" altLang="en-US" sz="2000" dirty="0">
                <a:solidFill>
                  <a:srgbClr val="000000"/>
                </a:solidFill>
              </a:rPr>
              <a:t>がんばって！</a:t>
            </a:r>
            <a:endParaRPr kumimoji="1" lang="en-US" altLang="ja-JP" sz="2000" dirty="0" smtClean="0">
              <a:solidFill>
                <a:srgbClr val="00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19269" y="755576"/>
            <a:ext cx="64807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rgbClr val="FF0000"/>
                </a:solidFill>
              </a:rPr>
              <a:t>あなたにとってはどれがうれしいメッセージ？</a:t>
            </a:r>
            <a:endParaRPr kumimoji="1" lang="en-US" altLang="ja-JP" sz="16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rgbClr val="FF0000"/>
                </a:solidFill>
              </a:rPr>
              <a:t>１，２，３・・の順に並び替えてみましょう。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188760" y="1475656"/>
            <a:ext cx="1080000" cy="10800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188760" y="3095984"/>
            <a:ext cx="1080000" cy="10800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188760" y="4715984"/>
            <a:ext cx="1080000" cy="10800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188760" y="6335984"/>
            <a:ext cx="1080000" cy="1080000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188640" y="7740352"/>
            <a:ext cx="1080000" cy="1080000"/>
          </a:xfrm>
          <a:prstGeom prst="ellipse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吹き出し 24"/>
          <p:cNvSpPr/>
          <p:nvPr/>
        </p:nvSpPr>
        <p:spPr>
          <a:xfrm>
            <a:off x="1556792" y="3059832"/>
            <a:ext cx="4968552" cy="1224136"/>
          </a:xfrm>
          <a:prstGeom prst="wedgeRoundRectCallout">
            <a:avLst>
              <a:gd name="adj1" fmla="val -57074"/>
              <a:gd name="adj2" fmla="val -26396"/>
              <a:gd name="adj3" fmla="val 16667"/>
            </a:avLst>
          </a:prstGeom>
          <a:solidFill>
            <a:schemeClr val="bg1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000000"/>
                </a:solidFill>
              </a:rPr>
              <a:t>明日</a:t>
            </a:r>
            <a:r>
              <a:rPr lang="ja-JP" altLang="en-US" sz="2000" dirty="0" smtClean="0">
                <a:solidFill>
                  <a:srgbClr val="000000"/>
                </a:solidFill>
              </a:rPr>
              <a:t>、ひなちゃんの</a:t>
            </a:r>
            <a:r>
              <a:rPr lang="ja-JP" altLang="en-US" sz="2000" dirty="0">
                <a:solidFill>
                  <a:srgbClr val="000000"/>
                </a:solidFill>
              </a:rPr>
              <a:t>テニス部の試合だよね</a:t>
            </a:r>
            <a:r>
              <a:rPr lang="ja-JP" altLang="en-US" sz="2000" dirty="0" smtClean="0">
                <a:solidFill>
                  <a:srgbClr val="000000"/>
                </a:solidFill>
              </a:rPr>
              <a:t>？ひなちゃん、</a:t>
            </a:r>
            <a:r>
              <a:rPr lang="ja-JP" altLang="en-US" sz="2000" dirty="0">
                <a:solidFill>
                  <a:srgbClr val="000000"/>
                </a:solidFill>
              </a:rPr>
              <a:t>出るんでしょ。応援にいけないけど、勝利を祈ってるよ！</a:t>
            </a:r>
            <a:endParaRPr kumimoji="1" lang="en-US" altLang="ja-JP" sz="2000" dirty="0" smtClean="0">
              <a:solidFill>
                <a:srgbClr val="000000"/>
              </a:solidFill>
            </a:endParaRPr>
          </a:p>
        </p:txBody>
      </p:sp>
      <p:sp>
        <p:nvSpPr>
          <p:cNvPr id="26" name="角丸四角形吹き出し 25"/>
          <p:cNvSpPr/>
          <p:nvPr/>
        </p:nvSpPr>
        <p:spPr>
          <a:xfrm>
            <a:off x="1556792" y="4644008"/>
            <a:ext cx="4968552" cy="1224136"/>
          </a:xfrm>
          <a:prstGeom prst="wedgeRoundRectCallout">
            <a:avLst>
              <a:gd name="adj1" fmla="val -57074"/>
              <a:gd name="adj2" fmla="val -26396"/>
              <a:gd name="adj3" fmla="val 16667"/>
            </a:avLst>
          </a:prstGeom>
          <a:solidFill>
            <a:schemeClr val="bg1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rgbClr val="000000"/>
                </a:solidFill>
              </a:rPr>
              <a:t>まーちゃん、なんか</a:t>
            </a:r>
            <a:r>
              <a:rPr lang="ja-JP" altLang="en-US" sz="2000" dirty="0">
                <a:solidFill>
                  <a:srgbClr val="000000"/>
                </a:solidFill>
              </a:rPr>
              <a:t>心配事とかあるの？元気なかったし、なんか時々イライラしてるみたいだった。何か悩み事あったら何でもいってね！</a:t>
            </a:r>
            <a:endParaRPr kumimoji="1" lang="en-US" altLang="ja-JP" sz="2000" dirty="0" smtClean="0">
              <a:solidFill>
                <a:srgbClr val="000000"/>
              </a:solidFill>
            </a:endParaRPr>
          </a:p>
        </p:txBody>
      </p:sp>
      <p:sp>
        <p:nvSpPr>
          <p:cNvPr id="27" name="角丸四角形吹き出し 26"/>
          <p:cNvSpPr/>
          <p:nvPr/>
        </p:nvSpPr>
        <p:spPr>
          <a:xfrm>
            <a:off x="1556792" y="6228184"/>
            <a:ext cx="4968552" cy="1224136"/>
          </a:xfrm>
          <a:prstGeom prst="wedgeRoundRectCallout">
            <a:avLst>
              <a:gd name="adj1" fmla="val -57074"/>
              <a:gd name="adj2" fmla="val -26396"/>
              <a:gd name="adj3" fmla="val 16667"/>
            </a:avLst>
          </a:prstGeom>
          <a:solidFill>
            <a:schemeClr val="bg1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000000"/>
                </a:solidFill>
              </a:rPr>
              <a:t>今日、先生がね、愛ちゃんのこと褒めてた。あいつは、まわりへの気配りや気遣いができるやつだって。</a:t>
            </a:r>
          </a:p>
        </p:txBody>
      </p:sp>
      <p:sp>
        <p:nvSpPr>
          <p:cNvPr id="28" name="角丸四角形吹き出し 27"/>
          <p:cNvSpPr/>
          <p:nvPr/>
        </p:nvSpPr>
        <p:spPr>
          <a:xfrm>
            <a:off x="1700808" y="7776000"/>
            <a:ext cx="4824536" cy="1044472"/>
          </a:xfrm>
          <a:prstGeom prst="wedgeRoundRectCallout">
            <a:avLst>
              <a:gd name="adj1" fmla="val -57074"/>
              <a:gd name="adj2" fmla="val -26396"/>
              <a:gd name="adj3" fmla="val 16667"/>
            </a:avLst>
          </a:prstGeom>
          <a:solidFill>
            <a:schemeClr val="bg1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dirty="0" smtClean="0">
              <a:solidFill>
                <a:srgbClr val="000000"/>
              </a:solidFill>
            </a:endParaRPr>
          </a:p>
        </p:txBody>
      </p:sp>
      <p:sp>
        <p:nvSpPr>
          <p:cNvPr id="29" name="上リボン 28"/>
          <p:cNvSpPr/>
          <p:nvPr/>
        </p:nvSpPr>
        <p:spPr>
          <a:xfrm>
            <a:off x="0" y="121094"/>
            <a:ext cx="6858000" cy="648072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FF0000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受け取ってうれしいメッセージランキング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80828" y="7766774"/>
            <a:ext cx="4320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schemeClr val="bg1">
                    <a:lumMod val="75000"/>
                  </a:schemeClr>
                </a:solidFill>
              </a:rPr>
              <a:t>受け取ってうれしかった、送ってみて喜ばれたメッセージを書いてみよう。</a:t>
            </a:r>
            <a:endParaRPr kumimoji="1" lang="ja-JP" altLang="en-US" sz="11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4869160" y="2267744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/>
              <a:t>励まし</a:t>
            </a:r>
            <a:endParaRPr kumimoji="1" lang="ja-JP" altLang="en-US" sz="4000" dirty="0"/>
          </a:p>
        </p:txBody>
      </p:sp>
      <p:sp>
        <p:nvSpPr>
          <p:cNvPr id="16" name="角丸四角形 15"/>
          <p:cNvSpPr/>
          <p:nvPr/>
        </p:nvSpPr>
        <p:spPr>
          <a:xfrm>
            <a:off x="4869160" y="3995936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/>
              <a:t>祈願</a:t>
            </a:r>
            <a:endParaRPr kumimoji="1" lang="ja-JP" altLang="en-US" sz="4400" dirty="0"/>
          </a:p>
        </p:txBody>
      </p:sp>
      <p:sp>
        <p:nvSpPr>
          <p:cNvPr id="17" name="角丸四角形 16"/>
          <p:cNvSpPr/>
          <p:nvPr/>
        </p:nvSpPr>
        <p:spPr>
          <a:xfrm>
            <a:off x="3933056" y="5580112"/>
            <a:ext cx="2664296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気配り・支持</a:t>
            </a:r>
            <a:endParaRPr kumimoji="1" lang="ja-JP" altLang="en-US" sz="3200" dirty="0"/>
          </a:p>
        </p:txBody>
      </p:sp>
      <p:sp>
        <p:nvSpPr>
          <p:cNvPr id="19" name="角丸四角形 18"/>
          <p:cNvSpPr/>
          <p:nvPr/>
        </p:nvSpPr>
        <p:spPr>
          <a:xfrm>
            <a:off x="4869160" y="7020272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/>
              <a:t>賛辞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7383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565</Words>
  <Application>Microsoft Office PowerPoint</Application>
  <PresentationFormat>画面に合わせる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Office ​​テーマ</vt:lpstr>
      <vt:lpstr>当スライドの利用利用について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chiaki</dc:creator>
  <cp:lastModifiedBy>Administrator</cp:lastModifiedBy>
  <cp:revision>23</cp:revision>
  <cp:lastPrinted>2016-03-05T21:33:24Z</cp:lastPrinted>
  <dcterms:created xsi:type="dcterms:W3CDTF">2015-10-06T13:11:08Z</dcterms:created>
  <dcterms:modified xsi:type="dcterms:W3CDTF">2016-06-17T04:41:55Z</dcterms:modified>
</cp:coreProperties>
</file>