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7" r:id="rId3"/>
    <p:sldId id="259" r:id="rId4"/>
    <p:sldId id="261" r:id="rId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814" autoAdjust="0"/>
  </p:normalViewPr>
  <p:slideViewPr>
    <p:cSldViewPr>
      <p:cViewPr varScale="1">
        <p:scale>
          <a:sx n="122" d="100"/>
          <a:sy n="122" d="100"/>
        </p:scale>
        <p:origin x="912"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A75D35-1AB8-4C7B-B597-1C22FB394978}" type="doc">
      <dgm:prSet loTypeId="urn:microsoft.com/office/officeart/2005/8/layout/chevron1" loCatId="process" qsTypeId="urn:microsoft.com/office/officeart/2005/8/quickstyle/simple1" qsCatId="simple" csTypeId="urn:microsoft.com/office/officeart/2005/8/colors/accent2_2" csCatId="accent2" phldr="1"/>
      <dgm:spPr/>
    </dgm:pt>
    <dgm:pt modelId="{F9C9BC9A-009E-4EB0-B132-5AC479C9671E}">
      <dgm:prSet phldrT="[テキスト]"/>
      <dgm:spPr/>
      <dgm:t>
        <a:bodyPr/>
        <a:lstStyle/>
        <a:p>
          <a:r>
            <a:rPr kumimoji="1" lang="en-US" altLang="ja-JP" dirty="0"/>
            <a:t>P</a:t>
          </a:r>
          <a:endParaRPr kumimoji="1" lang="ja-JP" altLang="en-US" dirty="0"/>
        </a:p>
      </dgm:t>
    </dgm:pt>
    <dgm:pt modelId="{1D5C37F0-1E12-4254-A3D3-7FC0A9CEF409}" type="parTrans" cxnId="{9413095F-8636-4AD7-A7B0-4CC5AC532A97}">
      <dgm:prSet/>
      <dgm:spPr/>
      <dgm:t>
        <a:bodyPr/>
        <a:lstStyle/>
        <a:p>
          <a:endParaRPr kumimoji="1" lang="ja-JP" altLang="en-US"/>
        </a:p>
      </dgm:t>
    </dgm:pt>
    <dgm:pt modelId="{8A76342D-18D8-4083-9C33-C41F28E0EE26}" type="sibTrans" cxnId="{9413095F-8636-4AD7-A7B0-4CC5AC532A97}">
      <dgm:prSet/>
      <dgm:spPr/>
      <dgm:t>
        <a:bodyPr/>
        <a:lstStyle/>
        <a:p>
          <a:endParaRPr kumimoji="1" lang="ja-JP" altLang="en-US"/>
        </a:p>
      </dgm:t>
    </dgm:pt>
    <dgm:pt modelId="{32970348-0265-4530-8DDB-776A2A4DFA1D}">
      <dgm:prSet phldrT="[テキスト]"/>
      <dgm:spPr/>
      <dgm:t>
        <a:bodyPr/>
        <a:lstStyle/>
        <a:p>
          <a:r>
            <a:rPr kumimoji="1" lang="en-US" altLang="ja-JP" dirty="0"/>
            <a:t>D</a:t>
          </a:r>
          <a:endParaRPr kumimoji="1" lang="ja-JP" altLang="en-US" dirty="0"/>
        </a:p>
      </dgm:t>
    </dgm:pt>
    <dgm:pt modelId="{7340AD8B-E0A1-44F7-BD15-63024408701A}" type="parTrans" cxnId="{9D54E0D2-B87A-4683-89D9-AF5D8092FB2B}">
      <dgm:prSet/>
      <dgm:spPr/>
      <dgm:t>
        <a:bodyPr/>
        <a:lstStyle/>
        <a:p>
          <a:endParaRPr kumimoji="1" lang="ja-JP" altLang="en-US"/>
        </a:p>
      </dgm:t>
    </dgm:pt>
    <dgm:pt modelId="{5EE0CE17-0507-4841-BAB9-60145BC95A22}" type="sibTrans" cxnId="{9D54E0D2-B87A-4683-89D9-AF5D8092FB2B}">
      <dgm:prSet/>
      <dgm:spPr/>
      <dgm:t>
        <a:bodyPr/>
        <a:lstStyle/>
        <a:p>
          <a:endParaRPr kumimoji="1" lang="ja-JP" altLang="en-US"/>
        </a:p>
      </dgm:t>
    </dgm:pt>
    <dgm:pt modelId="{B19B5473-9E1C-4827-8812-6D52404125BF}">
      <dgm:prSet phldrT="[テキスト]"/>
      <dgm:spPr/>
      <dgm:t>
        <a:bodyPr/>
        <a:lstStyle/>
        <a:p>
          <a:r>
            <a:rPr kumimoji="1" lang="en-US" altLang="ja-JP" dirty="0"/>
            <a:t>C</a:t>
          </a:r>
          <a:endParaRPr kumimoji="1" lang="ja-JP" altLang="en-US" dirty="0"/>
        </a:p>
      </dgm:t>
    </dgm:pt>
    <dgm:pt modelId="{2397E50D-182C-4335-90D5-EF8178AE27A3}" type="parTrans" cxnId="{1B18EE6D-D490-4F9D-BC0E-2DE171EDCFF6}">
      <dgm:prSet/>
      <dgm:spPr/>
      <dgm:t>
        <a:bodyPr/>
        <a:lstStyle/>
        <a:p>
          <a:endParaRPr kumimoji="1" lang="ja-JP" altLang="en-US"/>
        </a:p>
      </dgm:t>
    </dgm:pt>
    <dgm:pt modelId="{CB6966DA-E647-472C-ADE5-E060BB641E67}" type="sibTrans" cxnId="{1B18EE6D-D490-4F9D-BC0E-2DE171EDCFF6}">
      <dgm:prSet/>
      <dgm:spPr/>
      <dgm:t>
        <a:bodyPr/>
        <a:lstStyle/>
        <a:p>
          <a:endParaRPr kumimoji="1" lang="ja-JP" altLang="en-US"/>
        </a:p>
      </dgm:t>
    </dgm:pt>
    <dgm:pt modelId="{8202995F-53C3-4C95-9DBE-3F692235E756}">
      <dgm:prSet phldrT="[テキスト]"/>
      <dgm:spPr/>
      <dgm:t>
        <a:bodyPr/>
        <a:lstStyle/>
        <a:p>
          <a:r>
            <a:rPr kumimoji="1" lang="en-US" altLang="ja-JP" dirty="0"/>
            <a:t>A</a:t>
          </a:r>
          <a:endParaRPr kumimoji="1" lang="ja-JP" altLang="en-US" dirty="0"/>
        </a:p>
      </dgm:t>
    </dgm:pt>
    <dgm:pt modelId="{6C6DA5A2-6B00-4846-A9E3-E20720C971CC}" type="parTrans" cxnId="{943DDE90-D9F9-4D76-8345-88F0E5E63282}">
      <dgm:prSet/>
      <dgm:spPr/>
      <dgm:t>
        <a:bodyPr/>
        <a:lstStyle/>
        <a:p>
          <a:endParaRPr kumimoji="1" lang="ja-JP" altLang="en-US"/>
        </a:p>
      </dgm:t>
    </dgm:pt>
    <dgm:pt modelId="{4A50B840-24B1-477C-A7A4-735338CC27CD}" type="sibTrans" cxnId="{943DDE90-D9F9-4D76-8345-88F0E5E63282}">
      <dgm:prSet/>
      <dgm:spPr/>
      <dgm:t>
        <a:bodyPr/>
        <a:lstStyle/>
        <a:p>
          <a:endParaRPr kumimoji="1" lang="ja-JP" altLang="en-US"/>
        </a:p>
      </dgm:t>
    </dgm:pt>
    <dgm:pt modelId="{21504F90-B7E0-40D1-84FA-0522AA9209B8}">
      <dgm:prSet phldrT="[テキスト]"/>
      <dgm:spPr>
        <a:solidFill>
          <a:schemeClr val="accent3"/>
        </a:solidFill>
      </dgm:spPr>
      <dgm:t>
        <a:bodyPr/>
        <a:lstStyle/>
        <a:p>
          <a:r>
            <a:rPr kumimoji="1" lang="en-US" altLang="ja-JP" dirty="0"/>
            <a:t>P</a:t>
          </a:r>
          <a:endParaRPr kumimoji="1" lang="ja-JP" altLang="en-US" dirty="0"/>
        </a:p>
      </dgm:t>
    </dgm:pt>
    <dgm:pt modelId="{7283C5B4-2490-4E45-B22F-CF0A70E27C22}" type="parTrans" cxnId="{24E0542C-0539-4A30-AD41-017C92021ED4}">
      <dgm:prSet/>
      <dgm:spPr/>
      <dgm:t>
        <a:bodyPr/>
        <a:lstStyle/>
        <a:p>
          <a:endParaRPr kumimoji="1" lang="ja-JP" altLang="en-US"/>
        </a:p>
      </dgm:t>
    </dgm:pt>
    <dgm:pt modelId="{E636F0A6-E10D-4A86-8364-E0D769AD89FD}" type="sibTrans" cxnId="{24E0542C-0539-4A30-AD41-017C92021ED4}">
      <dgm:prSet/>
      <dgm:spPr/>
      <dgm:t>
        <a:bodyPr/>
        <a:lstStyle/>
        <a:p>
          <a:endParaRPr kumimoji="1" lang="ja-JP" altLang="en-US"/>
        </a:p>
      </dgm:t>
    </dgm:pt>
    <dgm:pt modelId="{4C6382BE-045D-403E-BAC6-FB440406A7F3}">
      <dgm:prSet phldrT="[テキスト]"/>
      <dgm:spPr>
        <a:solidFill>
          <a:schemeClr val="accent3"/>
        </a:solidFill>
      </dgm:spPr>
      <dgm:t>
        <a:bodyPr/>
        <a:lstStyle/>
        <a:p>
          <a:r>
            <a:rPr kumimoji="1" lang="en-US" altLang="ja-JP" dirty="0"/>
            <a:t>D</a:t>
          </a:r>
          <a:endParaRPr kumimoji="1" lang="ja-JP" altLang="en-US" dirty="0"/>
        </a:p>
      </dgm:t>
    </dgm:pt>
    <dgm:pt modelId="{6FBF8CEB-0ABD-4C2D-9DE9-471FD06B2AA8}" type="parTrans" cxnId="{F4871674-A1F2-480A-9A0F-4169D7A35E7A}">
      <dgm:prSet/>
      <dgm:spPr/>
      <dgm:t>
        <a:bodyPr/>
        <a:lstStyle/>
        <a:p>
          <a:endParaRPr kumimoji="1" lang="ja-JP" altLang="en-US"/>
        </a:p>
      </dgm:t>
    </dgm:pt>
    <dgm:pt modelId="{DF713FCB-B727-4747-B32E-09E9B2F7EAF6}" type="sibTrans" cxnId="{F4871674-A1F2-480A-9A0F-4169D7A35E7A}">
      <dgm:prSet/>
      <dgm:spPr/>
      <dgm:t>
        <a:bodyPr/>
        <a:lstStyle/>
        <a:p>
          <a:endParaRPr kumimoji="1" lang="ja-JP" altLang="en-US"/>
        </a:p>
      </dgm:t>
    </dgm:pt>
    <dgm:pt modelId="{B3896EE1-8E8B-42CD-AD8C-E7BFB1161554}">
      <dgm:prSet phldrT="[テキスト]"/>
      <dgm:spPr>
        <a:solidFill>
          <a:schemeClr val="accent3"/>
        </a:solidFill>
      </dgm:spPr>
      <dgm:t>
        <a:bodyPr/>
        <a:lstStyle/>
        <a:p>
          <a:r>
            <a:rPr kumimoji="1" lang="en-US" altLang="ja-JP" dirty="0"/>
            <a:t>C</a:t>
          </a:r>
          <a:endParaRPr kumimoji="1" lang="ja-JP" altLang="en-US" dirty="0"/>
        </a:p>
      </dgm:t>
    </dgm:pt>
    <dgm:pt modelId="{418297B7-3E93-4204-82BD-F947E6588700}" type="parTrans" cxnId="{D29B2040-FA69-4015-8381-CC3E5A1FD967}">
      <dgm:prSet/>
      <dgm:spPr/>
      <dgm:t>
        <a:bodyPr/>
        <a:lstStyle/>
        <a:p>
          <a:endParaRPr kumimoji="1" lang="ja-JP" altLang="en-US"/>
        </a:p>
      </dgm:t>
    </dgm:pt>
    <dgm:pt modelId="{5A85937B-CA0E-46E6-BDB1-DE5EE1398A66}" type="sibTrans" cxnId="{D29B2040-FA69-4015-8381-CC3E5A1FD967}">
      <dgm:prSet/>
      <dgm:spPr/>
      <dgm:t>
        <a:bodyPr/>
        <a:lstStyle/>
        <a:p>
          <a:endParaRPr kumimoji="1" lang="ja-JP" altLang="en-US"/>
        </a:p>
      </dgm:t>
    </dgm:pt>
    <dgm:pt modelId="{8BAFB974-036F-4EEE-AB87-17053A7A614D}">
      <dgm:prSet phldrT="[テキスト]"/>
      <dgm:spPr>
        <a:solidFill>
          <a:schemeClr val="accent3"/>
        </a:solidFill>
      </dgm:spPr>
      <dgm:t>
        <a:bodyPr/>
        <a:lstStyle/>
        <a:p>
          <a:r>
            <a:rPr kumimoji="1" lang="en-US" altLang="ja-JP" dirty="0"/>
            <a:t>A</a:t>
          </a:r>
          <a:endParaRPr kumimoji="1" lang="ja-JP" altLang="en-US" dirty="0"/>
        </a:p>
      </dgm:t>
    </dgm:pt>
    <dgm:pt modelId="{3FBA6EDC-E82A-4FB4-827E-BC0FB28E8A27}" type="parTrans" cxnId="{CE2CF1A0-0142-4DC9-B3D7-A3E8255DE325}">
      <dgm:prSet/>
      <dgm:spPr/>
      <dgm:t>
        <a:bodyPr/>
        <a:lstStyle/>
        <a:p>
          <a:endParaRPr kumimoji="1" lang="ja-JP" altLang="en-US"/>
        </a:p>
      </dgm:t>
    </dgm:pt>
    <dgm:pt modelId="{C3CA3C9E-3B20-4475-8791-9771775A1182}" type="sibTrans" cxnId="{CE2CF1A0-0142-4DC9-B3D7-A3E8255DE325}">
      <dgm:prSet/>
      <dgm:spPr/>
      <dgm:t>
        <a:bodyPr/>
        <a:lstStyle/>
        <a:p>
          <a:endParaRPr kumimoji="1" lang="ja-JP" altLang="en-US"/>
        </a:p>
      </dgm:t>
    </dgm:pt>
    <dgm:pt modelId="{BB811F67-23A6-48FB-8A21-5AAE58414E19}">
      <dgm:prSet phldrT="[テキスト]"/>
      <dgm:spPr>
        <a:solidFill>
          <a:schemeClr val="tx2"/>
        </a:solidFill>
      </dgm:spPr>
      <dgm:t>
        <a:bodyPr/>
        <a:lstStyle/>
        <a:p>
          <a:r>
            <a:rPr kumimoji="1" lang="en-US" altLang="ja-JP" dirty="0"/>
            <a:t>P</a:t>
          </a:r>
          <a:endParaRPr kumimoji="1" lang="ja-JP" altLang="en-US" dirty="0"/>
        </a:p>
      </dgm:t>
    </dgm:pt>
    <dgm:pt modelId="{DF016A05-87D5-47C8-A57B-91CDF5743B03}" type="parTrans" cxnId="{18608DED-AED6-46E5-BEF3-7682DA08ADF8}">
      <dgm:prSet/>
      <dgm:spPr/>
      <dgm:t>
        <a:bodyPr/>
        <a:lstStyle/>
        <a:p>
          <a:endParaRPr kumimoji="1" lang="ja-JP" altLang="en-US"/>
        </a:p>
      </dgm:t>
    </dgm:pt>
    <dgm:pt modelId="{AF2E1FF0-1460-48D6-8F16-175A1C55C345}" type="sibTrans" cxnId="{18608DED-AED6-46E5-BEF3-7682DA08ADF8}">
      <dgm:prSet/>
      <dgm:spPr/>
      <dgm:t>
        <a:bodyPr/>
        <a:lstStyle/>
        <a:p>
          <a:endParaRPr kumimoji="1" lang="ja-JP" altLang="en-US"/>
        </a:p>
      </dgm:t>
    </dgm:pt>
    <dgm:pt modelId="{851C9D92-DB8C-49C7-AA0A-24F8CD092A08}">
      <dgm:prSet phldrT="[テキスト]"/>
      <dgm:spPr>
        <a:solidFill>
          <a:schemeClr val="tx2"/>
        </a:solidFill>
      </dgm:spPr>
      <dgm:t>
        <a:bodyPr/>
        <a:lstStyle/>
        <a:p>
          <a:r>
            <a:rPr kumimoji="1" lang="en-US" altLang="ja-JP" dirty="0"/>
            <a:t>D</a:t>
          </a:r>
          <a:endParaRPr kumimoji="1" lang="ja-JP" altLang="en-US" dirty="0"/>
        </a:p>
      </dgm:t>
    </dgm:pt>
    <dgm:pt modelId="{008E186B-B03F-4BCB-9205-8A1443885F9D}" type="parTrans" cxnId="{7B610F46-8CC9-447E-92C4-6A1CB715EBE8}">
      <dgm:prSet/>
      <dgm:spPr/>
      <dgm:t>
        <a:bodyPr/>
        <a:lstStyle/>
        <a:p>
          <a:endParaRPr kumimoji="1" lang="ja-JP" altLang="en-US"/>
        </a:p>
      </dgm:t>
    </dgm:pt>
    <dgm:pt modelId="{D5329641-3395-4C9A-8B5A-6B5E35CC6E25}" type="sibTrans" cxnId="{7B610F46-8CC9-447E-92C4-6A1CB715EBE8}">
      <dgm:prSet/>
      <dgm:spPr/>
      <dgm:t>
        <a:bodyPr/>
        <a:lstStyle/>
        <a:p>
          <a:endParaRPr kumimoji="1" lang="ja-JP" altLang="en-US"/>
        </a:p>
      </dgm:t>
    </dgm:pt>
    <dgm:pt modelId="{04909376-2E92-41A7-A9C5-32B10116BF14}">
      <dgm:prSet phldrT="[テキスト]"/>
      <dgm:spPr>
        <a:solidFill>
          <a:schemeClr val="tx2"/>
        </a:solidFill>
      </dgm:spPr>
      <dgm:t>
        <a:bodyPr/>
        <a:lstStyle/>
        <a:p>
          <a:r>
            <a:rPr kumimoji="1" lang="en-US" altLang="ja-JP" dirty="0"/>
            <a:t>C</a:t>
          </a:r>
          <a:endParaRPr kumimoji="1" lang="ja-JP" altLang="en-US" dirty="0"/>
        </a:p>
      </dgm:t>
    </dgm:pt>
    <dgm:pt modelId="{C83E5403-756F-43A4-86C4-6C15C2660637}" type="parTrans" cxnId="{2ED39CC6-09C2-471B-A1C9-7CF74957E471}">
      <dgm:prSet/>
      <dgm:spPr/>
      <dgm:t>
        <a:bodyPr/>
        <a:lstStyle/>
        <a:p>
          <a:endParaRPr kumimoji="1" lang="ja-JP" altLang="en-US"/>
        </a:p>
      </dgm:t>
    </dgm:pt>
    <dgm:pt modelId="{D31666BC-DB04-4422-866A-EFD1CA0695C0}" type="sibTrans" cxnId="{2ED39CC6-09C2-471B-A1C9-7CF74957E471}">
      <dgm:prSet/>
      <dgm:spPr/>
      <dgm:t>
        <a:bodyPr/>
        <a:lstStyle/>
        <a:p>
          <a:endParaRPr kumimoji="1" lang="ja-JP" altLang="en-US"/>
        </a:p>
      </dgm:t>
    </dgm:pt>
    <dgm:pt modelId="{793AACF4-C2B6-425C-8208-1C4CEB007DD8}">
      <dgm:prSet phldrT="[テキスト]"/>
      <dgm:spPr>
        <a:solidFill>
          <a:schemeClr val="tx2"/>
        </a:solidFill>
      </dgm:spPr>
      <dgm:t>
        <a:bodyPr/>
        <a:lstStyle/>
        <a:p>
          <a:r>
            <a:rPr kumimoji="1" lang="en-US" altLang="ja-JP" dirty="0"/>
            <a:t>A</a:t>
          </a:r>
          <a:endParaRPr kumimoji="1" lang="ja-JP" altLang="en-US" dirty="0"/>
        </a:p>
      </dgm:t>
    </dgm:pt>
    <dgm:pt modelId="{D76CEC87-7C6E-4395-AB26-369B3E447512}" type="parTrans" cxnId="{454BB247-173F-43BD-A618-EFBDBAE241A6}">
      <dgm:prSet/>
      <dgm:spPr/>
      <dgm:t>
        <a:bodyPr/>
        <a:lstStyle/>
        <a:p>
          <a:endParaRPr kumimoji="1" lang="ja-JP" altLang="en-US"/>
        </a:p>
      </dgm:t>
    </dgm:pt>
    <dgm:pt modelId="{B22087AB-5EDA-4CD8-B1B1-89C55A2975EF}" type="sibTrans" cxnId="{454BB247-173F-43BD-A618-EFBDBAE241A6}">
      <dgm:prSet/>
      <dgm:spPr/>
      <dgm:t>
        <a:bodyPr/>
        <a:lstStyle/>
        <a:p>
          <a:endParaRPr kumimoji="1" lang="ja-JP" altLang="en-US"/>
        </a:p>
      </dgm:t>
    </dgm:pt>
    <dgm:pt modelId="{9F914522-006D-4646-B6AC-AA15AA4C464A}" type="pres">
      <dgm:prSet presAssocID="{39A75D35-1AB8-4C7B-B597-1C22FB394978}" presName="Name0" presStyleCnt="0">
        <dgm:presLayoutVars>
          <dgm:dir/>
          <dgm:animLvl val="lvl"/>
          <dgm:resizeHandles val="exact"/>
        </dgm:presLayoutVars>
      </dgm:prSet>
      <dgm:spPr/>
    </dgm:pt>
    <dgm:pt modelId="{995F013C-B1F1-4E34-B8EA-4DB2BA10B1BA}" type="pres">
      <dgm:prSet presAssocID="{F9C9BC9A-009E-4EB0-B132-5AC479C9671E}" presName="parTxOnly" presStyleLbl="node1" presStyleIdx="0" presStyleCnt="12" custScaleX="159294" custLinFactNeighborX="-130" custLinFactNeighborY="41087">
        <dgm:presLayoutVars>
          <dgm:chMax val="0"/>
          <dgm:chPref val="0"/>
          <dgm:bulletEnabled val="1"/>
        </dgm:presLayoutVars>
      </dgm:prSet>
      <dgm:spPr/>
    </dgm:pt>
    <dgm:pt modelId="{EDA68BCA-696F-486E-8D3F-FA6C1E8A55B2}" type="pres">
      <dgm:prSet presAssocID="{8A76342D-18D8-4083-9C33-C41F28E0EE26}" presName="parTxOnlySpace" presStyleCnt="0"/>
      <dgm:spPr/>
    </dgm:pt>
    <dgm:pt modelId="{DA305AF9-91DE-43FC-B1AC-413151B8F180}" type="pres">
      <dgm:prSet presAssocID="{32970348-0265-4530-8DDB-776A2A4DFA1D}" presName="parTxOnly" presStyleLbl="node1" presStyleIdx="1" presStyleCnt="12" custScaleX="73667">
        <dgm:presLayoutVars>
          <dgm:chMax val="0"/>
          <dgm:chPref val="0"/>
          <dgm:bulletEnabled val="1"/>
        </dgm:presLayoutVars>
      </dgm:prSet>
      <dgm:spPr/>
    </dgm:pt>
    <dgm:pt modelId="{0CEF9C53-B00B-4CD6-A915-7DE82006DD27}" type="pres">
      <dgm:prSet presAssocID="{5EE0CE17-0507-4841-BAB9-60145BC95A22}" presName="parTxOnlySpace" presStyleCnt="0"/>
      <dgm:spPr/>
    </dgm:pt>
    <dgm:pt modelId="{D9631E35-57A5-4540-A986-C22A7F2E64E1}" type="pres">
      <dgm:prSet presAssocID="{B19B5473-9E1C-4827-8812-6D52404125BF}" presName="parTxOnly" presStyleLbl="node1" presStyleIdx="2" presStyleCnt="12" custScaleX="25507">
        <dgm:presLayoutVars>
          <dgm:chMax val="0"/>
          <dgm:chPref val="0"/>
          <dgm:bulletEnabled val="1"/>
        </dgm:presLayoutVars>
      </dgm:prSet>
      <dgm:spPr/>
    </dgm:pt>
    <dgm:pt modelId="{B05D1B1B-D828-4D85-AB3D-5B02D6331223}" type="pres">
      <dgm:prSet presAssocID="{CB6966DA-E647-472C-ADE5-E060BB641E67}" presName="parTxOnlySpace" presStyleCnt="0"/>
      <dgm:spPr/>
    </dgm:pt>
    <dgm:pt modelId="{88488405-3B58-4D83-9C69-6E4F496A2157}" type="pres">
      <dgm:prSet presAssocID="{8202995F-53C3-4C95-9DBE-3F692235E756}" presName="parTxOnly" presStyleLbl="node1" presStyleIdx="3" presStyleCnt="12" custScaleX="24516">
        <dgm:presLayoutVars>
          <dgm:chMax val="0"/>
          <dgm:chPref val="0"/>
          <dgm:bulletEnabled val="1"/>
        </dgm:presLayoutVars>
      </dgm:prSet>
      <dgm:spPr/>
    </dgm:pt>
    <dgm:pt modelId="{D3504CDC-F598-491D-B85F-A1A6D92EBE0F}" type="pres">
      <dgm:prSet presAssocID="{4A50B840-24B1-477C-A7A4-735338CC27CD}" presName="parTxOnlySpace" presStyleCnt="0"/>
      <dgm:spPr/>
    </dgm:pt>
    <dgm:pt modelId="{50410EBF-B911-4999-A0E4-E795B5531388}" type="pres">
      <dgm:prSet presAssocID="{21504F90-B7E0-40D1-84FA-0522AA9209B8}" presName="parTxOnly" presStyleLbl="node1" presStyleIdx="4" presStyleCnt="12" custScaleX="27306">
        <dgm:presLayoutVars>
          <dgm:chMax val="0"/>
          <dgm:chPref val="0"/>
          <dgm:bulletEnabled val="1"/>
        </dgm:presLayoutVars>
      </dgm:prSet>
      <dgm:spPr/>
    </dgm:pt>
    <dgm:pt modelId="{2C833E4F-E9FE-460A-BC1D-92E1AA3628FF}" type="pres">
      <dgm:prSet presAssocID="{E636F0A6-E10D-4A86-8364-E0D769AD89FD}" presName="parTxOnlySpace" presStyleCnt="0"/>
      <dgm:spPr/>
    </dgm:pt>
    <dgm:pt modelId="{448F6E21-49D2-49F7-985B-F695B8CB6BA8}" type="pres">
      <dgm:prSet presAssocID="{4C6382BE-045D-403E-BAC6-FB440406A7F3}" presName="parTxOnly" presStyleLbl="node1" presStyleIdx="5" presStyleCnt="12" custScaleX="132166">
        <dgm:presLayoutVars>
          <dgm:chMax val="0"/>
          <dgm:chPref val="0"/>
          <dgm:bulletEnabled val="1"/>
        </dgm:presLayoutVars>
      </dgm:prSet>
      <dgm:spPr/>
    </dgm:pt>
    <dgm:pt modelId="{DFA49961-772A-48F8-BC05-C426254C8EF6}" type="pres">
      <dgm:prSet presAssocID="{DF713FCB-B727-4747-B32E-09E9B2F7EAF6}" presName="parTxOnlySpace" presStyleCnt="0"/>
      <dgm:spPr/>
    </dgm:pt>
    <dgm:pt modelId="{14ADD86D-AFC4-4844-8C99-1C34E8C8158C}" type="pres">
      <dgm:prSet presAssocID="{B3896EE1-8E8B-42CD-AD8C-E7BFB1161554}" presName="parTxOnly" presStyleLbl="node1" presStyleIdx="6" presStyleCnt="12" custScaleX="28934">
        <dgm:presLayoutVars>
          <dgm:chMax val="0"/>
          <dgm:chPref val="0"/>
          <dgm:bulletEnabled val="1"/>
        </dgm:presLayoutVars>
      </dgm:prSet>
      <dgm:spPr/>
    </dgm:pt>
    <dgm:pt modelId="{4765C39B-AEA3-458B-9B64-C97188A5D31B}" type="pres">
      <dgm:prSet presAssocID="{5A85937B-CA0E-46E6-BDB1-DE5EE1398A66}" presName="parTxOnlySpace" presStyleCnt="0"/>
      <dgm:spPr/>
    </dgm:pt>
    <dgm:pt modelId="{87D79539-A2FF-4E82-B268-26DD722CC958}" type="pres">
      <dgm:prSet presAssocID="{8BAFB974-036F-4EEE-AB87-17053A7A614D}" presName="parTxOnly" presStyleLbl="node1" presStyleIdx="7" presStyleCnt="12" custScaleX="26448" custLinFactNeighborX="-3500" custLinFactNeighborY="19333">
        <dgm:presLayoutVars>
          <dgm:chMax val="0"/>
          <dgm:chPref val="0"/>
          <dgm:bulletEnabled val="1"/>
        </dgm:presLayoutVars>
      </dgm:prSet>
      <dgm:spPr/>
    </dgm:pt>
    <dgm:pt modelId="{8DAF6E0D-CF41-4864-8672-A337486D121D}" type="pres">
      <dgm:prSet presAssocID="{C3CA3C9E-3B20-4475-8791-9771775A1182}" presName="parTxOnlySpace" presStyleCnt="0"/>
      <dgm:spPr/>
    </dgm:pt>
    <dgm:pt modelId="{98F58DFB-2D8D-4BAB-8CBB-59D940216B35}" type="pres">
      <dgm:prSet presAssocID="{BB811F67-23A6-48FB-8A21-5AAE58414E19}" presName="parTxOnly" presStyleLbl="node1" presStyleIdx="8" presStyleCnt="12" custScaleX="23981">
        <dgm:presLayoutVars>
          <dgm:chMax val="0"/>
          <dgm:chPref val="0"/>
          <dgm:bulletEnabled val="1"/>
        </dgm:presLayoutVars>
      </dgm:prSet>
      <dgm:spPr/>
    </dgm:pt>
    <dgm:pt modelId="{46A697EF-BFFB-4F10-92A0-C52FF64BF584}" type="pres">
      <dgm:prSet presAssocID="{AF2E1FF0-1460-48D6-8F16-175A1C55C345}" presName="parTxOnlySpace" presStyleCnt="0"/>
      <dgm:spPr/>
    </dgm:pt>
    <dgm:pt modelId="{6F54857D-09D0-4AF3-A7F1-22C5245D6707}" type="pres">
      <dgm:prSet presAssocID="{851C9D92-DB8C-49C7-AA0A-24F8CD092A08}" presName="parTxOnly" presStyleLbl="node1" presStyleIdx="9" presStyleCnt="12" custScaleX="124962">
        <dgm:presLayoutVars>
          <dgm:chMax val="0"/>
          <dgm:chPref val="0"/>
          <dgm:bulletEnabled val="1"/>
        </dgm:presLayoutVars>
      </dgm:prSet>
      <dgm:spPr/>
    </dgm:pt>
    <dgm:pt modelId="{E4817C24-0394-4266-8FFC-AE02901333AE}" type="pres">
      <dgm:prSet presAssocID="{D5329641-3395-4C9A-8B5A-6B5E35CC6E25}" presName="parTxOnlySpace" presStyleCnt="0"/>
      <dgm:spPr/>
    </dgm:pt>
    <dgm:pt modelId="{7F1764BF-6C2C-4ED8-9859-07B2D67AC6D9}" type="pres">
      <dgm:prSet presAssocID="{04909376-2E92-41A7-A9C5-32B10116BF14}" presName="parTxOnly" presStyleLbl="node1" presStyleIdx="10" presStyleCnt="12" custScaleX="37087">
        <dgm:presLayoutVars>
          <dgm:chMax val="0"/>
          <dgm:chPref val="0"/>
          <dgm:bulletEnabled val="1"/>
        </dgm:presLayoutVars>
      </dgm:prSet>
      <dgm:spPr/>
    </dgm:pt>
    <dgm:pt modelId="{AED2EB0A-434A-45B7-B4D1-01A66EEEC62D}" type="pres">
      <dgm:prSet presAssocID="{D31666BC-DB04-4422-866A-EFD1CA0695C0}" presName="parTxOnlySpace" presStyleCnt="0"/>
      <dgm:spPr/>
    </dgm:pt>
    <dgm:pt modelId="{17DCEEDC-89A7-4034-988E-235774764FE4}" type="pres">
      <dgm:prSet presAssocID="{793AACF4-C2B6-425C-8208-1C4CEB007DD8}" presName="parTxOnly" presStyleLbl="node1" presStyleIdx="11" presStyleCnt="12" custScaleX="32023">
        <dgm:presLayoutVars>
          <dgm:chMax val="0"/>
          <dgm:chPref val="0"/>
          <dgm:bulletEnabled val="1"/>
        </dgm:presLayoutVars>
      </dgm:prSet>
      <dgm:spPr/>
    </dgm:pt>
  </dgm:ptLst>
  <dgm:cxnLst>
    <dgm:cxn modelId="{46D89B83-5939-4475-99BA-A2676F1A5DD2}" type="presOf" srcId="{39A75D35-1AB8-4C7B-B597-1C22FB394978}" destId="{9F914522-006D-4646-B6AC-AA15AA4C464A}" srcOrd="0" destOrd="0" presId="urn:microsoft.com/office/officeart/2005/8/layout/chevron1"/>
    <dgm:cxn modelId="{DDE921BE-E603-4175-BA41-CC2AB071E9B1}" type="presOf" srcId="{851C9D92-DB8C-49C7-AA0A-24F8CD092A08}" destId="{6F54857D-09D0-4AF3-A7F1-22C5245D6707}" srcOrd="0" destOrd="0" presId="urn:microsoft.com/office/officeart/2005/8/layout/chevron1"/>
    <dgm:cxn modelId="{8726C39D-7A20-41E6-A8D3-8A9DCAAD4325}" type="presOf" srcId="{BB811F67-23A6-48FB-8A21-5AAE58414E19}" destId="{98F58DFB-2D8D-4BAB-8CBB-59D940216B35}" srcOrd="0" destOrd="0" presId="urn:microsoft.com/office/officeart/2005/8/layout/chevron1"/>
    <dgm:cxn modelId="{56977416-1024-4AE5-8A09-EFEB62B72E74}" type="presOf" srcId="{B3896EE1-8E8B-42CD-AD8C-E7BFB1161554}" destId="{14ADD86D-AFC4-4844-8C99-1C34E8C8158C}" srcOrd="0" destOrd="0" presId="urn:microsoft.com/office/officeart/2005/8/layout/chevron1"/>
    <dgm:cxn modelId="{BF512E40-878D-4250-903B-19C8009EC009}" type="presOf" srcId="{4C6382BE-045D-403E-BAC6-FB440406A7F3}" destId="{448F6E21-49D2-49F7-985B-F695B8CB6BA8}" srcOrd="0" destOrd="0" presId="urn:microsoft.com/office/officeart/2005/8/layout/chevron1"/>
    <dgm:cxn modelId="{774A3919-DAA1-4A63-A4A8-0C2235D8D95F}" type="presOf" srcId="{8BAFB974-036F-4EEE-AB87-17053A7A614D}" destId="{87D79539-A2FF-4E82-B268-26DD722CC958}" srcOrd="0" destOrd="0" presId="urn:microsoft.com/office/officeart/2005/8/layout/chevron1"/>
    <dgm:cxn modelId="{3C4DFFBB-E8EB-439F-AADE-61CD3F41475B}" type="presOf" srcId="{21504F90-B7E0-40D1-84FA-0522AA9209B8}" destId="{50410EBF-B911-4999-A0E4-E795B5531388}" srcOrd="0" destOrd="0" presId="urn:microsoft.com/office/officeart/2005/8/layout/chevron1"/>
    <dgm:cxn modelId="{454BB247-173F-43BD-A618-EFBDBAE241A6}" srcId="{39A75D35-1AB8-4C7B-B597-1C22FB394978}" destId="{793AACF4-C2B6-425C-8208-1C4CEB007DD8}" srcOrd="11" destOrd="0" parTransId="{D76CEC87-7C6E-4395-AB26-369B3E447512}" sibTransId="{B22087AB-5EDA-4CD8-B1B1-89C55A2975EF}"/>
    <dgm:cxn modelId="{CE2CF1A0-0142-4DC9-B3D7-A3E8255DE325}" srcId="{39A75D35-1AB8-4C7B-B597-1C22FB394978}" destId="{8BAFB974-036F-4EEE-AB87-17053A7A614D}" srcOrd="7" destOrd="0" parTransId="{3FBA6EDC-E82A-4FB4-827E-BC0FB28E8A27}" sibTransId="{C3CA3C9E-3B20-4475-8791-9771775A1182}"/>
    <dgm:cxn modelId="{24E0542C-0539-4A30-AD41-017C92021ED4}" srcId="{39A75D35-1AB8-4C7B-B597-1C22FB394978}" destId="{21504F90-B7E0-40D1-84FA-0522AA9209B8}" srcOrd="4" destOrd="0" parTransId="{7283C5B4-2490-4E45-B22F-CF0A70E27C22}" sibTransId="{E636F0A6-E10D-4A86-8364-E0D769AD89FD}"/>
    <dgm:cxn modelId="{D29B2040-FA69-4015-8381-CC3E5A1FD967}" srcId="{39A75D35-1AB8-4C7B-B597-1C22FB394978}" destId="{B3896EE1-8E8B-42CD-AD8C-E7BFB1161554}" srcOrd="6" destOrd="0" parTransId="{418297B7-3E93-4204-82BD-F947E6588700}" sibTransId="{5A85937B-CA0E-46E6-BDB1-DE5EE1398A66}"/>
    <dgm:cxn modelId="{18608DED-AED6-46E5-BEF3-7682DA08ADF8}" srcId="{39A75D35-1AB8-4C7B-B597-1C22FB394978}" destId="{BB811F67-23A6-48FB-8A21-5AAE58414E19}" srcOrd="8" destOrd="0" parTransId="{DF016A05-87D5-47C8-A57B-91CDF5743B03}" sibTransId="{AF2E1FF0-1460-48D6-8F16-175A1C55C345}"/>
    <dgm:cxn modelId="{9D54E0D2-B87A-4683-89D9-AF5D8092FB2B}" srcId="{39A75D35-1AB8-4C7B-B597-1C22FB394978}" destId="{32970348-0265-4530-8DDB-776A2A4DFA1D}" srcOrd="1" destOrd="0" parTransId="{7340AD8B-E0A1-44F7-BD15-63024408701A}" sibTransId="{5EE0CE17-0507-4841-BAB9-60145BC95A22}"/>
    <dgm:cxn modelId="{699488D8-FEC0-4404-8468-14E3AF9A2F0A}" type="presOf" srcId="{32970348-0265-4530-8DDB-776A2A4DFA1D}" destId="{DA305AF9-91DE-43FC-B1AC-413151B8F180}" srcOrd="0" destOrd="0" presId="urn:microsoft.com/office/officeart/2005/8/layout/chevron1"/>
    <dgm:cxn modelId="{9413095F-8636-4AD7-A7B0-4CC5AC532A97}" srcId="{39A75D35-1AB8-4C7B-B597-1C22FB394978}" destId="{F9C9BC9A-009E-4EB0-B132-5AC479C9671E}" srcOrd="0" destOrd="0" parTransId="{1D5C37F0-1E12-4254-A3D3-7FC0A9CEF409}" sibTransId="{8A76342D-18D8-4083-9C33-C41F28E0EE26}"/>
    <dgm:cxn modelId="{3C77D21D-9E05-4756-A532-C992FDC49251}" type="presOf" srcId="{04909376-2E92-41A7-A9C5-32B10116BF14}" destId="{7F1764BF-6C2C-4ED8-9859-07B2D67AC6D9}" srcOrd="0" destOrd="0" presId="urn:microsoft.com/office/officeart/2005/8/layout/chevron1"/>
    <dgm:cxn modelId="{7B610F46-8CC9-447E-92C4-6A1CB715EBE8}" srcId="{39A75D35-1AB8-4C7B-B597-1C22FB394978}" destId="{851C9D92-DB8C-49C7-AA0A-24F8CD092A08}" srcOrd="9" destOrd="0" parTransId="{008E186B-B03F-4BCB-9205-8A1443885F9D}" sibTransId="{D5329641-3395-4C9A-8B5A-6B5E35CC6E25}"/>
    <dgm:cxn modelId="{A73DA9A8-246F-4F04-A24E-34E8454AB450}" type="presOf" srcId="{8202995F-53C3-4C95-9DBE-3F692235E756}" destId="{88488405-3B58-4D83-9C69-6E4F496A2157}" srcOrd="0" destOrd="0" presId="urn:microsoft.com/office/officeart/2005/8/layout/chevron1"/>
    <dgm:cxn modelId="{27E96BE5-0090-4288-BE83-CCD08481039E}" type="presOf" srcId="{F9C9BC9A-009E-4EB0-B132-5AC479C9671E}" destId="{995F013C-B1F1-4E34-B8EA-4DB2BA10B1BA}" srcOrd="0" destOrd="0" presId="urn:microsoft.com/office/officeart/2005/8/layout/chevron1"/>
    <dgm:cxn modelId="{7D2ED95A-338F-41FE-A47A-43A504F75DB7}" type="presOf" srcId="{B19B5473-9E1C-4827-8812-6D52404125BF}" destId="{D9631E35-57A5-4540-A986-C22A7F2E64E1}" srcOrd="0" destOrd="0" presId="urn:microsoft.com/office/officeart/2005/8/layout/chevron1"/>
    <dgm:cxn modelId="{1B18EE6D-D490-4F9D-BC0E-2DE171EDCFF6}" srcId="{39A75D35-1AB8-4C7B-B597-1C22FB394978}" destId="{B19B5473-9E1C-4827-8812-6D52404125BF}" srcOrd="2" destOrd="0" parTransId="{2397E50D-182C-4335-90D5-EF8178AE27A3}" sibTransId="{CB6966DA-E647-472C-ADE5-E060BB641E67}"/>
    <dgm:cxn modelId="{2ED39CC6-09C2-471B-A1C9-7CF74957E471}" srcId="{39A75D35-1AB8-4C7B-B597-1C22FB394978}" destId="{04909376-2E92-41A7-A9C5-32B10116BF14}" srcOrd="10" destOrd="0" parTransId="{C83E5403-756F-43A4-86C4-6C15C2660637}" sibTransId="{D31666BC-DB04-4422-866A-EFD1CA0695C0}"/>
    <dgm:cxn modelId="{943DDE90-D9F9-4D76-8345-88F0E5E63282}" srcId="{39A75D35-1AB8-4C7B-B597-1C22FB394978}" destId="{8202995F-53C3-4C95-9DBE-3F692235E756}" srcOrd="3" destOrd="0" parTransId="{6C6DA5A2-6B00-4846-A9E3-E20720C971CC}" sibTransId="{4A50B840-24B1-477C-A7A4-735338CC27CD}"/>
    <dgm:cxn modelId="{3AC3D86D-CF20-4053-8979-0AF6A255D3B7}" type="presOf" srcId="{793AACF4-C2B6-425C-8208-1C4CEB007DD8}" destId="{17DCEEDC-89A7-4034-988E-235774764FE4}" srcOrd="0" destOrd="0" presId="urn:microsoft.com/office/officeart/2005/8/layout/chevron1"/>
    <dgm:cxn modelId="{F4871674-A1F2-480A-9A0F-4169D7A35E7A}" srcId="{39A75D35-1AB8-4C7B-B597-1C22FB394978}" destId="{4C6382BE-045D-403E-BAC6-FB440406A7F3}" srcOrd="5" destOrd="0" parTransId="{6FBF8CEB-0ABD-4C2D-9DE9-471FD06B2AA8}" sibTransId="{DF713FCB-B727-4747-B32E-09E9B2F7EAF6}"/>
    <dgm:cxn modelId="{708F682A-D42D-4AF7-974A-B03AA6E7C318}" type="presParOf" srcId="{9F914522-006D-4646-B6AC-AA15AA4C464A}" destId="{995F013C-B1F1-4E34-B8EA-4DB2BA10B1BA}" srcOrd="0" destOrd="0" presId="urn:microsoft.com/office/officeart/2005/8/layout/chevron1"/>
    <dgm:cxn modelId="{EB0A8F89-4949-41A3-8471-6EBAD8038A8E}" type="presParOf" srcId="{9F914522-006D-4646-B6AC-AA15AA4C464A}" destId="{EDA68BCA-696F-486E-8D3F-FA6C1E8A55B2}" srcOrd="1" destOrd="0" presId="urn:microsoft.com/office/officeart/2005/8/layout/chevron1"/>
    <dgm:cxn modelId="{E1D45150-1AAE-47F4-A249-470A30E6E86B}" type="presParOf" srcId="{9F914522-006D-4646-B6AC-AA15AA4C464A}" destId="{DA305AF9-91DE-43FC-B1AC-413151B8F180}" srcOrd="2" destOrd="0" presId="urn:microsoft.com/office/officeart/2005/8/layout/chevron1"/>
    <dgm:cxn modelId="{C59036B6-C9F5-42D8-903D-3CE07A109763}" type="presParOf" srcId="{9F914522-006D-4646-B6AC-AA15AA4C464A}" destId="{0CEF9C53-B00B-4CD6-A915-7DE82006DD27}" srcOrd="3" destOrd="0" presId="urn:microsoft.com/office/officeart/2005/8/layout/chevron1"/>
    <dgm:cxn modelId="{83DB515F-31ED-4FC2-BF9A-44E8CC53A241}" type="presParOf" srcId="{9F914522-006D-4646-B6AC-AA15AA4C464A}" destId="{D9631E35-57A5-4540-A986-C22A7F2E64E1}" srcOrd="4" destOrd="0" presId="urn:microsoft.com/office/officeart/2005/8/layout/chevron1"/>
    <dgm:cxn modelId="{FA11D2CA-73DD-44CB-9C5D-0486DC9F88C6}" type="presParOf" srcId="{9F914522-006D-4646-B6AC-AA15AA4C464A}" destId="{B05D1B1B-D828-4D85-AB3D-5B02D6331223}" srcOrd="5" destOrd="0" presId="urn:microsoft.com/office/officeart/2005/8/layout/chevron1"/>
    <dgm:cxn modelId="{9D846B0E-F771-4753-8718-E43DFE96150B}" type="presParOf" srcId="{9F914522-006D-4646-B6AC-AA15AA4C464A}" destId="{88488405-3B58-4D83-9C69-6E4F496A2157}" srcOrd="6" destOrd="0" presId="urn:microsoft.com/office/officeart/2005/8/layout/chevron1"/>
    <dgm:cxn modelId="{06EE9000-F136-4535-9E87-ECB38AD8011F}" type="presParOf" srcId="{9F914522-006D-4646-B6AC-AA15AA4C464A}" destId="{D3504CDC-F598-491D-B85F-A1A6D92EBE0F}" srcOrd="7" destOrd="0" presId="urn:microsoft.com/office/officeart/2005/8/layout/chevron1"/>
    <dgm:cxn modelId="{5F50AC2A-9453-4F84-A4D2-AB3A82C6AD3C}" type="presParOf" srcId="{9F914522-006D-4646-B6AC-AA15AA4C464A}" destId="{50410EBF-B911-4999-A0E4-E795B5531388}" srcOrd="8" destOrd="0" presId="urn:microsoft.com/office/officeart/2005/8/layout/chevron1"/>
    <dgm:cxn modelId="{ECAC19E5-9BCF-4AA3-AA7E-C640760DEF49}" type="presParOf" srcId="{9F914522-006D-4646-B6AC-AA15AA4C464A}" destId="{2C833E4F-E9FE-460A-BC1D-92E1AA3628FF}" srcOrd="9" destOrd="0" presId="urn:microsoft.com/office/officeart/2005/8/layout/chevron1"/>
    <dgm:cxn modelId="{BE632BC7-4E31-45E0-BD12-00E10DDAD357}" type="presParOf" srcId="{9F914522-006D-4646-B6AC-AA15AA4C464A}" destId="{448F6E21-49D2-49F7-985B-F695B8CB6BA8}" srcOrd="10" destOrd="0" presId="urn:microsoft.com/office/officeart/2005/8/layout/chevron1"/>
    <dgm:cxn modelId="{B2D42E97-481C-442C-8F1E-87B6D3C31575}" type="presParOf" srcId="{9F914522-006D-4646-B6AC-AA15AA4C464A}" destId="{DFA49961-772A-48F8-BC05-C426254C8EF6}" srcOrd="11" destOrd="0" presId="urn:microsoft.com/office/officeart/2005/8/layout/chevron1"/>
    <dgm:cxn modelId="{49E64A89-FFCB-40BC-9256-27F3A47EFECF}" type="presParOf" srcId="{9F914522-006D-4646-B6AC-AA15AA4C464A}" destId="{14ADD86D-AFC4-4844-8C99-1C34E8C8158C}" srcOrd="12" destOrd="0" presId="urn:microsoft.com/office/officeart/2005/8/layout/chevron1"/>
    <dgm:cxn modelId="{64C6EF25-4918-47C8-988E-A904800AD838}" type="presParOf" srcId="{9F914522-006D-4646-B6AC-AA15AA4C464A}" destId="{4765C39B-AEA3-458B-9B64-C97188A5D31B}" srcOrd="13" destOrd="0" presId="urn:microsoft.com/office/officeart/2005/8/layout/chevron1"/>
    <dgm:cxn modelId="{6F812A04-D06D-42FE-8A85-A509FD22C053}" type="presParOf" srcId="{9F914522-006D-4646-B6AC-AA15AA4C464A}" destId="{87D79539-A2FF-4E82-B268-26DD722CC958}" srcOrd="14" destOrd="0" presId="urn:microsoft.com/office/officeart/2005/8/layout/chevron1"/>
    <dgm:cxn modelId="{E7CEDC93-BDD4-4369-9DFE-DA0F54BB9146}" type="presParOf" srcId="{9F914522-006D-4646-B6AC-AA15AA4C464A}" destId="{8DAF6E0D-CF41-4864-8672-A337486D121D}" srcOrd="15" destOrd="0" presId="urn:microsoft.com/office/officeart/2005/8/layout/chevron1"/>
    <dgm:cxn modelId="{F8EAA036-4A51-420C-B828-3EB9BD1D74FE}" type="presParOf" srcId="{9F914522-006D-4646-B6AC-AA15AA4C464A}" destId="{98F58DFB-2D8D-4BAB-8CBB-59D940216B35}" srcOrd="16" destOrd="0" presId="urn:microsoft.com/office/officeart/2005/8/layout/chevron1"/>
    <dgm:cxn modelId="{017EC803-CC6E-4EDC-BED1-5509D46C2F24}" type="presParOf" srcId="{9F914522-006D-4646-B6AC-AA15AA4C464A}" destId="{46A697EF-BFFB-4F10-92A0-C52FF64BF584}" srcOrd="17" destOrd="0" presId="urn:microsoft.com/office/officeart/2005/8/layout/chevron1"/>
    <dgm:cxn modelId="{F62E7A49-0ADA-43C2-A95F-62DFE6E39ECA}" type="presParOf" srcId="{9F914522-006D-4646-B6AC-AA15AA4C464A}" destId="{6F54857D-09D0-4AF3-A7F1-22C5245D6707}" srcOrd="18" destOrd="0" presId="urn:microsoft.com/office/officeart/2005/8/layout/chevron1"/>
    <dgm:cxn modelId="{9DC9E519-7C9E-4BCC-9739-AC29C36FA9C4}" type="presParOf" srcId="{9F914522-006D-4646-B6AC-AA15AA4C464A}" destId="{E4817C24-0394-4266-8FFC-AE02901333AE}" srcOrd="19" destOrd="0" presId="urn:microsoft.com/office/officeart/2005/8/layout/chevron1"/>
    <dgm:cxn modelId="{3C6F6BE8-614B-484F-BB2B-6DED9771AC89}" type="presParOf" srcId="{9F914522-006D-4646-B6AC-AA15AA4C464A}" destId="{7F1764BF-6C2C-4ED8-9859-07B2D67AC6D9}" srcOrd="20" destOrd="0" presId="urn:microsoft.com/office/officeart/2005/8/layout/chevron1"/>
    <dgm:cxn modelId="{FA28A28F-A192-4744-B853-FE350B5A1400}" type="presParOf" srcId="{9F914522-006D-4646-B6AC-AA15AA4C464A}" destId="{AED2EB0A-434A-45B7-B4D1-01A66EEEC62D}" srcOrd="21" destOrd="0" presId="urn:microsoft.com/office/officeart/2005/8/layout/chevron1"/>
    <dgm:cxn modelId="{7431A468-DEFC-4BEB-91B3-027951306AB3}" type="presParOf" srcId="{9F914522-006D-4646-B6AC-AA15AA4C464A}" destId="{17DCEEDC-89A7-4034-988E-235774764FE4}" srcOrd="2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A75D35-1AB8-4C7B-B597-1C22FB394978}" type="doc">
      <dgm:prSet loTypeId="urn:microsoft.com/office/officeart/2005/8/layout/chevron1" loCatId="process" qsTypeId="urn:microsoft.com/office/officeart/2005/8/quickstyle/simple1" qsCatId="simple" csTypeId="urn:microsoft.com/office/officeart/2005/8/colors/accent2_2" csCatId="accent2" phldr="1"/>
      <dgm:spPr/>
    </dgm:pt>
    <dgm:pt modelId="{F9C9BC9A-009E-4EB0-B132-5AC479C9671E}">
      <dgm:prSet phldrT="[テキスト]"/>
      <dgm:spPr/>
      <dgm:t>
        <a:bodyPr/>
        <a:lstStyle/>
        <a:p>
          <a:r>
            <a:rPr kumimoji="1" lang="en-US" altLang="ja-JP" dirty="0"/>
            <a:t>P</a:t>
          </a:r>
          <a:endParaRPr kumimoji="1" lang="ja-JP" altLang="en-US" dirty="0"/>
        </a:p>
      </dgm:t>
    </dgm:pt>
    <dgm:pt modelId="{1D5C37F0-1E12-4254-A3D3-7FC0A9CEF409}" type="parTrans" cxnId="{9413095F-8636-4AD7-A7B0-4CC5AC532A97}">
      <dgm:prSet/>
      <dgm:spPr/>
      <dgm:t>
        <a:bodyPr/>
        <a:lstStyle/>
        <a:p>
          <a:endParaRPr kumimoji="1" lang="ja-JP" altLang="en-US"/>
        </a:p>
      </dgm:t>
    </dgm:pt>
    <dgm:pt modelId="{8A76342D-18D8-4083-9C33-C41F28E0EE26}" type="sibTrans" cxnId="{9413095F-8636-4AD7-A7B0-4CC5AC532A97}">
      <dgm:prSet/>
      <dgm:spPr/>
      <dgm:t>
        <a:bodyPr/>
        <a:lstStyle/>
        <a:p>
          <a:endParaRPr kumimoji="1" lang="ja-JP" altLang="en-US"/>
        </a:p>
      </dgm:t>
    </dgm:pt>
    <dgm:pt modelId="{32970348-0265-4530-8DDB-776A2A4DFA1D}">
      <dgm:prSet phldrT="[テキスト]"/>
      <dgm:spPr/>
      <dgm:t>
        <a:bodyPr/>
        <a:lstStyle/>
        <a:p>
          <a:r>
            <a:rPr kumimoji="1" lang="en-US" altLang="ja-JP" dirty="0"/>
            <a:t>D</a:t>
          </a:r>
          <a:endParaRPr kumimoji="1" lang="ja-JP" altLang="en-US" dirty="0"/>
        </a:p>
      </dgm:t>
    </dgm:pt>
    <dgm:pt modelId="{7340AD8B-E0A1-44F7-BD15-63024408701A}" type="parTrans" cxnId="{9D54E0D2-B87A-4683-89D9-AF5D8092FB2B}">
      <dgm:prSet/>
      <dgm:spPr/>
      <dgm:t>
        <a:bodyPr/>
        <a:lstStyle/>
        <a:p>
          <a:endParaRPr kumimoji="1" lang="ja-JP" altLang="en-US"/>
        </a:p>
      </dgm:t>
    </dgm:pt>
    <dgm:pt modelId="{5EE0CE17-0507-4841-BAB9-60145BC95A22}" type="sibTrans" cxnId="{9D54E0D2-B87A-4683-89D9-AF5D8092FB2B}">
      <dgm:prSet/>
      <dgm:spPr/>
      <dgm:t>
        <a:bodyPr/>
        <a:lstStyle/>
        <a:p>
          <a:endParaRPr kumimoji="1" lang="ja-JP" altLang="en-US"/>
        </a:p>
      </dgm:t>
    </dgm:pt>
    <dgm:pt modelId="{B19B5473-9E1C-4827-8812-6D52404125BF}">
      <dgm:prSet phldrT="[テキスト]"/>
      <dgm:spPr/>
      <dgm:t>
        <a:bodyPr/>
        <a:lstStyle/>
        <a:p>
          <a:r>
            <a:rPr kumimoji="1" lang="en-US" altLang="ja-JP" dirty="0"/>
            <a:t>C</a:t>
          </a:r>
          <a:endParaRPr kumimoji="1" lang="ja-JP" altLang="en-US" dirty="0"/>
        </a:p>
      </dgm:t>
    </dgm:pt>
    <dgm:pt modelId="{2397E50D-182C-4335-90D5-EF8178AE27A3}" type="parTrans" cxnId="{1B18EE6D-D490-4F9D-BC0E-2DE171EDCFF6}">
      <dgm:prSet/>
      <dgm:spPr/>
      <dgm:t>
        <a:bodyPr/>
        <a:lstStyle/>
        <a:p>
          <a:endParaRPr kumimoji="1" lang="ja-JP" altLang="en-US"/>
        </a:p>
      </dgm:t>
    </dgm:pt>
    <dgm:pt modelId="{CB6966DA-E647-472C-ADE5-E060BB641E67}" type="sibTrans" cxnId="{1B18EE6D-D490-4F9D-BC0E-2DE171EDCFF6}">
      <dgm:prSet/>
      <dgm:spPr/>
      <dgm:t>
        <a:bodyPr/>
        <a:lstStyle/>
        <a:p>
          <a:endParaRPr kumimoji="1" lang="ja-JP" altLang="en-US"/>
        </a:p>
      </dgm:t>
    </dgm:pt>
    <dgm:pt modelId="{8202995F-53C3-4C95-9DBE-3F692235E756}">
      <dgm:prSet phldrT="[テキスト]"/>
      <dgm:spPr/>
      <dgm:t>
        <a:bodyPr/>
        <a:lstStyle/>
        <a:p>
          <a:r>
            <a:rPr kumimoji="1" lang="en-US" altLang="ja-JP" dirty="0"/>
            <a:t>A</a:t>
          </a:r>
          <a:endParaRPr kumimoji="1" lang="ja-JP" altLang="en-US" dirty="0"/>
        </a:p>
      </dgm:t>
    </dgm:pt>
    <dgm:pt modelId="{6C6DA5A2-6B00-4846-A9E3-E20720C971CC}" type="parTrans" cxnId="{943DDE90-D9F9-4D76-8345-88F0E5E63282}">
      <dgm:prSet/>
      <dgm:spPr/>
      <dgm:t>
        <a:bodyPr/>
        <a:lstStyle/>
        <a:p>
          <a:endParaRPr kumimoji="1" lang="ja-JP" altLang="en-US"/>
        </a:p>
      </dgm:t>
    </dgm:pt>
    <dgm:pt modelId="{4A50B840-24B1-477C-A7A4-735338CC27CD}" type="sibTrans" cxnId="{943DDE90-D9F9-4D76-8345-88F0E5E63282}">
      <dgm:prSet/>
      <dgm:spPr/>
      <dgm:t>
        <a:bodyPr/>
        <a:lstStyle/>
        <a:p>
          <a:endParaRPr kumimoji="1" lang="ja-JP" altLang="en-US"/>
        </a:p>
      </dgm:t>
    </dgm:pt>
    <dgm:pt modelId="{21504F90-B7E0-40D1-84FA-0522AA9209B8}">
      <dgm:prSet phldrT="[テキスト]"/>
      <dgm:spPr>
        <a:solidFill>
          <a:schemeClr val="accent3"/>
        </a:solidFill>
      </dgm:spPr>
      <dgm:t>
        <a:bodyPr/>
        <a:lstStyle/>
        <a:p>
          <a:r>
            <a:rPr kumimoji="1" lang="en-US" altLang="ja-JP" dirty="0"/>
            <a:t>P</a:t>
          </a:r>
          <a:endParaRPr kumimoji="1" lang="ja-JP" altLang="en-US" dirty="0"/>
        </a:p>
      </dgm:t>
    </dgm:pt>
    <dgm:pt modelId="{7283C5B4-2490-4E45-B22F-CF0A70E27C22}" type="parTrans" cxnId="{24E0542C-0539-4A30-AD41-017C92021ED4}">
      <dgm:prSet/>
      <dgm:spPr/>
      <dgm:t>
        <a:bodyPr/>
        <a:lstStyle/>
        <a:p>
          <a:endParaRPr kumimoji="1" lang="ja-JP" altLang="en-US"/>
        </a:p>
      </dgm:t>
    </dgm:pt>
    <dgm:pt modelId="{E636F0A6-E10D-4A86-8364-E0D769AD89FD}" type="sibTrans" cxnId="{24E0542C-0539-4A30-AD41-017C92021ED4}">
      <dgm:prSet/>
      <dgm:spPr/>
      <dgm:t>
        <a:bodyPr/>
        <a:lstStyle/>
        <a:p>
          <a:endParaRPr kumimoji="1" lang="ja-JP" altLang="en-US"/>
        </a:p>
      </dgm:t>
    </dgm:pt>
    <dgm:pt modelId="{4C6382BE-045D-403E-BAC6-FB440406A7F3}">
      <dgm:prSet phldrT="[テキスト]"/>
      <dgm:spPr>
        <a:solidFill>
          <a:schemeClr val="accent3"/>
        </a:solidFill>
      </dgm:spPr>
      <dgm:t>
        <a:bodyPr/>
        <a:lstStyle/>
        <a:p>
          <a:r>
            <a:rPr kumimoji="1" lang="en-US" altLang="ja-JP" dirty="0"/>
            <a:t>D</a:t>
          </a:r>
          <a:endParaRPr kumimoji="1" lang="ja-JP" altLang="en-US" dirty="0"/>
        </a:p>
      </dgm:t>
    </dgm:pt>
    <dgm:pt modelId="{6FBF8CEB-0ABD-4C2D-9DE9-471FD06B2AA8}" type="parTrans" cxnId="{F4871674-A1F2-480A-9A0F-4169D7A35E7A}">
      <dgm:prSet/>
      <dgm:spPr/>
      <dgm:t>
        <a:bodyPr/>
        <a:lstStyle/>
        <a:p>
          <a:endParaRPr kumimoji="1" lang="ja-JP" altLang="en-US"/>
        </a:p>
      </dgm:t>
    </dgm:pt>
    <dgm:pt modelId="{DF713FCB-B727-4747-B32E-09E9B2F7EAF6}" type="sibTrans" cxnId="{F4871674-A1F2-480A-9A0F-4169D7A35E7A}">
      <dgm:prSet/>
      <dgm:spPr/>
      <dgm:t>
        <a:bodyPr/>
        <a:lstStyle/>
        <a:p>
          <a:endParaRPr kumimoji="1" lang="ja-JP" altLang="en-US"/>
        </a:p>
      </dgm:t>
    </dgm:pt>
    <dgm:pt modelId="{B3896EE1-8E8B-42CD-AD8C-E7BFB1161554}">
      <dgm:prSet phldrT="[テキスト]"/>
      <dgm:spPr>
        <a:solidFill>
          <a:schemeClr val="accent3"/>
        </a:solidFill>
      </dgm:spPr>
      <dgm:t>
        <a:bodyPr/>
        <a:lstStyle/>
        <a:p>
          <a:r>
            <a:rPr kumimoji="1" lang="en-US" altLang="ja-JP" dirty="0"/>
            <a:t>C</a:t>
          </a:r>
          <a:endParaRPr kumimoji="1" lang="ja-JP" altLang="en-US" dirty="0"/>
        </a:p>
      </dgm:t>
    </dgm:pt>
    <dgm:pt modelId="{418297B7-3E93-4204-82BD-F947E6588700}" type="parTrans" cxnId="{D29B2040-FA69-4015-8381-CC3E5A1FD967}">
      <dgm:prSet/>
      <dgm:spPr/>
      <dgm:t>
        <a:bodyPr/>
        <a:lstStyle/>
        <a:p>
          <a:endParaRPr kumimoji="1" lang="ja-JP" altLang="en-US"/>
        </a:p>
      </dgm:t>
    </dgm:pt>
    <dgm:pt modelId="{5A85937B-CA0E-46E6-BDB1-DE5EE1398A66}" type="sibTrans" cxnId="{D29B2040-FA69-4015-8381-CC3E5A1FD967}">
      <dgm:prSet/>
      <dgm:spPr/>
      <dgm:t>
        <a:bodyPr/>
        <a:lstStyle/>
        <a:p>
          <a:endParaRPr kumimoji="1" lang="ja-JP" altLang="en-US"/>
        </a:p>
      </dgm:t>
    </dgm:pt>
    <dgm:pt modelId="{8BAFB974-036F-4EEE-AB87-17053A7A614D}">
      <dgm:prSet phldrT="[テキスト]"/>
      <dgm:spPr>
        <a:solidFill>
          <a:schemeClr val="accent3"/>
        </a:solidFill>
      </dgm:spPr>
      <dgm:t>
        <a:bodyPr/>
        <a:lstStyle/>
        <a:p>
          <a:r>
            <a:rPr kumimoji="1" lang="en-US" altLang="ja-JP" dirty="0"/>
            <a:t>A</a:t>
          </a:r>
          <a:endParaRPr kumimoji="1" lang="ja-JP" altLang="en-US" dirty="0"/>
        </a:p>
      </dgm:t>
    </dgm:pt>
    <dgm:pt modelId="{3FBA6EDC-E82A-4FB4-827E-BC0FB28E8A27}" type="parTrans" cxnId="{CE2CF1A0-0142-4DC9-B3D7-A3E8255DE325}">
      <dgm:prSet/>
      <dgm:spPr/>
      <dgm:t>
        <a:bodyPr/>
        <a:lstStyle/>
        <a:p>
          <a:endParaRPr kumimoji="1" lang="ja-JP" altLang="en-US"/>
        </a:p>
      </dgm:t>
    </dgm:pt>
    <dgm:pt modelId="{C3CA3C9E-3B20-4475-8791-9771775A1182}" type="sibTrans" cxnId="{CE2CF1A0-0142-4DC9-B3D7-A3E8255DE325}">
      <dgm:prSet/>
      <dgm:spPr/>
      <dgm:t>
        <a:bodyPr/>
        <a:lstStyle/>
        <a:p>
          <a:endParaRPr kumimoji="1" lang="ja-JP" altLang="en-US"/>
        </a:p>
      </dgm:t>
    </dgm:pt>
    <dgm:pt modelId="{BB811F67-23A6-48FB-8A21-5AAE58414E19}">
      <dgm:prSet phldrT="[テキスト]"/>
      <dgm:spPr>
        <a:solidFill>
          <a:schemeClr val="tx2"/>
        </a:solidFill>
      </dgm:spPr>
      <dgm:t>
        <a:bodyPr/>
        <a:lstStyle/>
        <a:p>
          <a:r>
            <a:rPr kumimoji="1" lang="en-US" altLang="ja-JP" dirty="0"/>
            <a:t>P</a:t>
          </a:r>
          <a:endParaRPr kumimoji="1" lang="ja-JP" altLang="en-US" dirty="0"/>
        </a:p>
      </dgm:t>
    </dgm:pt>
    <dgm:pt modelId="{DF016A05-87D5-47C8-A57B-91CDF5743B03}" type="parTrans" cxnId="{18608DED-AED6-46E5-BEF3-7682DA08ADF8}">
      <dgm:prSet/>
      <dgm:spPr/>
      <dgm:t>
        <a:bodyPr/>
        <a:lstStyle/>
        <a:p>
          <a:endParaRPr kumimoji="1" lang="ja-JP" altLang="en-US"/>
        </a:p>
      </dgm:t>
    </dgm:pt>
    <dgm:pt modelId="{AF2E1FF0-1460-48D6-8F16-175A1C55C345}" type="sibTrans" cxnId="{18608DED-AED6-46E5-BEF3-7682DA08ADF8}">
      <dgm:prSet/>
      <dgm:spPr/>
      <dgm:t>
        <a:bodyPr/>
        <a:lstStyle/>
        <a:p>
          <a:endParaRPr kumimoji="1" lang="ja-JP" altLang="en-US"/>
        </a:p>
      </dgm:t>
    </dgm:pt>
    <dgm:pt modelId="{851C9D92-DB8C-49C7-AA0A-24F8CD092A08}">
      <dgm:prSet phldrT="[テキスト]"/>
      <dgm:spPr>
        <a:solidFill>
          <a:schemeClr val="tx2"/>
        </a:solidFill>
      </dgm:spPr>
      <dgm:t>
        <a:bodyPr/>
        <a:lstStyle/>
        <a:p>
          <a:r>
            <a:rPr kumimoji="1" lang="en-US" altLang="ja-JP" dirty="0"/>
            <a:t>D</a:t>
          </a:r>
          <a:endParaRPr kumimoji="1" lang="ja-JP" altLang="en-US" dirty="0"/>
        </a:p>
      </dgm:t>
    </dgm:pt>
    <dgm:pt modelId="{008E186B-B03F-4BCB-9205-8A1443885F9D}" type="parTrans" cxnId="{7B610F46-8CC9-447E-92C4-6A1CB715EBE8}">
      <dgm:prSet/>
      <dgm:spPr/>
      <dgm:t>
        <a:bodyPr/>
        <a:lstStyle/>
        <a:p>
          <a:endParaRPr kumimoji="1" lang="ja-JP" altLang="en-US"/>
        </a:p>
      </dgm:t>
    </dgm:pt>
    <dgm:pt modelId="{D5329641-3395-4C9A-8B5A-6B5E35CC6E25}" type="sibTrans" cxnId="{7B610F46-8CC9-447E-92C4-6A1CB715EBE8}">
      <dgm:prSet/>
      <dgm:spPr/>
      <dgm:t>
        <a:bodyPr/>
        <a:lstStyle/>
        <a:p>
          <a:endParaRPr kumimoji="1" lang="ja-JP" altLang="en-US"/>
        </a:p>
      </dgm:t>
    </dgm:pt>
    <dgm:pt modelId="{04909376-2E92-41A7-A9C5-32B10116BF14}">
      <dgm:prSet phldrT="[テキスト]"/>
      <dgm:spPr>
        <a:solidFill>
          <a:schemeClr val="tx2"/>
        </a:solidFill>
      </dgm:spPr>
      <dgm:t>
        <a:bodyPr/>
        <a:lstStyle/>
        <a:p>
          <a:r>
            <a:rPr kumimoji="1" lang="en-US" altLang="ja-JP" dirty="0"/>
            <a:t>C</a:t>
          </a:r>
          <a:endParaRPr kumimoji="1" lang="ja-JP" altLang="en-US" dirty="0"/>
        </a:p>
      </dgm:t>
    </dgm:pt>
    <dgm:pt modelId="{C83E5403-756F-43A4-86C4-6C15C2660637}" type="parTrans" cxnId="{2ED39CC6-09C2-471B-A1C9-7CF74957E471}">
      <dgm:prSet/>
      <dgm:spPr/>
      <dgm:t>
        <a:bodyPr/>
        <a:lstStyle/>
        <a:p>
          <a:endParaRPr kumimoji="1" lang="ja-JP" altLang="en-US"/>
        </a:p>
      </dgm:t>
    </dgm:pt>
    <dgm:pt modelId="{D31666BC-DB04-4422-866A-EFD1CA0695C0}" type="sibTrans" cxnId="{2ED39CC6-09C2-471B-A1C9-7CF74957E471}">
      <dgm:prSet/>
      <dgm:spPr/>
      <dgm:t>
        <a:bodyPr/>
        <a:lstStyle/>
        <a:p>
          <a:endParaRPr kumimoji="1" lang="ja-JP" altLang="en-US"/>
        </a:p>
      </dgm:t>
    </dgm:pt>
    <dgm:pt modelId="{793AACF4-C2B6-425C-8208-1C4CEB007DD8}">
      <dgm:prSet phldrT="[テキスト]"/>
      <dgm:spPr>
        <a:solidFill>
          <a:schemeClr val="tx2"/>
        </a:solidFill>
      </dgm:spPr>
      <dgm:t>
        <a:bodyPr/>
        <a:lstStyle/>
        <a:p>
          <a:r>
            <a:rPr kumimoji="1" lang="en-US" altLang="ja-JP" dirty="0"/>
            <a:t>A</a:t>
          </a:r>
          <a:endParaRPr kumimoji="1" lang="ja-JP" altLang="en-US" dirty="0"/>
        </a:p>
      </dgm:t>
    </dgm:pt>
    <dgm:pt modelId="{D76CEC87-7C6E-4395-AB26-369B3E447512}" type="parTrans" cxnId="{454BB247-173F-43BD-A618-EFBDBAE241A6}">
      <dgm:prSet/>
      <dgm:spPr/>
      <dgm:t>
        <a:bodyPr/>
        <a:lstStyle/>
        <a:p>
          <a:endParaRPr kumimoji="1" lang="ja-JP" altLang="en-US"/>
        </a:p>
      </dgm:t>
    </dgm:pt>
    <dgm:pt modelId="{B22087AB-5EDA-4CD8-B1B1-89C55A2975EF}" type="sibTrans" cxnId="{454BB247-173F-43BD-A618-EFBDBAE241A6}">
      <dgm:prSet/>
      <dgm:spPr/>
      <dgm:t>
        <a:bodyPr/>
        <a:lstStyle/>
        <a:p>
          <a:endParaRPr kumimoji="1" lang="ja-JP" altLang="en-US"/>
        </a:p>
      </dgm:t>
    </dgm:pt>
    <dgm:pt modelId="{9F914522-006D-4646-B6AC-AA15AA4C464A}" type="pres">
      <dgm:prSet presAssocID="{39A75D35-1AB8-4C7B-B597-1C22FB394978}" presName="Name0" presStyleCnt="0">
        <dgm:presLayoutVars>
          <dgm:dir/>
          <dgm:animLvl val="lvl"/>
          <dgm:resizeHandles val="exact"/>
        </dgm:presLayoutVars>
      </dgm:prSet>
      <dgm:spPr/>
    </dgm:pt>
    <dgm:pt modelId="{995F013C-B1F1-4E34-B8EA-4DB2BA10B1BA}" type="pres">
      <dgm:prSet presAssocID="{F9C9BC9A-009E-4EB0-B132-5AC479C9671E}" presName="parTxOnly" presStyleLbl="node1" presStyleIdx="0" presStyleCnt="12" custScaleX="159294" custLinFactNeighborX="-130" custLinFactNeighborY="41087">
        <dgm:presLayoutVars>
          <dgm:chMax val="0"/>
          <dgm:chPref val="0"/>
          <dgm:bulletEnabled val="1"/>
        </dgm:presLayoutVars>
      </dgm:prSet>
      <dgm:spPr/>
    </dgm:pt>
    <dgm:pt modelId="{EDA68BCA-696F-486E-8D3F-FA6C1E8A55B2}" type="pres">
      <dgm:prSet presAssocID="{8A76342D-18D8-4083-9C33-C41F28E0EE26}" presName="parTxOnlySpace" presStyleCnt="0"/>
      <dgm:spPr/>
    </dgm:pt>
    <dgm:pt modelId="{DA305AF9-91DE-43FC-B1AC-413151B8F180}" type="pres">
      <dgm:prSet presAssocID="{32970348-0265-4530-8DDB-776A2A4DFA1D}" presName="parTxOnly" presStyleLbl="node1" presStyleIdx="1" presStyleCnt="12" custScaleX="73667">
        <dgm:presLayoutVars>
          <dgm:chMax val="0"/>
          <dgm:chPref val="0"/>
          <dgm:bulletEnabled val="1"/>
        </dgm:presLayoutVars>
      </dgm:prSet>
      <dgm:spPr/>
    </dgm:pt>
    <dgm:pt modelId="{0CEF9C53-B00B-4CD6-A915-7DE82006DD27}" type="pres">
      <dgm:prSet presAssocID="{5EE0CE17-0507-4841-BAB9-60145BC95A22}" presName="parTxOnlySpace" presStyleCnt="0"/>
      <dgm:spPr/>
    </dgm:pt>
    <dgm:pt modelId="{D9631E35-57A5-4540-A986-C22A7F2E64E1}" type="pres">
      <dgm:prSet presAssocID="{B19B5473-9E1C-4827-8812-6D52404125BF}" presName="parTxOnly" presStyleLbl="node1" presStyleIdx="2" presStyleCnt="12" custScaleX="25507">
        <dgm:presLayoutVars>
          <dgm:chMax val="0"/>
          <dgm:chPref val="0"/>
          <dgm:bulletEnabled val="1"/>
        </dgm:presLayoutVars>
      </dgm:prSet>
      <dgm:spPr/>
    </dgm:pt>
    <dgm:pt modelId="{B05D1B1B-D828-4D85-AB3D-5B02D6331223}" type="pres">
      <dgm:prSet presAssocID="{CB6966DA-E647-472C-ADE5-E060BB641E67}" presName="parTxOnlySpace" presStyleCnt="0"/>
      <dgm:spPr/>
    </dgm:pt>
    <dgm:pt modelId="{88488405-3B58-4D83-9C69-6E4F496A2157}" type="pres">
      <dgm:prSet presAssocID="{8202995F-53C3-4C95-9DBE-3F692235E756}" presName="parTxOnly" presStyleLbl="node1" presStyleIdx="3" presStyleCnt="12" custScaleX="24516">
        <dgm:presLayoutVars>
          <dgm:chMax val="0"/>
          <dgm:chPref val="0"/>
          <dgm:bulletEnabled val="1"/>
        </dgm:presLayoutVars>
      </dgm:prSet>
      <dgm:spPr/>
    </dgm:pt>
    <dgm:pt modelId="{D3504CDC-F598-491D-B85F-A1A6D92EBE0F}" type="pres">
      <dgm:prSet presAssocID="{4A50B840-24B1-477C-A7A4-735338CC27CD}" presName="parTxOnlySpace" presStyleCnt="0"/>
      <dgm:spPr/>
    </dgm:pt>
    <dgm:pt modelId="{50410EBF-B911-4999-A0E4-E795B5531388}" type="pres">
      <dgm:prSet presAssocID="{21504F90-B7E0-40D1-84FA-0522AA9209B8}" presName="parTxOnly" presStyleLbl="node1" presStyleIdx="4" presStyleCnt="12" custScaleX="27306">
        <dgm:presLayoutVars>
          <dgm:chMax val="0"/>
          <dgm:chPref val="0"/>
          <dgm:bulletEnabled val="1"/>
        </dgm:presLayoutVars>
      </dgm:prSet>
      <dgm:spPr/>
    </dgm:pt>
    <dgm:pt modelId="{2C833E4F-E9FE-460A-BC1D-92E1AA3628FF}" type="pres">
      <dgm:prSet presAssocID="{E636F0A6-E10D-4A86-8364-E0D769AD89FD}" presName="parTxOnlySpace" presStyleCnt="0"/>
      <dgm:spPr/>
    </dgm:pt>
    <dgm:pt modelId="{448F6E21-49D2-49F7-985B-F695B8CB6BA8}" type="pres">
      <dgm:prSet presAssocID="{4C6382BE-045D-403E-BAC6-FB440406A7F3}" presName="parTxOnly" presStyleLbl="node1" presStyleIdx="5" presStyleCnt="12" custScaleX="132166">
        <dgm:presLayoutVars>
          <dgm:chMax val="0"/>
          <dgm:chPref val="0"/>
          <dgm:bulletEnabled val="1"/>
        </dgm:presLayoutVars>
      </dgm:prSet>
      <dgm:spPr/>
    </dgm:pt>
    <dgm:pt modelId="{DFA49961-772A-48F8-BC05-C426254C8EF6}" type="pres">
      <dgm:prSet presAssocID="{DF713FCB-B727-4747-B32E-09E9B2F7EAF6}" presName="parTxOnlySpace" presStyleCnt="0"/>
      <dgm:spPr/>
    </dgm:pt>
    <dgm:pt modelId="{14ADD86D-AFC4-4844-8C99-1C34E8C8158C}" type="pres">
      <dgm:prSet presAssocID="{B3896EE1-8E8B-42CD-AD8C-E7BFB1161554}" presName="parTxOnly" presStyleLbl="node1" presStyleIdx="6" presStyleCnt="12" custScaleX="28934">
        <dgm:presLayoutVars>
          <dgm:chMax val="0"/>
          <dgm:chPref val="0"/>
          <dgm:bulletEnabled val="1"/>
        </dgm:presLayoutVars>
      </dgm:prSet>
      <dgm:spPr/>
    </dgm:pt>
    <dgm:pt modelId="{4765C39B-AEA3-458B-9B64-C97188A5D31B}" type="pres">
      <dgm:prSet presAssocID="{5A85937B-CA0E-46E6-BDB1-DE5EE1398A66}" presName="parTxOnlySpace" presStyleCnt="0"/>
      <dgm:spPr/>
    </dgm:pt>
    <dgm:pt modelId="{87D79539-A2FF-4E82-B268-26DD722CC958}" type="pres">
      <dgm:prSet presAssocID="{8BAFB974-036F-4EEE-AB87-17053A7A614D}" presName="parTxOnly" presStyleLbl="node1" presStyleIdx="7" presStyleCnt="12" custScaleX="26448" custLinFactNeighborX="-3500" custLinFactNeighborY="19333">
        <dgm:presLayoutVars>
          <dgm:chMax val="0"/>
          <dgm:chPref val="0"/>
          <dgm:bulletEnabled val="1"/>
        </dgm:presLayoutVars>
      </dgm:prSet>
      <dgm:spPr/>
    </dgm:pt>
    <dgm:pt modelId="{8DAF6E0D-CF41-4864-8672-A337486D121D}" type="pres">
      <dgm:prSet presAssocID="{C3CA3C9E-3B20-4475-8791-9771775A1182}" presName="parTxOnlySpace" presStyleCnt="0"/>
      <dgm:spPr/>
    </dgm:pt>
    <dgm:pt modelId="{98F58DFB-2D8D-4BAB-8CBB-59D940216B35}" type="pres">
      <dgm:prSet presAssocID="{BB811F67-23A6-48FB-8A21-5AAE58414E19}" presName="parTxOnly" presStyleLbl="node1" presStyleIdx="8" presStyleCnt="12" custScaleX="23981">
        <dgm:presLayoutVars>
          <dgm:chMax val="0"/>
          <dgm:chPref val="0"/>
          <dgm:bulletEnabled val="1"/>
        </dgm:presLayoutVars>
      </dgm:prSet>
      <dgm:spPr/>
    </dgm:pt>
    <dgm:pt modelId="{46A697EF-BFFB-4F10-92A0-C52FF64BF584}" type="pres">
      <dgm:prSet presAssocID="{AF2E1FF0-1460-48D6-8F16-175A1C55C345}" presName="parTxOnlySpace" presStyleCnt="0"/>
      <dgm:spPr/>
    </dgm:pt>
    <dgm:pt modelId="{6F54857D-09D0-4AF3-A7F1-22C5245D6707}" type="pres">
      <dgm:prSet presAssocID="{851C9D92-DB8C-49C7-AA0A-24F8CD092A08}" presName="parTxOnly" presStyleLbl="node1" presStyleIdx="9" presStyleCnt="12" custScaleX="124962">
        <dgm:presLayoutVars>
          <dgm:chMax val="0"/>
          <dgm:chPref val="0"/>
          <dgm:bulletEnabled val="1"/>
        </dgm:presLayoutVars>
      </dgm:prSet>
      <dgm:spPr/>
    </dgm:pt>
    <dgm:pt modelId="{E4817C24-0394-4266-8FFC-AE02901333AE}" type="pres">
      <dgm:prSet presAssocID="{D5329641-3395-4C9A-8B5A-6B5E35CC6E25}" presName="parTxOnlySpace" presStyleCnt="0"/>
      <dgm:spPr/>
    </dgm:pt>
    <dgm:pt modelId="{7F1764BF-6C2C-4ED8-9859-07B2D67AC6D9}" type="pres">
      <dgm:prSet presAssocID="{04909376-2E92-41A7-A9C5-32B10116BF14}" presName="parTxOnly" presStyleLbl="node1" presStyleIdx="10" presStyleCnt="12" custScaleX="37087">
        <dgm:presLayoutVars>
          <dgm:chMax val="0"/>
          <dgm:chPref val="0"/>
          <dgm:bulletEnabled val="1"/>
        </dgm:presLayoutVars>
      </dgm:prSet>
      <dgm:spPr/>
    </dgm:pt>
    <dgm:pt modelId="{AED2EB0A-434A-45B7-B4D1-01A66EEEC62D}" type="pres">
      <dgm:prSet presAssocID="{D31666BC-DB04-4422-866A-EFD1CA0695C0}" presName="parTxOnlySpace" presStyleCnt="0"/>
      <dgm:spPr/>
    </dgm:pt>
    <dgm:pt modelId="{17DCEEDC-89A7-4034-988E-235774764FE4}" type="pres">
      <dgm:prSet presAssocID="{793AACF4-C2B6-425C-8208-1C4CEB007DD8}" presName="parTxOnly" presStyleLbl="node1" presStyleIdx="11" presStyleCnt="12" custScaleX="32023">
        <dgm:presLayoutVars>
          <dgm:chMax val="0"/>
          <dgm:chPref val="0"/>
          <dgm:bulletEnabled val="1"/>
        </dgm:presLayoutVars>
      </dgm:prSet>
      <dgm:spPr/>
    </dgm:pt>
  </dgm:ptLst>
  <dgm:cxnLst>
    <dgm:cxn modelId="{3C77D21D-9E05-4756-A532-C992FDC49251}" type="presOf" srcId="{04909376-2E92-41A7-A9C5-32B10116BF14}" destId="{7F1764BF-6C2C-4ED8-9859-07B2D67AC6D9}" srcOrd="0" destOrd="0" presId="urn:microsoft.com/office/officeart/2005/8/layout/chevron1"/>
    <dgm:cxn modelId="{2ED39CC6-09C2-471B-A1C9-7CF74957E471}" srcId="{39A75D35-1AB8-4C7B-B597-1C22FB394978}" destId="{04909376-2E92-41A7-A9C5-32B10116BF14}" srcOrd="10" destOrd="0" parTransId="{C83E5403-756F-43A4-86C4-6C15C2660637}" sibTransId="{D31666BC-DB04-4422-866A-EFD1CA0695C0}"/>
    <dgm:cxn modelId="{774A3919-DAA1-4A63-A4A8-0C2235D8D95F}" type="presOf" srcId="{8BAFB974-036F-4EEE-AB87-17053A7A614D}" destId="{87D79539-A2FF-4E82-B268-26DD722CC958}" srcOrd="0" destOrd="0" presId="urn:microsoft.com/office/officeart/2005/8/layout/chevron1"/>
    <dgm:cxn modelId="{3AC3D86D-CF20-4053-8979-0AF6A255D3B7}" type="presOf" srcId="{793AACF4-C2B6-425C-8208-1C4CEB007DD8}" destId="{17DCEEDC-89A7-4034-988E-235774764FE4}" srcOrd="0" destOrd="0" presId="urn:microsoft.com/office/officeart/2005/8/layout/chevron1"/>
    <dgm:cxn modelId="{699488D8-FEC0-4404-8468-14E3AF9A2F0A}" type="presOf" srcId="{32970348-0265-4530-8DDB-776A2A4DFA1D}" destId="{DA305AF9-91DE-43FC-B1AC-413151B8F180}" srcOrd="0" destOrd="0" presId="urn:microsoft.com/office/officeart/2005/8/layout/chevron1"/>
    <dgm:cxn modelId="{BF512E40-878D-4250-903B-19C8009EC009}" type="presOf" srcId="{4C6382BE-045D-403E-BAC6-FB440406A7F3}" destId="{448F6E21-49D2-49F7-985B-F695B8CB6BA8}" srcOrd="0" destOrd="0" presId="urn:microsoft.com/office/officeart/2005/8/layout/chevron1"/>
    <dgm:cxn modelId="{454BB247-173F-43BD-A618-EFBDBAE241A6}" srcId="{39A75D35-1AB8-4C7B-B597-1C22FB394978}" destId="{793AACF4-C2B6-425C-8208-1C4CEB007DD8}" srcOrd="11" destOrd="0" parTransId="{D76CEC87-7C6E-4395-AB26-369B3E447512}" sibTransId="{B22087AB-5EDA-4CD8-B1B1-89C55A2975EF}"/>
    <dgm:cxn modelId="{18608DED-AED6-46E5-BEF3-7682DA08ADF8}" srcId="{39A75D35-1AB8-4C7B-B597-1C22FB394978}" destId="{BB811F67-23A6-48FB-8A21-5AAE58414E19}" srcOrd="8" destOrd="0" parTransId="{DF016A05-87D5-47C8-A57B-91CDF5743B03}" sibTransId="{AF2E1FF0-1460-48D6-8F16-175A1C55C345}"/>
    <dgm:cxn modelId="{7D2ED95A-338F-41FE-A47A-43A504F75DB7}" type="presOf" srcId="{B19B5473-9E1C-4827-8812-6D52404125BF}" destId="{D9631E35-57A5-4540-A986-C22A7F2E64E1}" srcOrd="0" destOrd="0" presId="urn:microsoft.com/office/officeart/2005/8/layout/chevron1"/>
    <dgm:cxn modelId="{F4871674-A1F2-480A-9A0F-4169D7A35E7A}" srcId="{39A75D35-1AB8-4C7B-B597-1C22FB394978}" destId="{4C6382BE-045D-403E-BAC6-FB440406A7F3}" srcOrd="5" destOrd="0" parTransId="{6FBF8CEB-0ABD-4C2D-9DE9-471FD06B2AA8}" sibTransId="{DF713FCB-B727-4747-B32E-09E9B2F7EAF6}"/>
    <dgm:cxn modelId="{27E96BE5-0090-4288-BE83-CCD08481039E}" type="presOf" srcId="{F9C9BC9A-009E-4EB0-B132-5AC479C9671E}" destId="{995F013C-B1F1-4E34-B8EA-4DB2BA10B1BA}" srcOrd="0" destOrd="0" presId="urn:microsoft.com/office/officeart/2005/8/layout/chevron1"/>
    <dgm:cxn modelId="{1B18EE6D-D490-4F9D-BC0E-2DE171EDCFF6}" srcId="{39A75D35-1AB8-4C7B-B597-1C22FB394978}" destId="{B19B5473-9E1C-4827-8812-6D52404125BF}" srcOrd="2" destOrd="0" parTransId="{2397E50D-182C-4335-90D5-EF8178AE27A3}" sibTransId="{CB6966DA-E647-472C-ADE5-E060BB641E67}"/>
    <dgm:cxn modelId="{CE2CF1A0-0142-4DC9-B3D7-A3E8255DE325}" srcId="{39A75D35-1AB8-4C7B-B597-1C22FB394978}" destId="{8BAFB974-036F-4EEE-AB87-17053A7A614D}" srcOrd="7" destOrd="0" parTransId="{3FBA6EDC-E82A-4FB4-827E-BC0FB28E8A27}" sibTransId="{C3CA3C9E-3B20-4475-8791-9771775A1182}"/>
    <dgm:cxn modelId="{9D54E0D2-B87A-4683-89D9-AF5D8092FB2B}" srcId="{39A75D35-1AB8-4C7B-B597-1C22FB394978}" destId="{32970348-0265-4530-8DDB-776A2A4DFA1D}" srcOrd="1" destOrd="0" parTransId="{7340AD8B-E0A1-44F7-BD15-63024408701A}" sibTransId="{5EE0CE17-0507-4841-BAB9-60145BC95A22}"/>
    <dgm:cxn modelId="{46D89B83-5939-4475-99BA-A2676F1A5DD2}" type="presOf" srcId="{39A75D35-1AB8-4C7B-B597-1C22FB394978}" destId="{9F914522-006D-4646-B6AC-AA15AA4C464A}" srcOrd="0" destOrd="0" presId="urn:microsoft.com/office/officeart/2005/8/layout/chevron1"/>
    <dgm:cxn modelId="{D29B2040-FA69-4015-8381-CC3E5A1FD967}" srcId="{39A75D35-1AB8-4C7B-B597-1C22FB394978}" destId="{B3896EE1-8E8B-42CD-AD8C-E7BFB1161554}" srcOrd="6" destOrd="0" parTransId="{418297B7-3E93-4204-82BD-F947E6588700}" sibTransId="{5A85937B-CA0E-46E6-BDB1-DE5EE1398A66}"/>
    <dgm:cxn modelId="{8726C39D-7A20-41E6-A8D3-8A9DCAAD4325}" type="presOf" srcId="{BB811F67-23A6-48FB-8A21-5AAE58414E19}" destId="{98F58DFB-2D8D-4BAB-8CBB-59D940216B35}" srcOrd="0" destOrd="0" presId="urn:microsoft.com/office/officeart/2005/8/layout/chevron1"/>
    <dgm:cxn modelId="{943DDE90-D9F9-4D76-8345-88F0E5E63282}" srcId="{39A75D35-1AB8-4C7B-B597-1C22FB394978}" destId="{8202995F-53C3-4C95-9DBE-3F692235E756}" srcOrd="3" destOrd="0" parTransId="{6C6DA5A2-6B00-4846-A9E3-E20720C971CC}" sibTransId="{4A50B840-24B1-477C-A7A4-735338CC27CD}"/>
    <dgm:cxn modelId="{DDE921BE-E603-4175-BA41-CC2AB071E9B1}" type="presOf" srcId="{851C9D92-DB8C-49C7-AA0A-24F8CD092A08}" destId="{6F54857D-09D0-4AF3-A7F1-22C5245D6707}" srcOrd="0" destOrd="0" presId="urn:microsoft.com/office/officeart/2005/8/layout/chevron1"/>
    <dgm:cxn modelId="{3C4DFFBB-E8EB-439F-AADE-61CD3F41475B}" type="presOf" srcId="{21504F90-B7E0-40D1-84FA-0522AA9209B8}" destId="{50410EBF-B911-4999-A0E4-E795B5531388}" srcOrd="0" destOrd="0" presId="urn:microsoft.com/office/officeart/2005/8/layout/chevron1"/>
    <dgm:cxn modelId="{A73DA9A8-246F-4F04-A24E-34E8454AB450}" type="presOf" srcId="{8202995F-53C3-4C95-9DBE-3F692235E756}" destId="{88488405-3B58-4D83-9C69-6E4F496A2157}" srcOrd="0" destOrd="0" presId="urn:microsoft.com/office/officeart/2005/8/layout/chevron1"/>
    <dgm:cxn modelId="{7B610F46-8CC9-447E-92C4-6A1CB715EBE8}" srcId="{39A75D35-1AB8-4C7B-B597-1C22FB394978}" destId="{851C9D92-DB8C-49C7-AA0A-24F8CD092A08}" srcOrd="9" destOrd="0" parTransId="{008E186B-B03F-4BCB-9205-8A1443885F9D}" sibTransId="{D5329641-3395-4C9A-8B5A-6B5E35CC6E25}"/>
    <dgm:cxn modelId="{56977416-1024-4AE5-8A09-EFEB62B72E74}" type="presOf" srcId="{B3896EE1-8E8B-42CD-AD8C-E7BFB1161554}" destId="{14ADD86D-AFC4-4844-8C99-1C34E8C8158C}" srcOrd="0" destOrd="0" presId="urn:microsoft.com/office/officeart/2005/8/layout/chevron1"/>
    <dgm:cxn modelId="{9413095F-8636-4AD7-A7B0-4CC5AC532A97}" srcId="{39A75D35-1AB8-4C7B-B597-1C22FB394978}" destId="{F9C9BC9A-009E-4EB0-B132-5AC479C9671E}" srcOrd="0" destOrd="0" parTransId="{1D5C37F0-1E12-4254-A3D3-7FC0A9CEF409}" sibTransId="{8A76342D-18D8-4083-9C33-C41F28E0EE26}"/>
    <dgm:cxn modelId="{24E0542C-0539-4A30-AD41-017C92021ED4}" srcId="{39A75D35-1AB8-4C7B-B597-1C22FB394978}" destId="{21504F90-B7E0-40D1-84FA-0522AA9209B8}" srcOrd="4" destOrd="0" parTransId="{7283C5B4-2490-4E45-B22F-CF0A70E27C22}" sibTransId="{E636F0A6-E10D-4A86-8364-E0D769AD89FD}"/>
    <dgm:cxn modelId="{708F682A-D42D-4AF7-974A-B03AA6E7C318}" type="presParOf" srcId="{9F914522-006D-4646-B6AC-AA15AA4C464A}" destId="{995F013C-B1F1-4E34-B8EA-4DB2BA10B1BA}" srcOrd="0" destOrd="0" presId="urn:microsoft.com/office/officeart/2005/8/layout/chevron1"/>
    <dgm:cxn modelId="{EB0A8F89-4949-41A3-8471-6EBAD8038A8E}" type="presParOf" srcId="{9F914522-006D-4646-B6AC-AA15AA4C464A}" destId="{EDA68BCA-696F-486E-8D3F-FA6C1E8A55B2}" srcOrd="1" destOrd="0" presId="urn:microsoft.com/office/officeart/2005/8/layout/chevron1"/>
    <dgm:cxn modelId="{E1D45150-1AAE-47F4-A249-470A30E6E86B}" type="presParOf" srcId="{9F914522-006D-4646-B6AC-AA15AA4C464A}" destId="{DA305AF9-91DE-43FC-B1AC-413151B8F180}" srcOrd="2" destOrd="0" presId="urn:microsoft.com/office/officeart/2005/8/layout/chevron1"/>
    <dgm:cxn modelId="{C59036B6-C9F5-42D8-903D-3CE07A109763}" type="presParOf" srcId="{9F914522-006D-4646-B6AC-AA15AA4C464A}" destId="{0CEF9C53-B00B-4CD6-A915-7DE82006DD27}" srcOrd="3" destOrd="0" presId="urn:microsoft.com/office/officeart/2005/8/layout/chevron1"/>
    <dgm:cxn modelId="{83DB515F-31ED-4FC2-BF9A-44E8CC53A241}" type="presParOf" srcId="{9F914522-006D-4646-B6AC-AA15AA4C464A}" destId="{D9631E35-57A5-4540-A986-C22A7F2E64E1}" srcOrd="4" destOrd="0" presId="urn:microsoft.com/office/officeart/2005/8/layout/chevron1"/>
    <dgm:cxn modelId="{FA11D2CA-73DD-44CB-9C5D-0486DC9F88C6}" type="presParOf" srcId="{9F914522-006D-4646-B6AC-AA15AA4C464A}" destId="{B05D1B1B-D828-4D85-AB3D-5B02D6331223}" srcOrd="5" destOrd="0" presId="urn:microsoft.com/office/officeart/2005/8/layout/chevron1"/>
    <dgm:cxn modelId="{9D846B0E-F771-4753-8718-E43DFE96150B}" type="presParOf" srcId="{9F914522-006D-4646-B6AC-AA15AA4C464A}" destId="{88488405-3B58-4D83-9C69-6E4F496A2157}" srcOrd="6" destOrd="0" presId="urn:microsoft.com/office/officeart/2005/8/layout/chevron1"/>
    <dgm:cxn modelId="{06EE9000-F136-4535-9E87-ECB38AD8011F}" type="presParOf" srcId="{9F914522-006D-4646-B6AC-AA15AA4C464A}" destId="{D3504CDC-F598-491D-B85F-A1A6D92EBE0F}" srcOrd="7" destOrd="0" presId="urn:microsoft.com/office/officeart/2005/8/layout/chevron1"/>
    <dgm:cxn modelId="{5F50AC2A-9453-4F84-A4D2-AB3A82C6AD3C}" type="presParOf" srcId="{9F914522-006D-4646-B6AC-AA15AA4C464A}" destId="{50410EBF-B911-4999-A0E4-E795B5531388}" srcOrd="8" destOrd="0" presId="urn:microsoft.com/office/officeart/2005/8/layout/chevron1"/>
    <dgm:cxn modelId="{ECAC19E5-9BCF-4AA3-AA7E-C640760DEF49}" type="presParOf" srcId="{9F914522-006D-4646-B6AC-AA15AA4C464A}" destId="{2C833E4F-E9FE-460A-BC1D-92E1AA3628FF}" srcOrd="9" destOrd="0" presId="urn:microsoft.com/office/officeart/2005/8/layout/chevron1"/>
    <dgm:cxn modelId="{BE632BC7-4E31-45E0-BD12-00E10DDAD357}" type="presParOf" srcId="{9F914522-006D-4646-B6AC-AA15AA4C464A}" destId="{448F6E21-49D2-49F7-985B-F695B8CB6BA8}" srcOrd="10" destOrd="0" presId="urn:microsoft.com/office/officeart/2005/8/layout/chevron1"/>
    <dgm:cxn modelId="{B2D42E97-481C-442C-8F1E-87B6D3C31575}" type="presParOf" srcId="{9F914522-006D-4646-B6AC-AA15AA4C464A}" destId="{DFA49961-772A-48F8-BC05-C426254C8EF6}" srcOrd="11" destOrd="0" presId="urn:microsoft.com/office/officeart/2005/8/layout/chevron1"/>
    <dgm:cxn modelId="{49E64A89-FFCB-40BC-9256-27F3A47EFECF}" type="presParOf" srcId="{9F914522-006D-4646-B6AC-AA15AA4C464A}" destId="{14ADD86D-AFC4-4844-8C99-1C34E8C8158C}" srcOrd="12" destOrd="0" presId="urn:microsoft.com/office/officeart/2005/8/layout/chevron1"/>
    <dgm:cxn modelId="{64C6EF25-4918-47C8-988E-A904800AD838}" type="presParOf" srcId="{9F914522-006D-4646-B6AC-AA15AA4C464A}" destId="{4765C39B-AEA3-458B-9B64-C97188A5D31B}" srcOrd="13" destOrd="0" presId="urn:microsoft.com/office/officeart/2005/8/layout/chevron1"/>
    <dgm:cxn modelId="{6F812A04-D06D-42FE-8A85-A509FD22C053}" type="presParOf" srcId="{9F914522-006D-4646-B6AC-AA15AA4C464A}" destId="{87D79539-A2FF-4E82-B268-26DD722CC958}" srcOrd="14" destOrd="0" presId="urn:microsoft.com/office/officeart/2005/8/layout/chevron1"/>
    <dgm:cxn modelId="{E7CEDC93-BDD4-4369-9DFE-DA0F54BB9146}" type="presParOf" srcId="{9F914522-006D-4646-B6AC-AA15AA4C464A}" destId="{8DAF6E0D-CF41-4864-8672-A337486D121D}" srcOrd="15" destOrd="0" presId="urn:microsoft.com/office/officeart/2005/8/layout/chevron1"/>
    <dgm:cxn modelId="{F8EAA036-4A51-420C-B828-3EB9BD1D74FE}" type="presParOf" srcId="{9F914522-006D-4646-B6AC-AA15AA4C464A}" destId="{98F58DFB-2D8D-4BAB-8CBB-59D940216B35}" srcOrd="16" destOrd="0" presId="urn:microsoft.com/office/officeart/2005/8/layout/chevron1"/>
    <dgm:cxn modelId="{017EC803-CC6E-4EDC-BED1-5509D46C2F24}" type="presParOf" srcId="{9F914522-006D-4646-B6AC-AA15AA4C464A}" destId="{46A697EF-BFFB-4F10-92A0-C52FF64BF584}" srcOrd="17" destOrd="0" presId="urn:microsoft.com/office/officeart/2005/8/layout/chevron1"/>
    <dgm:cxn modelId="{F62E7A49-0ADA-43C2-A95F-62DFE6E39ECA}" type="presParOf" srcId="{9F914522-006D-4646-B6AC-AA15AA4C464A}" destId="{6F54857D-09D0-4AF3-A7F1-22C5245D6707}" srcOrd="18" destOrd="0" presId="urn:microsoft.com/office/officeart/2005/8/layout/chevron1"/>
    <dgm:cxn modelId="{9DC9E519-7C9E-4BCC-9739-AC29C36FA9C4}" type="presParOf" srcId="{9F914522-006D-4646-B6AC-AA15AA4C464A}" destId="{E4817C24-0394-4266-8FFC-AE02901333AE}" srcOrd="19" destOrd="0" presId="urn:microsoft.com/office/officeart/2005/8/layout/chevron1"/>
    <dgm:cxn modelId="{3C6F6BE8-614B-484F-BB2B-6DED9771AC89}" type="presParOf" srcId="{9F914522-006D-4646-B6AC-AA15AA4C464A}" destId="{7F1764BF-6C2C-4ED8-9859-07B2D67AC6D9}" srcOrd="20" destOrd="0" presId="urn:microsoft.com/office/officeart/2005/8/layout/chevron1"/>
    <dgm:cxn modelId="{FA28A28F-A192-4744-B853-FE350B5A1400}" type="presParOf" srcId="{9F914522-006D-4646-B6AC-AA15AA4C464A}" destId="{AED2EB0A-434A-45B7-B4D1-01A66EEEC62D}" srcOrd="21" destOrd="0" presId="urn:microsoft.com/office/officeart/2005/8/layout/chevron1"/>
    <dgm:cxn modelId="{7431A468-DEFC-4BEB-91B3-027951306AB3}" type="presParOf" srcId="{9F914522-006D-4646-B6AC-AA15AA4C464A}" destId="{17DCEEDC-89A7-4034-988E-235774764FE4}" srcOrd="2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5F013C-B1F1-4E34-B8EA-4DB2BA10B1BA}">
      <dsp:nvSpPr>
        <dsp:cNvPr id="0" name=""/>
        <dsp:cNvSpPr/>
      </dsp:nvSpPr>
      <dsp:spPr>
        <a:xfrm>
          <a:off x="1" y="0"/>
          <a:ext cx="2374056" cy="178530"/>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P</a:t>
          </a:r>
          <a:endParaRPr kumimoji="1" lang="ja-JP" altLang="en-US" sz="800" kern="1200" dirty="0"/>
        </a:p>
      </dsp:txBody>
      <dsp:txXfrm>
        <a:off x="89266" y="0"/>
        <a:ext cx="2195526" cy="178530"/>
      </dsp:txXfrm>
    </dsp:sp>
    <dsp:sp modelId="{DA305AF9-91DE-43FC-B1AC-413151B8F180}">
      <dsp:nvSpPr>
        <dsp:cNvPr id="0" name=""/>
        <dsp:cNvSpPr/>
      </dsp:nvSpPr>
      <dsp:spPr>
        <a:xfrm>
          <a:off x="2225215" y="0"/>
          <a:ext cx="1097904" cy="178530"/>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D</a:t>
          </a:r>
          <a:endParaRPr kumimoji="1" lang="ja-JP" altLang="en-US" sz="800" kern="1200" dirty="0"/>
        </a:p>
      </dsp:txBody>
      <dsp:txXfrm>
        <a:off x="2314480" y="0"/>
        <a:ext cx="919374" cy="178530"/>
      </dsp:txXfrm>
    </dsp:sp>
    <dsp:sp modelId="{D9631E35-57A5-4540-A986-C22A7F2E64E1}">
      <dsp:nvSpPr>
        <dsp:cNvPr id="0" name=""/>
        <dsp:cNvSpPr/>
      </dsp:nvSpPr>
      <dsp:spPr>
        <a:xfrm>
          <a:off x="3174084" y="0"/>
          <a:ext cx="380146" cy="178530"/>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C</a:t>
          </a:r>
          <a:endParaRPr kumimoji="1" lang="ja-JP" altLang="en-US" sz="800" kern="1200" dirty="0"/>
        </a:p>
      </dsp:txBody>
      <dsp:txXfrm>
        <a:off x="3263349" y="0"/>
        <a:ext cx="201616" cy="178530"/>
      </dsp:txXfrm>
    </dsp:sp>
    <dsp:sp modelId="{88488405-3B58-4D83-9C69-6E4F496A2157}">
      <dsp:nvSpPr>
        <dsp:cNvPr id="0" name=""/>
        <dsp:cNvSpPr/>
      </dsp:nvSpPr>
      <dsp:spPr>
        <a:xfrm>
          <a:off x="3405194" y="0"/>
          <a:ext cx="365377" cy="178530"/>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A</a:t>
          </a:r>
          <a:endParaRPr kumimoji="1" lang="ja-JP" altLang="en-US" sz="800" kern="1200" dirty="0"/>
        </a:p>
      </dsp:txBody>
      <dsp:txXfrm>
        <a:off x="3494459" y="0"/>
        <a:ext cx="186847" cy="178530"/>
      </dsp:txXfrm>
    </dsp:sp>
    <dsp:sp modelId="{50410EBF-B911-4999-A0E4-E795B5531388}">
      <dsp:nvSpPr>
        <dsp:cNvPr id="0" name=""/>
        <dsp:cNvSpPr/>
      </dsp:nvSpPr>
      <dsp:spPr>
        <a:xfrm>
          <a:off x="3621535" y="0"/>
          <a:ext cx="406958" cy="178530"/>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P</a:t>
          </a:r>
          <a:endParaRPr kumimoji="1" lang="ja-JP" altLang="en-US" sz="800" kern="1200" dirty="0"/>
        </a:p>
      </dsp:txBody>
      <dsp:txXfrm>
        <a:off x="3710800" y="0"/>
        <a:ext cx="228428" cy="178530"/>
      </dsp:txXfrm>
    </dsp:sp>
    <dsp:sp modelId="{448F6E21-49D2-49F7-985B-F695B8CB6BA8}">
      <dsp:nvSpPr>
        <dsp:cNvPr id="0" name=""/>
        <dsp:cNvSpPr/>
      </dsp:nvSpPr>
      <dsp:spPr>
        <a:xfrm>
          <a:off x="3879457" y="0"/>
          <a:ext cx="1969751" cy="178530"/>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D</a:t>
          </a:r>
          <a:endParaRPr kumimoji="1" lang="ja-JP" altLang="en-US" sz="800" kern="1200" dirty="0"/>
        </a:p>
      </dsp:txBody>
      <dsp:txXfrm>
        <a:off x="3968722" y="0"/>
        <a:ext cx="1791221" cy="178530"/>
      </dsp:txXfrm>
    </dsp:sp>
    <dsp:sp modelId="{14ADD86D-AFC4-4844-8C99-1C34E8C8158C}">
      <dsp:nvSpPr>
        <dsp:cNvPr id="0" name=""/>
        <dsp:cNvSpPr/>
      </dsp:nvSpPr>
      <dsp:spPr>
        <a:xfrm>
          <a:off x="5700172" y="0"/>
          <a:ext cx="431221" cy="178530"/>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C</a:t>
          </a:r>
          <a:endParaRPr kumimoji="1" lang="ja-JP" altLang="en-US" sz="800" kern="1200" dirty="0"/>
        </a:p>
      </dsp:txBody>
      <dsp:txXfrm>
        <a:off x="5789437" y="0"/>
        <a:ext cx="252691" cy="178530"/>
      </dsp:txXfrm>
    </dsp:sp>
    <dsp:sp modelId="{87D79539-A2FF-4E82-B268-26DD722CC958}">
      <dsp:nvSpPr>
        <dsp:cNvPr id="0" name=""/>
        <dsp:cNvSpPr/>
      </dsp:nvSpPr>
      <dsp:spPr>
        <a:xfrm>
          <a:off x="5977141" y="0"/>
          <a:ext cx="394170" cy="178530"/>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A</a:t>
          </a:r>
          <a:endParaRPr kumimoji="1" lang="ja-JP" altLang="en-US" sz="800" kern="1200" dirty="0"/>
        </a:p>
      </dsp:txBody>
      <dsp:txXfrm>
        <a:off x="6066406" y="0"/>
        <a:ext cx="215640" cy="178530"/>
      </dsp:txXfrm>
    </dsp:sp>
    <dsp:sp modelId="{98F58DFB-2D8D-4BAB-8CBB-59D940216B35}">
      <dsp:nvSpPr>
        <dsp:cNvPr id="0" name=""/>
        <dsp:cNvSpPr/>
      </dsp:nvSpPr>
      <dsp:spPr>
        <a:xfrm>
          <a:off x="6227492" y="0"/>
          <a:ext cx="357403" cy="178530"/>
        </a:xfrm>
        <a:prstGeom prst="chevr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P</a:t>
          </a:r>
          <a:endParaRPr kumimoji="1" lang="ja-JP" altLang="en-US" sz="800" kern="1200" dirty="0"/>
        </a:p>
      </dsp:txBody>
      <dsp:txXfrm>
        <a:off x="6316757" y="0"/>
        <a:ext cx="178873" cy="178530"/>
      </dsp:txXfrm>
    </dsp:sp>
    <dsp:sp modelId="{6F54857D-09D0-4AF3-A7F1-22C5245D6707}">
      <dsp:nvSpPr>
        <dsp:cNvPr id="0" name=""/>
        <dsp:cNvSpPr/>
      </dsp:nvSpPr>
      <dsp:spPr>
        <a:xfrm>
          <a:off x="6435859" y="0"/>
          <a:ext cx="1862385" cy="178530"/>
        </a:xfrm>
        <a:prstGeom prst="chevr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D</a:t>
          </a:r>
          <a:endParaRPr kumimoji="1" lang="ja-JP" altLang="en-US" sz="800" kern="1200" dirty="0"/>
        </a:p>
      </dsp:txBody>
      <dsp:txXfrm>
        <a:off x="6525124" y="0"/>
        <a:ext cx="1683855" cy="178530"/>
      </dsp:txXfrm>
    </dsp:sp>
    <dsp:sp modelId="{7F1764BF-6C2C-4ED8-9859-07B2D67AC6D9}">
      <dsp:nvSpPr>
        <dsp:cNvPr id="0" name=""/>
        <dsp:cNvSpPr/>
      </dsp:nvSpPr>
      <dsp:spPr>
        <a:xfrm>
          <a:off x="8149209" y="0"/>
          <a:ext cx="552730" cy="178530"/>
        </a:xfrm>
        <a:prstGeom prst="chevr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C</a:t>
          </a:r>
          <a:endParaRPr kumimoji="1" lang="ja-JP" altLang="en-US" sz="800" kern="1200" dirty="0"/>
        </a:p>
      </dsp:txBody>
      <dsp:txXfrm>
        <a:off x="8238474" y="0"/>
        <a:ext cx="374200" cy="178530"/>
      </dsp:txXfrm>
    </dsp:sp>
    <dsp:sp modelId="{17DCEEDC-89A7-4034-988E-235774764FE4}">
      <dsp:nvSpPr>
        <dsp:cNvPr id="0" name=""/>
        <dsp:cNvSpPr/>
      </dsp:nvSpPr>
      <dsp:spPr>
        <a:xfrm>
          <a:off x="8552903" y="0"/>
          <a:ext cx="477258" cy="178530"/>
        </a:xfrm>
        <a:prstGeom prst="chevr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A</a:t>
          </a:r>
          <a:endParaRPr kumimoji="1" lang="ja-JP" altLang="en-US" sz="800" kern="1200" dirty="0"/>
        </a:p>
      </dsp:txBody>
      <dsp:txXfrm>
        <a:off x="8642168" y="0"/>
        <a:ext cx="298728" cy="178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5F013C-B1F1-4E34-B8EA-4DB2BA10B1BA}">
      <dsp:nvSpPr>
        <dsp:cNvPr id="0" name=""/>
        <dsp:cNvSpPr/>
      </dsp:nvSpPr>
      <dsp:spPr>
        <a:xfrm>
          <a:off x="1" y="0"/>
          <a:ext cx="2374056" cy="178530"/>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P</a:t>
          </a:r>
          <a:endParaRPr kumimoji="1" lang="ja-JP" altLang="en-US" sz="800" kern="1200" dirty="0"/>
        </a:p>
      </dsp:txBody>
      <dsp:txXfrm>
        <a:off x="89266" y="0"/>
        <a:ext cx="2195526" cy="178530"/>
      </dsp:txXfrm>
    </dsp:sp>
    <dsp:sp modelId="{DA305AF9-91DE-43FC-B1AC-413151B8F180}">
      <dsp:nvSpPr>
        <dsp:cNvPr id="0" name=""/>
        <dsp:cNvSpPr/>
      </dsp:nvSpPr>
      <dsp:spPr>
        <a:xfrm>
          <a:off x="2225215" y="0"/>
          <a:ext cx="1097904" cy="178530"/>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D</a:t>
          </a:r>
          <a:endParaRPr kumimoji="1" lang="ja-JP" altLang="en-US" sz="800" kern="1200" dirty="0"/>
        </a:p>
      </dsp:txBody>
      <dsp:txXfrm>
        <a:off x="2314480" y="0"/>
        <a:ext cx="919374" cy="178530"/>
      </dsp:txXfrm>
    </dsp:sp>
    <dsp:sp modelId="{D9631E35-57A5-4540-A986-C22A7F2E64E1}">
      <dsp:nvSpPr>
        <dsp:cNvPr id="0" name=""/>
        <dsp:cNvSpPr/>
      </dsp:nvSpPr>
      <dsp:spPr>
        <a:xfrm>
          <a:off x="3174084" y="0"/>
          <a:ext cx="380146" cy="178530"/>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C</a:t>
          </a:r>
          <a:endParaRPr kumimoji="1" lang="ja-JP" altLang="en-US" sz="800" kern="1200" dirty="0"/>
        </a:p>
      </dsp:txBody>
      <dsp:txXfrm>
        <a:off x="3263349" y="0"/>
        <a:ext cx="201616" cy="178530"/>
      </dsp:txXfrm>
    </dsp:sp>
    <dsp:sp modelId="{88488405-3B58-4D83-9C69-6E4F496A2157}">
      <dsp:nvSpPr>
        <dsp:cNvPr id="0" name=""/>
        <dsp:cNvSpPr/>
      </dsp:nvSpPr>
      <dsp:spPr>
        <a:xfrm>
          <a:off x="3405194" y="0"/>
          <a:ext cx="365377" cy="178530"/>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A</a:t>
          </a:r>
          <a:endParaRPr kumimoji="1" lang="ja-JP" altLang="en-US" sz="800" kern="1200" dirty="0"/>
        </a:p>
      </dsp:txBody>
      <dsp:txXfrm>
        <a:off x="3494459" y="0"/>
        <a:ext cx="186847" cy="178530"/>
      </dsp:txXfrm>
    </dsp:sp>
    <dsp:sp modelId="{50410EBF-B911-4999-A0E4-E795B5531388}">
      <dsp:nvSpPr>
        <dsp:cNvPr id="0" name=""/>
        <dsp:cNvSpPr/>
      </dsp:nvSpPr>
      <dsp:spPr>
        <a:xfrm>
          <a:off x="3621535" y="0"/>
          <a:ext cx="406958" cy="178530"/>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P</a:t>
          </a:r>
          <a:endParaRPr kumimoji="1" lang="ja-JP" altLang="en-US" sz="800" kern="1200" dirty="0"/>
        </a:p>
      </dsp:txBody>
      <dsp:txXfrm>
        <a:off x="3710800" y="0"/>
        <a:ext cx="228428" cy="178530"/>
      </dsp:txXfrm>
    </dsp:sp>
    <dsp:sp modelId="{448F6E21-49D2-49F7-985B-F695B8CB6BA8}">
      <dsp:nvSpPr>
        <dsp:cNvPr id="0" name=""/>
        <dsp:cNvSpPr/>
      </dsp:nvSpPr>
      <dsp:spPr>
        <a:xfrm>
          <a:off x="3879457" y="0"/>
          <a:ext cx="1969751" cy="178530"/>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D</a:t>
          </a:r>
          <a:endParaRPr kumimoji="1" lang="ja-JP" altLang="en-US" sz="800" kern="1200" dirty="0"/>
        </a:p>
      </dsp:txBody>
      <dsp:txXfrm>
        <a:off x="3968722" y="0"/>
        <a:ext cx="1791221" cy="178530"/>
      </dsp:txXfrm>
    </dsp:sp>
    <dsp:sp modelId="{14ADD86D-AFC4-4844-8C99-1C34E8C8158C}">
      <dsp:nvSpPr>
        <dsp:cNvPr id="0" name=""/>
        <dsp:cNvSpPr/>
      </dsp:nvSpPr>
      <dsp:spPr>
        <a:xfrm>
          <a:off x="5700172" y="0"/>
          <a:ext cx="431221" cy="178530"/>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C</a:t>
          </a:r>
          <a:endParaRPr kumimoji="1" lang="ja-JP" altLang="en-US" sz="800" kern="1200" dirty="0"/>
        </a:p>
      </dsp:txBody>
      <dsp:txXfrm>
        <a:off x="5789437" y="0"/>
        <a:ext cx="252691" cy="178530"/>
      </dsp:txXfrm>
    </dsp:sp>
    <dsp:sp modelId="{87D79539-A2FF-4E82-B268-26DD722CC958}">
      <dsp:nvSpPr>
        <dsp:cNvPr id="0" name=""/>
        <dsp:cNvSpPr/>
      </dsp:nvSpPr>
      <dsp:spPr>
        <a:xfrm>
          <a:off x="5977141" y="0"/>
          <a:ext cx="394170" cy="178530"/>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A</a:t>
          </a:r>
          <a:endParaRPr kumimoji="1" lang="ja-JP" altLang="en-US" sz="800" kern="1200" dirty="0"/>
        </a:p>
      </dsp:txBody>
      <dsp:txXfrm>
        <a:off x="6066406" y="0"/>
        <a:ext cx="215640" cy="178530"/>
      </dsp:txXfrm>
    </dsp:sp>
    <dsp:sp modelId="{98F58DFB-2D8D-4BAB-8CBB-59D940216B35}">
      <dsp:nvSpPr>
        <dsp:cNvPr id="0" name=""/>
        <dsp:cNvSpPr/>
      </dsp:nvSpPr>
      <dsp:spPr>
        <a:xfrm>
          <a:off x="6227492" y="0"/>
          <a:ext cx="357403" cy="178530"/>
        </a:xfrm>
        <a:prstGeom prst="chevr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P</a:t>
          </a:r>
          <a:endParaRPr kumimoji="1" lang="ja-JP" altLang="en-US" sz="800" kern="1200" dirty="0"/>
        </a:p>
      </dsp:txBody>
      <dsp:txXfrm>
        <a:off x="6316757" y="0"/>
        <a:ext cx="178873" cy="178530"/>
      </dsp:txXfrm>
    </dsp:sp>
    <dsp:sp modelId="{6F54857D-09D0-4AF3-A7F1-22C5245D6707}">
      <dsp:nvSpPr>
        <dsp:cNvPr id="0" name=""/>
        <dsp:cNvSpPr/>
      </dsp:nvSpPr>
      <dsp:spPr>
        <a:xfrm>
          <a:off x="6435859" y="0"/>
          <a:ext cx="1862385" cy="178530"/>
        </a:xfrm>
        <a:prstGeom prst="chevr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D</a:t>
          </a:r>
          <a:endParaRPr kumimoji="1" lang="ja-JP" altLang="en-US" sz="800" kern="1200" dirty="0"/>
        </a:p>
      </dsp:txBody>
      <dsp:txXfrm>
        <a:off x="6525124" y="0"/>
        <a:ext cx="1683855" cy="178530"/>
      </dsp:txXfrm>
    </dsp:sp>
    <dsp:sp modelId="{7F1764BF-6C2C-4ED8-9859-07B2D67AC6D9}">
      <dsp:nvSpPr>
        <dsp:cNvPr id="0" name=""/>
        <dsp:cNvSpPr/>
      </dsp:nvSpPr>
      <dsp:spPr>
        <a:xfrm>
          <a:off x="8149209" y="0"/>
          <a:ext cx="552730" cy="178530"/>
        </a:xfrm>
        <a:prstGeom prst="chevr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C</a:t>
          </a:r>
          <a:endParaRPr kumimoji="1" lang="ja-JP" altLang="en-US" sz="800" kern="1200" dirty="0"/>
        </a:p>
      </dsp:txBody>
      <dsp:txXfrm>
        <a:off x="8238474" y="0"/>
        <a:ext cx="374200" cy="178530"/>
      </dsp:txXfrm>
    </dsp:sp>
    <dsp:sp modelId="{17DCEEDC-89A7-4034-988E-235774764FE4}">
      <dsp:nvSpPr>
        <dsp:cNvPr id="0" name=""/>
        <dsp:cNvSpPr/>
      </dsp:nvSpPr>
      <dsp:spPr>
        <a:xfrm>
          <a:off x="8552903" y="0"/>
          <a:ext cx="477258" cy="178530"/>
        </a:xfrm>
        <a:prstGeom prst="chevron">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kumimoji="1" lang="en-US" altLang="ja-JP" sz="800" kern="1200" dirty="0"/>
            <a:t>A</a:t>
          </a:r>
          <a:endParaRPr kumimoji="1" lang="ja-JP" altLang="en-US" sz="800" kern="1200" dirty="0"/>
        </a:p>
      </dsp:txBody>
      <dsp:txXfrm>
        <a:off x="8642168" y="0"/>
        <a:ext cx="298728" cy="17853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650" cy="494138"/>
          </a:xfrm>
          <a:prstGeom prst="rect">
            <a:avLst/>
          </a:prstGeom>
        </p:spPr>
        <p:txBody>
          <a:bodyPr vert="horz" lIns="62828" tIns="31414" rIns="62828" bIns="31414" rtlCol="0"/>
          <a:lstStyle>
            <a:lvl1pPr algn="l">
              <a:defRPr sz="800"/>
            </a:lvl1pPr>
          </a:lstStyle>
          <a:p>
            <a:endParaRPr kumimoji="1" lang="ja-JP" altLang="en-US"/>
          </a:p>
        </p:txBody>
      </p:sp>
      <p:sp>
        <p:nvSpPr>
          <p:cNvPr id="3" name="日付プレースホルダー 2"/>
          <p:cNvSpPr>
            <a:spLocks noGrp="1"/>
          </p:cNvSpPr>
          <p:nvPr>
            <p:ph type="dt" idx="1"/>
          </p:nvPr>
        </p:nvSpPr>
        <p:spPr>
          <a:xfrm>
            <a:off x="3814945" y="0"/>
            <a:ext cx="2919734" cy="494138"/>
          </a:xfrm>
          <a:prstGeom prst="rect">
            <a:avLst/>
          </a:prstGeom>
        </p:spPr>
        <p:txBody>
          <a:bodyPr vert="horz" lIns="62828" tIns="31414" rIns="62828" bIns="31414" rtlCol="0"/>
          <a:lstStyle>
            <a:lvl1pPr algn="r">
              <a:defRPr sz="800"/>
            </a:lvl1pPr>
          </a:lstStyle>
          <a:p>
            <a:fld id="{4F91B607-9CBA-40D1-9B84-8F91D88D00C0}" type="datetimeFigureOut">
              <a:rPr kumimoji="1" lang="ja-JP" altLang="en-US" smtClean="0"/>
              <a:t>2016/5/13</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10125" cy="3330575"/>
          </a:xfrm>
          <a:prstGeom prst="rect">
            <a:avLst/>
          </a:prstGeom>
          <a:noFill/>
          <a:ln w="12700">
            <a:solidFill>
              <a:prstClr val="black"/>
            </a:solidFill>
          </a:ln>
        </p:spPr>
        <p:txBody>
          <a:bodyPr vert="horz" lIns="62828" tIns="31414" rIns="62828" bIns="31414" rtlCol="0" anchor="ctr"/>
          <a:lstStyle/>
          <a:p>
            <a:endParaRPr lang="ja-JP" altLang="en-US"/>
          </a:p>
        </p:txBody>
      </p:sp>
      <p:sp>
        <p:nvSpPr>
          <p:cNvPr id="5" name="ノート プレースホルダー 4"/>
          <p:cNvSpPr>
            <a:spLocks noGrp="1"/>
          </p:cNvSpPr>
          <p:nvPr>
            <p:ph type="body" sz="quarter" idx="3"/>
          </p:nvPr>
        </p:nvSpPr>
        <p:spPr>
          <a:xfrm>
            <a:off x="674118" y="4748540"/>
            <a:ext cx="5388610" cy="3884073"/>
          </a:xfrm>
          <a:prstGeom prst="rect">
            <a:avLst/>
          </a:prstGeom>
        </p:spPr>
        <p:txBody>
          <a:bodyPr vert="horz" lIns="62828" tIns="31414" rIns="62828" bIns="314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2175"/>
            <a:ext cx="2918650" cy="494138"/>
          </a:xfrm>
          <a:prstGeom prst="rect">
            <a:avLst/>
          </a:prstGeom>
        </p:spPr>
        <p:txBody>
          <a:bodyPr vert="horz" lIns="62828" tIns="31414" rIns="62828" bIns="31414"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14945" y="9372175"/>
            <a:ext cx="2919734" cy="494138"/>
          </a:xfrm>
          <a:prstGeom prst="rect">
            <a:avLst/>
          </a:prstGeom>
        </p:spPr>
        <p:txBody>
          <a:bodyPr vert="horz" lIns="62828" tIns="31414" rIns="62828" bIns="31414" rtlCol="0" anchor="b"/>
          <a:lstStyle>
            <a:lvl1pPr algn="r">
              <a:defRPr sz="800"/>
            </a:lvl1pPr>
          </a:lstStyle>
          <a:p>
            <a:fld id="{600D770E-99A9-4A66-929B-B1837EAF3290}" type="slidenum">
              <a:rPr kumimoji="1" lang="ja-JP" altLang="en-US" smtClean="0"/>
              <a:t>‹#›</a:t>
            </a:fld>
            <a:endParaRPr kumimoji="1" lang="ja-JP" altLang="en-US"/>
          </a:p>
        </p:txBody>
      </p:sp>
    </p:spTree>
    <p:extLst>
      <p:ext uri="{BB962C8B-B14F-4D97-AF65-F5344CB8AC3E}">
        <p14:creationId xmlns:p14="http://schemas.microsoft.com/office/powerpoint/2010/main" val="5748080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00D770E-99A9-4A66-929B-B1837EAF3290}" type="slidenum">
              <a:rPr kumimoji="1" lang="ja-JP" altLang="en-US" smtClean="0"/>
              <a:t>1</a:t>
            </a:fld>
            <a:endParaRPr kumimoji="1" lang="ja-JP" altLang="en-US"/>
          </a:p>
        </p:txBody>
      </p:sp>
    </p:spTree>
    <p:extLst>
      <p:ext uri="{BB962C8B-B14F-4D97-AF65-F5344CB8AC3E}">
        <p14:creationId xmlns:p14="http://schemas.microsoft.com/office/powerpoint/2010/main" val="1478312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227221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4050316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97987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3536666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373032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2759114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64167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252360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2810279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4154051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C7D8882-F94E-4A97-83DB-FAEA3BFC17FD}" type="datetimeFigureOut">
              <a:rPr kumimoji="1" lang="ja-JP" altLang="en-US" smtClean="0"/>
              <a:t>2016/5/13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808302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7D8882-F94E-4A97-83DB-FAEA3BFC17FD}" type="datetimeFigureOut">
              <a:rPr kumimoji="1" lang="ja-JP" altLang="en-US" smtClean="0"/>
              <a:t>2016/5/13</a:t>
            </a:fld>
            <a:endParaRPr kumimoji="1" lang="ja-JP" altLang="en-US"/>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4C013-448D-43CF-B39D-4410072B3D2D}" type="slidenum">
              <a:rPr kumimoji="1" lang="ja-JP" altLang="en-US" smtClean="0"/>
              <a:t>‹#›</a:t>
            </a:fld>
            <a:endParaRPr kumimoji="1" lang="ja-JP" altLang="en-US"/>
          </a:p>
        </p:txBody>
      </p:sp>
    </p:spTree>
    <p:extLst>
      <p:ext uri="{BB962C8B-B14F-4D97-AF65-F5344CB8AC3E}">
        <p14:creationId xmlns:p14="http://schemas.microsoft.com/office/powerpoint/2010/main" val="297495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正方形/長方形 63"/>
          <p:cNvSpPr/>
          <p:nvPr/>
        </p:nvSpPr>
        <p:spPr>
          <a:xfrm>
            <a:off x="6969224" y="3634028"/>
            <a:ext cx="3024336" cy="3251356"/>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47176" y="1724345"/>
            <a:ext cx="1913021" cy="725815"/>
          </a:xfrm>
          <a:prstGeom prst="rect">
            <a:avLst/>
          </a:prstGeom>
          <a:ln w="12700"/>
        </p:spPr>
        <p:style>
          <a:lnRef idx="2">
            <a:schemeClr val="dk1"/>
          </a:lnRef>
          <a:fillRef idx="1">
            <a:schemeClr val="lt1"/>
          </a:fillRef>
          <a:effectRef idx="0">
            <a:schemeClr val="dk1"/>
          </a:effectRef>
          <a:fontRef idx="minor">
            <a:schemeClr val="dk1"/>
          </a:fontRef>
        </p:style>
        <p:txBody>
          <a:bodyPr wrap="square" rtlCol="0">
            <a:noAutofit/>
          </a:bodyPr>
          <a:lstStyle/>
          <a:p>
            <a:endParaRPr kumimoji="1" lang="ja-JP" altLang="en-US" sz="800" dirty="0"/>
          </a:p>
        </p:txBody>
      </p:sp>
      <p:sp>
        <p:nvSpPr>
          <p:cNvPr id="4" name="テキスト ボックス 3"/>
          <p:cNvSpPr txBox="1"/>
          <p:nvPr/>
        </p:nvSpPr>
        <p:spPr>
          <a:xfrm>
            <a:off x="57360" y="23042"/>
            <a:ext cx="2015320" cy="215444"/>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ja-JP" altLang="en-US" sz="800" b="1" dirty="0">
                <a:latin typeface="メイリオ" panose="020B0604030504040204" pitchFamily="50" charset="-128"/>
                <a:ea typeface="メイリオ" panose="020B0604030504040204" pitchFamily="50" charset="-128"/>
              </a:rPr>
              <a:t>インターンシップ目的整理シート</a:t>
            </a:r>
            <a:endParaRPr kumimoji="1" lang="ja-JP" altLang="en-US" sz="800" b="1"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57360" y="317411"/>
            <a:ext cx="2127505" cy="1023357"/>
          </a:xfrm>
          <a:prstGeom prst="rect">
            <a:avLst/>
          </a:prstGeom>
          <a:ln cmpd="dbl"/>
        </p:spPr>
        <p:style>
          <a:lnRef idx="2">
            <a:schemeClr val="dk1"/>
          </a:lnRef>
          <a:fillRef idx="1">
            <a:schemeClr val="lt1"/>
          </a:fillRef>
          <a:effectRef idx="0">
            <a:schemeClr val="dk1"/>
          </a:effectRef>
          <a:fontRef idx="minor">
            <a:schemeClr val="dk1"/>
          </a:fontRef>
        </p:style>
        <p:txBody>
          <a:bodyPr wrap="none" rtlCol="0" anchor="ctr">
            <a:spAutoFit/>
          </a:bodyPr>
          <a:lstStyle/>
          <a:p>
            <a:r>
              <a:rPr lang="ja-JP" altLang="en-US" sz="1050" dirty="0">
                <a:latin typeface="メイリオ" panose="020B0604030504040204" pitchFamily="50" charset="-128"/>
                <a:ea typeface="メイリオ" panose="020B0604030504040204" pitchFamily="50" charset="-128"/>
              </a:rPr>
              <a:t>目的は何ですか？</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□①</a:t>
            </a:r>
            <a:r>
              <a:rPr lang="ja-JP" altLang="en-US" sz="1600" dirty="0">
                <a:latin typeface="メイリオ" panose="020B0604030504040204" pitchFamily="50" charset="-128"/>
                <a:ea typeface="メイリオ" panose="020B0604030504040204" pitchFamily="50" charset="-128"/>
              </a:rPr>
              <a:t>経営革新</a:t>
            </a:r>
            <a:r>
              <a:rPr lang="ja-JP" altLang="en-US" sz="1050" dirty="0">
                <a:latin typeface="メイリオ" panose="020B0604030504040204" pitchFamily="50" charset="-128"/>
                <a:ea typeface="メイリオ" panose="020B0604030504040204" pitchFamily="50" charset="-128"/>
              </a:rPr>
              <a:t>・改善の推進</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□②人材</a:t>
            </a:r>
            <a:r>
              <a:rPr kumimoji="1" lang="ja-JP" altLang="en-US" sz="1600" dirty="0">
                <a:latin typeface="メイリオ" panose="020B0604030504040204" pitchFamily="50" charset="-128"/>
                <a:ea typeface="メイリオ" panose="020B0604030504040204" pitchFamily="50" charset="-128"/>
              </a:rPr>
              <a:t>育成力</a:t>
            </a:r>
            <a:r>
              <a:rPr kumimoji="1" lang="ja-JP" altLang="en-US" sz="1050" dirty="0">
                <a:latin typeface="メイリオ" panose="020B0604030504040204" pitchFamily="50" charset="-128"/>
                <a:ea typeface="メイリオ" panose="020B0604030504040204" pitchFamily="50" charset="-128"/>
              </a:rPr>
              <a:t>の向上</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□③共感性の高い人材の</a:t>
            </a:r>
            <a:r>
              <a:rPr lang="ja-JP" altLang="en-US" sz="1600" dirty="0">
                <a:latin typeface="メイリオ" panose="020B0604030504040204" pitchFamily="50" charset="-128"/>
                <a:ea typeface="メイリオ" panose="020B0604030504040204" pitchFamily="50" charset="-128"/>
              </a:rPr>
              <a:t>採用</a:t>
            </a:r>
            <a:endParaRPr kumimoji="1" lang="ja-JP" altLang="en-US" sz="105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432720" y="294184"/>
            <a:ext cx="7664278" cy="1061829"/>
          </a:xfrm>
          <a:prstGeom prst="rect">
            <a:avLst/>
          </a:prstGeom>
          <a:noFill/>
        </p:spPr>
        <p:txBody>
          <a:bodyPr wrap="none" rtlCol="0">
            <a:spAutoFit/>
          </a:bodyPr>
          <a:lstStyle/>
          <a:p>
            <a:r>
              <a:rPr lang="ja-JP" altLang="en-US" sz="1050" dirty="0">
                <a:latin typeface="メイリオ" panose="020B0604030504040204" pitchFamily="50" charset="-128"/>
                <a:ea typeface="メイリオ" panose="020B0604030504040204" pitchFamily="50" charset="-128"/>
              </a:rPr>
              <a:t>副次的目的は何ですか？</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□社会貢献・教育貢献　→　大学教育の意図、地域・業界で必要な人材像とのすり合わせ・明確化</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□会社</a:t>
            </a:r>
            <a:r>
              <a:rPr kumimoji="1" lang="en-US" altLang="ja-JP" sz="1050" dirty="0">
                <a:latin typeface="メイリオ" panose="020B0604030504040204" pitchFamily="50" charset="-128"/>
                <a:ea typeface="メイリオ" panose="020B0604030504040204" pitchFamily="50" charset="-128"/>
              </a:rPr>
              <a:t>PR</a:t>
            </a:r>
            <a:r>
              <a:rPr kumimoji="1" lang="ja-JP" altLang="en-US" sz="1050" dirty="0">
                <a:latin typeface="メイリオ" panose="020B0604030504040204" pitchFamily="50" charset="-128"/>
                <a:ea typeface="メイリオ" panose="020B0604030504040204" pitchFamily="50" charset="-128"/>
              </a:rPr>
              <a:t>　→　インターンシップ参加者以外にも伝わる工夫（インターンシップ募集要項・学生視点での会社</a:t>
            </a:r>
            <a:r>
              <a:rPr kumimoji="1" lang="en-US" altLang="ja-JP" sz="1050" dirty="0">
                <a:latin typeface="メイリオ" panose="020B0604030504040204" pitchFamily="50" charset="-128"/>
                <a:ea typeface="メイリオ" panose="020B0604030504040204" pitchFamily="50" charset="-128"/>
              </a:rPr>
              <a:t>PR</a:t>
            </a:r>
            <a:r>
              <a:rPr kumimoji="1" lang="ja-JP" altLang="en-US" sz="1050" dirty="0">
                <a:latin typeface="メイリオ" panose="020B0604030504040204" pitchFamily="50" charset="-128"/>
                <a:ea typeface="メイリオ" panose="020B0604030504040204" pitchFamily="50" charset="-128"/>
              </a:rPr>
              <a:t>シート等）</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□大学との連携強化　→　インターン生の成長・体験談が会社のイメージになる、ゼミ教員とのコンタクト</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□社内活性化・</a:t>
            </a:r>
            <a:r>
              <a:rPr kumimoji="1" lang="en-US" altLang="ja-JP" sz="1050" dirty="0">
                <a:latin typeface="メイリオ" panose="020B0604030504040204" pitchFamily="50" charset="-128"/>
                <a:ea typeface="メイリオ" panose="020B0604030504040204" pitchFamily="50" charset="-128"/>
              </a:rPr>
              <a:t>MV</a:t>
            </a:r>
            <a:r>
              <a:rPr kumimoji="1" lang="ja-JP" altLang="en-US" sz="1050" dirty="0">
                <a:latin typeface="メイリオ" panose="020B0604030504040204" pitchFamily="50" charset="-128"/>
                <a:ea typeface="メイリオ" panose="020B0604030504040204" pitchFamily="50" charset="-128"/>
              </a:rPr>
              <a:t>アップ　→　社員との交流機会、各社員へのヒアリングを組み込む、会社</a:t>
            </a:r>
            <a:r>
              <a:rPr kumimoji="1" lang="en-US" altLang="ja-JP" sz="1050" dirty="0">
                <a:latin typeface="メイリオ" panose="020B0604030504040204" pitchFamily="50" charset="-128"/>
                <a:ea typeface="メイリオ" panose="020B0604030504040204" pitchFamily="50" charset="-128"/>
              </a:rPr>
              <a:t>PR</a:t>
            </a:r>
            <a:r>
              <a:rPr kumimoji="1" lang="ja-JP" altLang="en-US" sz="1050" dirty="0">
                <a:latin typeface="メイリオ" panose="020B0604030504040204" pitchFamily="50" charset="-128"/>
                <a:ea typeface="メイリオ" panose="020B0604030504040204" pitchFamily="50" charset="-128"/>
              </a:rPr>
              <a:t>シート作成等</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□業務整理・見直し　→　業務一覧表（職務分掌表）作成、マニュアル化</a:t>
            </a:r>
            <a:endParaRPr lang="en-US" altLang="ja-JP" sz="105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2483" y="1426803"/>
            <a:ext cx="319318" cy="253916"/>
          </a:xfrm>
          <a:prstGeom prst="rect">
            <a:avLst/>
          </a:prstGeom>
          <a:noFill/>
        </p:spPr>
        <p:txBody>
          <a:bodyPr wrap="none" rtlCol="0">
            <a:spAutoFit/>
          </a:bodyPr>
          <a:lstStyle/>
          <a:p>
            <a:r>
              <a:rPr kumimoji="1" lang="ja-JP" altLang="en-US" sz="1050" b="1" dirty="0">
                <a:solidFill>
                  <a:srgbClr val="FF0000"/>
                </a:solidFill>
                <a:latin typeface="メイリオ" panose="020B0604030504040204" pitchFamily="50" charset="-128"/>
                <a:ea typeface="メイリオ" panose="020B0604030504040204" pitchFamily="50" charset="-128"/>
              </a:rPr>
              <a:t>①</a:t>
            </a:r>
          </a:p>
        </p:txBody>
      </p:sp>
      <p:sp>
        <p:nvSpPr>
          <p:cNvPr id="8" name="テキスト ボックス 7"/>
          <p:cNvSpPr txBox="1"/>
          <p:nvPr/>
        </p:nvSpPr>
        <p:spPr>
          <a:xfrm>
            <a:off x="171106" y="1542019"/>
            <a:ext cx="1723549"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ビジョン（会社・事業の将来像）</a:t>
            </a:r>
          </a:p>
        </p:txBody>
      </p:sp>
      <p:sp>
        <p:nvSpPr>
          <p:cNvPr id="11" name="テキスト ボックス 10"/>
          <p:cNvSpPr txBox="1"/>
          <p:nvPr/>
        </p:nvSpPr>
        <p:spPr>
          <a:xfrm>
            <a:off x="151156" y="2778679"/>
            <a:ext cx="1913021" cy="725815"/>
          </a:xfrm>
          <a:prstGeom prst="rect">
            <a:avLst/>
          </a:prstGeom>
          <a:ln w="12700"/>
        </p:spPr>
        <p:style>
          <a:lnRef idx="2">
            <a:schemeClr val="dk1"/>
          </a:lnRef>
          <a:fillRef idx="1">
            <a:schemeClr val="lt1"/>
          </a:fillRef>
          <a:effectRef idx="0">
            <a:schemeClr val="dk1"/>
          </a:effectRef>
          <a:fontRef idx="minor">
            <a:schemeClr val="dk1"/>
          </a:fontRef>
        </p:style>
        <p:txBody>
          <a:bodyPr wrap="square" rtlCol="0">
            <a:noAutofit/>
          </a:bodyPr>
          <a:lstStyle/>
          <a:p>
            <a:endParaRPr kumimoji="1" lang="ja-JP" altLang="en-US" sz="800" dirty="0"/>
          </a:p>
        </p:txBody>
      </p:sp>
      <p:sp>
        <p:nvSpPr>
          <p:cNvPr id="12" name="テキスト ボックス 11"/>
          <p:cNvSpPr txBox="1"/>
          <p:nvPr/>
        </p:nvSpPr>
        <p:spPr>
          <a:xfrm>
            <a:off x="175086" y="2596353"/>
            <a:ext cx="1415772"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現状（ビジョンに対して）</a:t>
            </a:r>
          </a:p>
        </p:txBody>
      </p:sp>
      <p:cxnSp>
        <p:nvCxnSpPr>
          <p:cNvPr id="14" name="直線コネクタ 13"/>
          <p:cNvCxnSpPr/>
          <p:nvPr/>
        </p:nvCxnSpPr>
        <p:spPr>
          <a:xfrm>
            <a:off x="0" y="1445514"/>
            <a:ext cx="9849544" cy="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15" name="下矢印 14"/>
          <p:cNvSpPr/>
          <p:nvPr/>
        </p:nvSpPr>
        <p:spPr>
          <a:xfrm rot="10800000">
            <a:off x="882972" y="2450160"/>
            <a:ext cx="238140" cy="146193"/>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2340890" y="1724344"/>
            <a:ext cx="1913021" cy="1780150"/>
          </a:xfrm>
          <a:prstGeom prst="rect">
            <a:avLst/>
          </a:prstGeom>
          <a:ln w="12700"/>
        </p:spPr>
        <p:style>
          <a:lnRef idx="2">
            <a:schemeClr val="dk1"/>
          </a:lnRef>
          <a:fillRef idx="1">
            <a:schemeClr val="lt1"/>
          </a:fillRef>
          <a:effectRef idx="0">
            <a:schemeClr val="dk1"/>
          </a:effectRef>
          <a:fontRef idx="minor">
            <a:schemeClr val="dk1"/>
          </a:fontRef>
        </p:style>
        <p:txBody>
          <a:bodyPr wrap="square" rtlCol="0">
            <a:noAutofit/>
          </a:bodyPr>
          <a:lstStyle/>
          <a:p>
            <a:endParaRPr kumimoji="1" lang="ja-JP" altLang="en-US" sz="800" dirty="0"/>
          </a:p>
        </p:txBody>
      </p:sp>
      <p:sp>
        <p:nvSpPr>
          <p:cNvPr id="17" name="テキスト ボックス 16"/>
          <p:cNvSpPr txBox="1"/>
          <p:nvPr/>
        </p:nvSpPr>
        <p:spPr>
          <a:xfrm>
            <a:off x="2305009" y="1544267"/>
            <a:ext cx="1813317"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戦略上強化・挑戦したい領域</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取組</a:t>
            </a:r>
            <a:r>
              <a:rPr kumimoji="1" lang="en-US" altLang="ja-JP" sz="800" dirty="0">
                <a:latin typeface="メイリオ" panose="020B0604030504040204" pitchFamily="50" charset="-128"/>
                <a:ea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119925" y="4000322"/>
            <a:ext cx="1952755" cy="992938"/>
          </a:xfrm>
          <a:prstGeom prst="rect">
            <a:avLst/>
          </a:prstGeom>
          <a:ln w="12700"/>
        </p:spPr>
        <p:style>
          <a:lnRef idx="2">
            <a:schemeClr val="dk1"/>
          </a:lnRef>
          <a:fillRef idx="1">
            <a:schemeClr val="lt1"/>
          </a:fillRef>
          <a:effectRef idx="0">
            <a:schemeClr val="dk1"/>
          </a:effectRef>
          <a:fontRef idx="minor">
            <a:schemeClr val="dk1"/>
          </a:fontRef>
        </p:style>
        <p:txBody>
          <a:bodyPr wrap="square" rtlCol="0">
            <a:noAutofit/>
          </a:bodyPr>
          <a:lstStyle/>
          <a:p>
            <a:endParaRPr kumimoji="1" lang="ja-JP" altLang="en-US" sz="800" dirty="0"/>
          </a:p>
        </p:txBody>
      </p:sp>
      <p:sp>
        <p:nvSpPr>
          <p:cNvPr id="19" name="テキスト ボックス 18"/>
          <p:cNvSpPr txBox="1"/>
          <p:nvPr/>
        </p:nvSpPr>
        <p:spPr>
          <a:xfrm>
            <a:off x="-39734" y="3702779"/>
            <a:ext cx="319318" cy="253916"/>
          </a:xfrm>
          <a:prstGeom prst="rect">
            <a:avLst/>
          </a:prstGeom>
          <a:noFill/>
        </p:spPr>
        <p:txBody>
          <a:bodyPr wrap="none" rtlCol="0">
            <a:spAutoFit/>
          </a:bodyPr>
          <a:lstStyle/>
          <a:p>
            <a:r>
              <a:rPr kumimoji="1" lang="ja-JP" altLang="en-US" sz="1050" b="1" dirty="0">
                <a:solidFill>
                  <a:srgbClr val="FF0000"/>
                </a:solidFill>
                <a:latin typeface="メイリオ" panose="020B0604030504040204" pitchFamily="50" charset="-128"/>
                <a:ea typeface="メイリオ" panose="020B0604030504040204" pitchFamily="50" charset="-128"/>
              </a:rPr>
              <a:t>②</a:t>
            </a:r>
          </a:p>
        </p:txBody>
      </p:sp>
      <p:sp>
        <p:nvSpPr>
          <p:cNvPr id="20" name="テキスト ボックス 19"/>
          <p:cNvSpPr txBox="1"/>
          <p:nvPr/>
        </p:nvSpPr>
        <p:spPr>
          <a:xfrm>
            <a:off x="143855" y="3817995"/>
            <a:ext cx="1620957"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育成力を強化したい部署・</a:t>
            </a:r>
            <a:r>
              <a:rPr lang="ja-JP" altLang="en-US" sz="800" dirty="0">
                <a:latin typeface="メイリオ" panose="020B0604030504040204" pitchFamily="50" charset="-128"/>
                <a:ea typeface="メイリオ" panose="020B0604030504040204" pitchFamily="50" charset="-128"/>
              </a:rPr>
              <a:t>社員</a:t>
            </a:r>
            <a:endParaRPr kumimoji="1" lang="ja-JP" altLang="en-US" sz="800"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2340890" y="4000321"/>
            <a:ext cx="1913021" cy="992939"/>
          </a:xfrm>
          <a:prstGeom prst="rect">
            <a:avLst/>
          </a:prstGeom>
          <a:ln w="12700"/>
        </p:spPr>
        <p:style>
          <a:lnRef idx="2">
            <a:schemeClr val="dk1"/>
          </a:lnRef>
          <a:fillRef idx="1">
            <a:schemeClr val="lt1"/>
          </a:fillRef>
          <a:effectRef idx="0">
            <a:schemeClr val="dk1"/>
          </a:effectRef>
          <a:fontRef idx="minor">
            <a:schemeClr val="dk1"/>
          </a:fontRef>
        </p:style>
        <p:txBody>
          <a:bodyPr wrap="square" rtlCol="0">
            <a:noAutofit/>
          </a:bodyPr>
          <a:lstStyle/>
          <a:p>
            <a:endParaRPr kumimoji="1" lang="ja-JP" altLang="en-US" sz="800" dirty="0"/>
          </a:p>
        </p:txBody>
      </p:sp>
      <p:sp>
        <p:nvSpPr>
          <p:cNvPr id="22" name="テキスト ボックス 21"/>
          <p:cNvSpPr txBox="1"/>
          <p:nvPr/>
        </p:nvSpPr>
        <p:spPr>
          <a:xfrm>
            <a:off x="119925" y="5604413"/>
            <a:ext cx="1913021" cy="1208963"/>
          </a:xfrm>
          <a:prstGeom prst="rect">
            <a:avLst/>
          </a:prstGeom>
          <a:ln w="12700"/>
        </p:spPr>
        <p:style>
          <a:lnRef idx="2">
            <a:schemeClr val="dk1"/>
          </a:lnRef>
          <a:fillRef idx="1">
            <a:schemeClr val="lt1"/>
          </a:fillRef>
          <a:effectRef idx="0">
            <a:schemeClr val="dk1"/>
          </a:effectRef>
          <a:fontRef idx="minor">
            <a:schemeClr val="dk1"/>
          </a:fontRef>
        </p:style>
        <p:txBody>
          <a:bodyPr wrap="square" rtlCol="0">
            <a:noAutofit/>
          </a:bodyPr>
          <a:lstStyle/>
          <a:p>
            <a:endParaRPr kumimoji="1" lang="ja-JP" altLang="en-US" sz="800" dirty="0"/>
          </a:p>
        </p:txBody>
      </p:sp>
      <p:sp>
        <p:nvSpPr>
          <p:cNvPr id="23" name="テキスト ボックス 22"/>
          <p:cNvSpPr txBox="1"/>
          <p:nvPr/>
        </p:nvSpPr>
        <p:spPr>
          <a:xfrm>
            <a:off x="-39734" y="5130986"/>
            <a:ext cx="319318" cy="253916"/>
          </a:xfrm>
          <a:prstGeom prst="rect">
            <a:avLst/>
          </a:prstGeom>
          <a:noFill/>
        </p:spPr>
        <p:txBody>
          <a:bodyPr wrap="none" rtlCol="0">
            <a:spAutoFit/>
          </a:bodyPr>
          <a:lstStyle/>
          <a:p>
            <a:r>
              <a:rPr kumimoji="1" lang="ja-JP" altLang="en-US" sz="1050" b="1" dirty="0">
                <a:solidFill>
                  <a:srgbClr val="FF0000"/>
                </a:solidFill>
                <a:latin typeface="メイリオ" panose="020B0604030504040204" pitchFamily="50" charset="-128"/>
                <a:ea typeface="メイリオ" panose="020B0604030504040204" pitchFamily="50" charset="-128"/>
              </a:rPr>
              <a:t>③</a:t>
            </a:r>
          </a:p>
        </p:txBody>
      </p:sp>
      <p:sp>
        <p:nvSpPr>
          <p:cNvPr id="24" name="テキスト ボックス 23"/>
          <p:cNvSpPr txBox="1"/>
          <p:nvPr/>
        </p:nvSpPr>
        <p:spPr>
          <a:xfrm>
            <a:off x="143855" y="5260440"/>
            <a:ext cx="1889091" cy="33855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将来的に</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社内でどんな役割を担う人材が必要か（採用後のイメージ）</a:t>
            </a:r>
          </a:p>
        </p:txBody>
      </p:sp>
      <p:sp>
        <p:nvSpPr>
          <p:cNvPr id="25" name="テキスト ボックス 24"/>
          <p:cNvSpPr txBox="1"/>
          <p:nvPr/>
        </p:nvSpPr>
        <p:spPr>
          <a:xfrm>
            <a:off x="4528680" y="1725046"/>
            <a:ext cx="1913021" cy="1780150"/>
          </a:xfrm>
          <a:prstGeom prst="rect">
            <a:avLst/>
          </a:prstGeom>
          <a:ln w="12700"/>
        </p:spPr>
        <p:style>
          <a:lnRef idx="2">
            <a:schemeClr val="dk1"/>
          </a:lnRef>
          <a:fillRef idx="1">
            <a:schemeClr val="lt1"/>
          </a:fillRef>
          <a:effectRef idx="0">
            <a:schemeClr val="dk1"/>
          </a:effectRef>
          <a:fontRef idx="minor">
            <a:schemeClr val="dk1"/>
          </a:fontRef>
        </p:style>
        <p:txBody>
          <a:bodyPr wrap="square" rtlCol="0">
            <a:noAutofit/>
          </a:bodyPr>
          <a:lstStyle/>
          <a:p>
            <a:endParaRPr kumimoji="1" lang="ja-JP" altLang="en-US" sz="800" dirty="0"/>
          </a:p>
        </p:txBody>
      </p:sp>
      <p:sp>
        <p:nvSpPr>
          <p:cNvPr id="26" name="テキスト ボックス 25"/>
          <p:cNvSpPr txBox="1"/>
          <p:nvPr/>
        </p:nvSpPr>
        <p:spPr>
          <a:xfrm>
            <a:off x="4492799" y="1544969"/>
            <a:ext cx="2031325"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その中でインターン生にできそうなこと</a:t>
            </a:r>
          </a:p>
        </p:txBody>
      </p:sp>
      <p:cxnSp>
        <p:nvCxnSpPr>
          <p:cNvPr id="28" name="カギ線コネクタ 27"/>
          <p:cNvCxnSpPr>
            <a:stCxn id="15" idx="1"/>
            <a:endCxn id="17" idx="1"/>
          </p:cNvCxnSpPr>
          <p:nvPr/>
        </p:nvCxnSpPr>
        <p:spPr>
          <a:xfrm flipV="1">
            <a:off x="1121112" y="1651989"/>
            <a:ext cx="1183897" cy="871267"/>
          </a:xfrm>
          <a:prstGeom prst="bentConnector3">
            <a:avLst>
              <a:gd name="adj1" fmla="val 8924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30" name="カギ線コネクタ 29"/>
          <p:cNvCxnSpPr>
            <a:stCxn id="16" idx="3"/>
            <a:endCxn id="26" idx="1"/>
          </p:cNvCxnSpPr>
          <p:nvPr/>
        </p:nvCxnSpPr>
        <p:spPr>
          <a:xfrm flipV="1">
            <a:off x="4253911" y="1652691"/>
            <a:ext cx="238888" cy="961728"/>
          </a:xfrm>
          <a:prstGeom prst="bentConnector3">
            <a:avLst>
              <a:gd name="adj1" fmla="val 50000"/>
            </a:avLst>
          </a:prstGeom>
          <a:ln>
            <a:tailEnd type="triangle"/>
          </a:ln>
        </p:spPr>
        <p:style>
          <a:lnRef idx="1">
            <a:schemeClr val="accent6"/>
          </a:lnRef>
          <a:fillRef idx="0">
            <a:schemeClr val="accent6"/>
          </a:fillRef>
          <a:effectRef idx="0">
            <a:schemeClr val="accent6"/>
          </a:effectRef>
          <a:fontRef idx="minor">
            <a:schemeClr val="tx1"/>
          </a:fontRef>
        </p:style>
      </p:cxnSp>
      <p:graphicFrame>
        <p:nvGraphicFramePr>
          <p:cNvPr id="35" name="表 34"/>
          <p:cNvGraphicFramePr>
            <a:graphicFrameLocks noGrp="1"/>
          </p:cNvGraphicFramePr>
          <p:nvPr>
            <p:extLst>
              <p:ext uri="{D42A27DB-BD31-4B8C-83A1-F6EECF244321}">
                <p14:modId xmlns:p14="http://schemas.microsoft.com/office/powerpoint/2010/main" val="3009133872"/>
              </p:ext>
            </p:extLst>
          </p:nvPr>
        </p:nvGraphicFramePr>
        <p:xfrm>
          <a:off x="6698608" y="1725734"/>
          <a:ext cx="3150937" cy="1799675"/>
        </p:xfrm>
        <a:graphic>
          <a:graphicData uri="http://schemas.openxmlformats.org/drawingml/2006/table">
            <a:tbl>
              <a:tblPr firstRow="1" bandRow="1">
                <a:tableStyleId>{C4B1156A-380E-4F78-BDF5-A606A8083BF9}</a:tableStyleId>
              </a:tblPr>
              <a:tblGrid>
                <a:gridCol w="1189059">
                  <a:extLst>
                    <a:ext uri="{9D8B030D-6E8A-4147-A177-3AD203B41FA5}">
                      <a16:colId xmlns:a16="http://schemas.microsoft.com/office/drawing/2014/main" val="2154049327"/>
                    </a:ext>
                  </a:extLst>
                </a:gridCol>
                <a:gridCol w="1358223">
                  <a:extLst>
                    <a:ext uri="{9D8B030D-6E8A-4147-A177-3AD203B41FA5}">
                      <a16:colId xmlns:a16="http://schemas.microsoft.com/office/drawing/2014/main" val="2705139210"/>
                    </a:ext>
                  </a:extLst>
                </a:gridCol>
                <a:gridCol w="603655">
                  <a:extLst>
                    <a:ext uri="{9D8B030D-6E8A-4147-A177-3AD203B41FA5}">
                      <a16:colId xmlns:a16="http://schemas.microsoft.com/office/drawing/2014/main" val="1626631248"/>
                    </a:ext>
                  </a:extLst>
                </a:gridCol>
              </a:tblGrid>
              <a:tr h="161966">
                <a:tc>
                  <a:txBody>
                    <a:bodyPr/>
                    <a:lstStyle/>
                    <a:p>
                      <a:pPr algn="ctr"/>
                      <a:r>
                        <a:rPr kumimoji="1" lang="ja-JP" altLang="en-US" sz="600" b="0" dirty="0">
                          <a:solidFill>
                            <a:schemeClr val="bg1"/>
                          </a:solidFill>
                          <a:latin typeface="メイリオ" panose="020B0604030504040204" pitchFamily="50" charset="-128"/>
                          <a:ea typeface="メイリオ" panose="020B0604030504040204" pitchFamily="50" charset="-128"/>
                        </a:rPr>
                        <a:t>テーマ</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kumimoji="1" lang="ja-JP" altLang="en-US" sz="600" b="0" dirty="0">
                          <a:solidFill>
                            <a:schemeClr val="bg1"/>
                          </a:solidFill>
                          <a:latin typeface="メイリオ" panose="020B0604030504040204" pitchFamily="50" charset="-128"/>
                          <a:ea typeface="メイリオ" panose="020B0604030504040204" pitchFamily="50" charset="-128"/>
                        </a:rPr>
                        <a:t>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kumimoji="1" lang="ja-JP" altLang="en-US" sz="600" b="0" dirty="0">
                          <a:solidFill>
                            <a:schemeClr val="bg1"/>
                          </a:solidFill>
                          <a:latin typeface="メイリオ" panose="020B0604030504040204" pitchFamily="50" charset="-128"/>
                          <a:ea typeface="メイリオ" panose="020B0604030504040204" pitchFamily="50" charset="-128"/>
                        </a:rPr>
                        <a:t>期間</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421933680"/>
                  </a:ext>
                </a:extLst>
              </a:tr>
              <a:tr h="323359">
                <a:tc>
                  <a:txBody>
                    <a:bodyPr/>
                    <a:lstStyle/>
                    <a:p>
                      <a:pPr algn="ctr"/>
                      <a:endParaRPr kumimoji="1" lang="ja-JP" altLang="en-US" sz="400" dirty="0">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6433881"/>
                  </a:ext>
                </a:extLst>
              </a:tr>
              <a:tr h="323359">
                <a:tc>
                  <a:txBody>
                    <a:bodyPr/>
                    <a:lstStyle/>
                    <a:p>
                      <a:pPr algn="ctr"/>
                      <a:endParaRPr kumimoji="1" lang="ja-JP" altLang="en-US" sz="400" dirty="0">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597463"/>
                  </a:ext>
                </a:extLst>
              </a:tr>
              <a:tr h="323359">
                <a:tc>
                  <a:txBody>
                    <a:bodyPr/>
                    <a:lstStyle/>
                    <a:p>
                      <a:pPr algn="ctr"/>
                      <a:endParaRPr kumimoji="1" lang="ja-JP" altLang="en-US" sz="400" dirty="0">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0302780"/>
                  </a:ext>
                </a:extLst>
              </a:tr>
              <a:tr h="323359">
                <a:tc>
                  <a:txBody>
                    <a:bodyPr/>
                    <a:lstStyle/>
                    <a:p>
                      <a:pPr algn="ctr"/>
                      <a:endParaRPr kumimoji="1" lang="ja-JP" altLang="en-US" sz="400" dirty="0">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460133"/>
                  </a:ext>
                </a:extLst>
              </a:tr>
              <a:tr h="323359">
                <a:tc>
                  <a:txBody>
                    <a:bodyPr/>
                    <a:lstStyle/>
                    <a:p>
                      <a:pPr algn="ctr"/>
                      <a:endParaRPr kumimoji="1" lang="ja-JP" altLang="en-US" sz="400" dirty="0">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4401003"/>
                  </a:ext>
                </a:extLst>
              </a:tr>
            </a:tbl>
          </a:graphicData>
        </a:graphic>
      </p:graphicFrame>
      <p:sp>
        <p:nvSpPr>
          <p:cNvPr id="36" name="テキスト ボックス 35"/>
          <p:cNvSpPr txBox="1"/>
          <p:nvPr/>
        </p:nvSpPr>
        <p:spPr>
          <a:xfrm>
            <a:off x="6616185" y="1538415"/>
            <a:ext cx="1005403"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プロジェクト候補</a:t>
            </a:r>
          </a:p>
        </p:txBody>
      </p:sp>
      <p:sp>
        <p:nvSpPr>
          <p:cNvPr id="37" name="テキスト ボックス 36"/>
          <p:cNvSpPr txBox="1"/>
          <p:nvPr/>
        </p:nvSpPr>
        <p:spPr>
          <a:xfrm>
            <a:off x="4194396" y="3541695"/>
            <a:ext cx="2504212" cy="184666"/>
          </a:xfrm>
          <a:prstGeom prst="rect">
            <a:avLst/>
          </a:prstGeom>
          <a:noFill/>
        </p:spPr>
        <p:txBody>
          <a:bodyPr wrap="none" rtlCol="0">
            <a:spAutoFit/>
          </a:bodyPr>
          <a:lstStyle/>
          <a:p>
            <a:r>
              <a:rPr kumimoji="1" lang="ja-JP" altLang="en-US" sz="600" dirty="0">
                <a:latin typeface="メイリオ" panose="020B0604030504040204" pitchFamily="50" charset="-128"/>
                <a:ea typeface="メイリオ" panose="020B0604030504040204" pitchFamily="50" charset="-128"/>
              </a:rPr>
              <a:t>インターン生＝新卒社員</a:t>
            </a:r>
            <a:r>
              <a:rPr kumimoji="1" lang="ja-JP" altLang="en-US" sz="500" dirty="0">
                <a:latin typeface="メイリオ" panose="020B0604030504040204" pitchFamily="50" charset="-128"/>
                <a:ea typeface="メイリオ" panose="020B0604030504040204" pitchFamily="50" charset="-128"/>
              </a:rPr>
              <a:t>（－採用選考－内定者研修</a:t>
            </a:r>
            <a:r>
              <a:rPr kumimoji="1" lang="ja-JP" altLang="en-US" sz="300" dirty="0">
                <a:latin typeface="メイリオ" panose="020B0604030504040204" pitchFamily="50" charset="-128"/>
                <a:ea typeface="メイリオ" panose="020B0604030504040204" pitchFamily="50" charset="-128"/>
              </a:rPr>
              <a:t>－専門科目学習</a:t>
            </a:r>
            <a:r>
              <a:rPr kumimoji="1" lang="ja-JP" altLang="en-US" sz="500" dirty="0">
                <a:latin typeface="メイリオ" panose="020B0604030504040204" pitchFamily="50" charset="-128"/>
                <a:ea typeface="メイリオ" panose="020B0604030504040204" pitchFamily="50" charset="-128"/>
              </a:rPr>
              <a:t>）</a:t>
            </a:r>
            <a:r>
              <a:rPr lang="en-US" altLang="ja-JP" sz="600" dirty="0">
                <a:latin typeface="メイリオ" panose="020B0604030504040204" pitchFamily="50" charset="-128"/>
                <a:ea typeface="メイリオ" panose="020B0604030504040204" pitchFamily="50" charset="-128"/>
              </a:rPr>
              <a:t>×</a:t>
            </a:r>
            <a:r>
              <a:rPr kumimoji="1" lang="ja-JP" altLang="en-US" sz="600" dirty="0">
                <a:latin typeface="メイリオ" panose="020B0604030504040204" pitchFamily="50" charset="-128"/>
                <a:ea typeface="メイリオ" panose="020B0604030504040204" pitchFamily="50" charset="-128"/>
              </a:rPr>
              <a:t>期間限定</a:t>
            </a:r>
          </a:p>
        </p:txBody>
      </p:sp>
      <p:cxnSp>
        <p:nvCxnSpPr>
          <p:cNvPr id="38" name="カギ線コネクタ 37"/>
          <p:cNvCxnSpPr/>
          <p:nvPr/>
        </p:nvCxnSpPr>
        <p:spPr>
          <a:xfrm flipV="1">
            <a:off x="6457532" y="1634625"/>
            <a:ext cx="238888" cy="961728"/>
          </a:xfrm>
          <a:prstGeom prst="bentConnector3">
            <a:avLst>
              <a:gd name="adj1" fmla="val 50000"/>
            </a:avLst>
          </a:prstGeom>
          <a:ln>
            <a:tailEnd type="triangle"/>
          </a:ln>
        </p:spPr>
        <p:style>
          <a:lnRef idx="1">
            <a:schemeClr val="accent6"/>
          </a:lnRef>
          <a:fillRef idx="0">
            <a:schemeClr val="accent6"/>
          </a:fillRef>
          <a:effectRef idx="0">
            <a:schemeClr val="accent6"/>
          </a:effectRef>
          <a:fontRef idx="minor">
            <a:schemeClr val="tx1"/>
          </a:fontRef>
        </p:style>
      </p:cxnSp>
      <p:sp>
        <p:nvSpPr>
          <p:cNvPr id="39" name="テキスト ボックス 38"/>
          <p:cNvSpPr txBox="1"/>
          <p:nvPr/>
        </p:nvSpPr>
        <p:spPr>
          <a:xfrm>
            <a:off x="2305009" y="3817995"/>
            <a:ext cx="1928733"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どうなってほしいか？期待する育成力</a:t>
            </a:r>
          </a:p>
        </p:txBody>
      </p:sp>
      <p:cxnSp>
        <p:nvCxnSpPr>
          <p:cNvPr id="41" name="カギ線コネクタ 40"/>
          <p:cNvCxnSpPr>
            <a:stCxn id="18" idx="3"/>
            <a:endCxn id="39" idx="1"/>
          </p:cNvCxnSpPr>
          <p:nvPr/>
        </p:nvCxnSpPr>
        <p:spPr>
          <a:xfrm flipV="1">
            <a:off x="2072680" y="3925717"/>
            <a:ext cx="232329" cy="571074"/>
          </a:xfrm>
          <a:prstGeom prst="bentConnector3">
            <a:avLst>
              <a:gd name="adj1" fmla="val 50000"/>
            </a:avLst>
          </a:prstGeom>
          <a:ln>
            <a:tailEnd type="triangle"/>
          </a:ln>
        </p:spPr>
        <p:style>
          <a:lnRef idx="1">
            <a:schemeClr val="accent6"/>
          </a:lnRef>
          <a:fillRef idx="0">
            <a:schemeClr val="accent6"/>
          </a:fillRef>
          <a:effectRef idx="0">
            <a:schemeClr val="accent6"/>
          </a:effectRef>
          <a:fontRef idx="minor">
            <a:schemeClr val="tx1"/>
          </a:fontRef>
        </p:style>
      </p:cxnSp>
      <p:graphicFrame>
        <p:nvGraphicFramePr>
          <p:cNvPr id="44" name="表 43"/>
          <p:cNvGraphicFramePr>
            <a:graphicFrameLocks noGrp="1"/>
          </p:cNvGraphicFramePr>
          <p:nvPr>
            <p:extLst>
              <p:ext uri="{D42A27DB-BD31-4B8C-83A1-F6EECF244321}">
                <p14:modId xmlns:p14="http://schemas.microsoft.com/office/powerpoint/2010/main" val="3538377024"/>
              </p:ext>
            </p:extLst>
          </p:nvPr>
        </p:nvGraphicFramePr>
        <p:xfrm>
          <a:off x="4453292" y="3965861"/>
          <a:ext cx="2443923" cy="1047315"/>
        </p:xfrm>
        <a:graphic>
          <a:graphicData uri="http://schemas.openxmlformats.org/drawingml/2006/table">
            <a:tbl>
              <a:tblPr firstRow="1" bandRow="1">
                <a:tableStyleId>{C4B1156A-380E-4F78-BDF5-A606A8083BF9}</a:tableStyleId>
              </a:tblPr>
              <a:tblGrid>
                <a:gridCol w="1620988">
                  <a:extLst>
                    <a:ext uri="{9D8B030D-6E8A-4147-A177-3AD203B41FA5}">
                      <a16:colId xmlns:a16="http://schemas.microsoft.com/office/drawing/2014/main" val="2154049327"/>
                    </a:ext>
                  </a:extLst>
                </a:gridCol>
                <a:gridCol w="822935">
                  <a:extLst>
                    <a:ext uri="{9D8B030D-6E8A-4147-A177-3AD203B41FA5}">
                      <a16:colId xmlns:a16="http://schemas.microsoft.com/office/drawing/2014/main" val="1626631248"/>
                    </a:ext>
                  </a:extLst>
                </a:gridCol>
              </a:tblGrid>
              <a:tr h="162964">
                <a:tc>
                  <a:txBody>
                    <a:bodyPr/>
                    <a:lstStyle/>
                    <a:p>
                      <a:pPr algn="ctr"/>
                      <a:r>
                        <a:rPr kumimoji="1" lang="ja-JP" altLang="en-US" sz="600" b="0" dirty="0">
                          <a:solidFill>
                            <a:schemeClr val="bg1"/>
                          </a:solidFill>
                          <a:latin typeface="メイリオ" panose="020B0604030504040204" pitchFamily="50" charset="-128"/>
                          <a:ea typeface="メイリオ" panose="020B0604030504040204" pitchFamily="50" charset="-128"/>
                        </a:rPr>
                        <a:t>どのレベル</a:t>
                      </a:r>
                      <a:r>
                        <a:rPr kumimoji="1" lang="en-US" altLang="ja-JP" sz="600" b="0" dirty="0">
                          <a:solidFill>
                            <a:schemeClr val="bg1"/>
                          </a:solidFill>
                          <a:latin typeface="メイリオ" panose="020B0604030504040204" pitchFamily="50" charset="-128"/>
                          <a:ea typeface="メイリオ" panose="020B0604030504040204" pitchFamily="50" charset="-128"/>
                        </a:rPr>
                        <a:t>(</a:t>
                      </a:r>
                      <a:r>
                        <a:rPr kumimoji="1" lang="ja-JP" altLang="en-US" sz="600" b="0" dirty="0">
                          <a:solidFill>
                            <a:schemeClr val="bg1"/>
                          </a:solidFill>
                          <a:latin typeface="メイリオ" panose="020B0604030504040204" pitchFamily="50" charset="-128"/>
                          <a:ea typeface="メイリオ" panose="020B0604030504040204" pitchFamily="50" charset="-128"/>
                        </a:rPr>
                        <a:t>○○ができる</a:t>
                      </a:r>
                      <a:r>
                        <a:rPr kumimoji="1" lang="en-US" altLang="ja-JP" sz="600" b="0" dirty="0">
                          <a:solidFill>
                            <a:schemeClr val="bg1"/>
                          </a:solidFill>
                          <a:latin typeface="メイリオ" panose="020B0604030504040204" pitchFamily="50" charset="-128"/>
                          <a:ea typeface="メイリオ" panose="020B0604030504040204" pitchFamily="50" charset="-128"/>
                        </a:rPr>
                        <a:t>)</a:t>
                      </a:r>
                      <a:r>
                        <a:rPr kumimoji="1" lang="ja-JP" altLang="en-US" sz="600" b="0" dirty="0" err="1">
                          <a:solidFill>
                            <a:schemeClr val="bg1"/>
                          </a:solidFill>
                          <a:latin typeface="メイリオ" panose="020B0604030504040204" pitchFamily="50" charset="-128"/>
                          <a:ea typeface="メイリオ" panose="020B0604030504040204" pitchFamily="50" charset="-128"/>
                        </a:rPr>
                        <a:t>まで</a:t>
                      </a:r>
                      <a:r>
                        <a:rPr kumimoji="1" lang="ja-JP" altLang="en-US" sz="600" b="0" dirty="0">
                          <a:solidFill>
                            <a:schemeClr val="bg1"/>
                          </a:solidFill>
                          <a:latin typeface="メイリオ" panose="020B0604030504040204" pitchFamily="50" charset="-128"/>
                          <a:ea typeface="メイリオ" panose="020B0604030504040204" pitchFamily="50" charset="-128"/>
                        </a:rPr>
                        <a:t>育てるか</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kumimoji="1" lang="ja-JP" altLang="en-US" sz="600" b="0" dirty="0">
                          <a:solidFill>
                            <a:schemeClr val="bg1"/>
                          </a:solidFill>
                          <a:latin typeface="メイリオ" panose="020B0604030504040204" pitchFamily="50" charset="-128"/>
                          <a:ea typeface="メイリオ" panose="020B0604030504040204" pitchFamily="50" charset="-128"/>
                        </a:rPr>
                        <a:t>期間</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421933680"/>
                  </a:ext>
                </a:extLst>
              </a:tr>
              <a:tr h="288145">
                <a:tc>
                  <a:txBody>
                    <a:bodyPr/>
                    <a:lstStyle/>
                    <a:p>
                      <a:pPr algn="ctr"/>
                      <a:endParaRPr kumimoji="1" lang="ja-JP" altLang="en-US" sz="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6433881"/>
                  </a:ext>
                </a:extLst>
              </a:tr>
              <a:tr h="288145">
                <a:tc>
                  <a:txBody>
                    <a:bodyPr/>
                    <a:lstStyle/>
                    <a:p>
                      <a:pPr algn="ctr"/>
                      <a:endParaRPr kumimoji="1" lang="ja-JP" altLang="en-US" sz="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597463"/>
                  </a:ext>
                </a:extLst>
              </a:tr>
              <a:tr h="288145">
                <a:tc>
                  <a:txBody>
                    <a:bodyPr/>
                    <a:lstStyle/>
                    <a:p>
                      <a:pPr algn="ctr"/>
                      <a:endParaRPr kumimoji="1" lang="ja-JP" altLang="en-US" sz="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0302780"/>
                  </a:ext>
                </a:extLst>
              </a:tr>
            </a:tbl>
          </a:graphicData>
        </a:graphic>
      </p:graphicFrame>
      <p:sp>
        <p:nvSpPr>
          <p:cNvPr id="45" name="テキスト ボックス 44"/>
          <p:cNvSpPr txBox="1"/>
          <p:nvPr/>
        </p:nvSpPr>
        <p:spPr>
          <a:xfrm>
            <a:off x="4457989" y="3778454"/>
            <a:ext cx="1928733"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インターン生の成長目標・テーマ候補</a:t>
            </a:r>
          </a:p>
        </p:txBody>
      </p:sp>
      <p:cxnSp>
        <p:nvCxnSpPr>
          <p:cNvPr id="46" name="カギ線コネクタ 45"/>
          <p:cNvCxnSpPr>
            <a:stCxn id="21" idx="3"/>
            <a:endCxn id="45" idx="1"/>
          </p:cNvCxnSpPr>
          <p:nvPr/>
        </p:nvCxnSpPr>
        <p:spPr>
          <a:xfrm flipV="1">
            <a:off x="4253911" y="3886176"/>
            <a:ext cx="204078" cy="610615"/>
          </a:xfrm>
          <a:prstGeom prst="bentConnector3">
            <a:avLst>
              <a:gd name="adj1" fmla="val 50000"/>
            </a:avLst>
          </a:prstGeom>
          <a:ln>
            <a:tailEnd type="triangle"/>
          </a:ln>
        </p:spPr>
        <p:style>
          <a:lnRef idx="1">
            <a:schemeClr val="accent6"/>
          </a:lnRef>
          <a:fillRef idx="0">
            <a:schemeClr val="accent6"/>
          </a:fillRef>
          <a:effectRef idx="0">
            <a:schemeClr val="accent6"/>
          </a:effectRef>
          <a:fontRef idx="minor">
            <a:schemeClr val="tx1"/>
          </a:fontRef>
        </p:style>
      </p:cxnSp>
      <p:sp>
        <p:nvSpPr>
          <p:cNvPr id="52" name="テキスト ボックス 51"/>
          <p:cNvSpPr txBox="1"/>
          <p:nvPr/>
        </p:nvSpPr>
        <p:spPr>
          <a:xfrm>
            <a:off x="2216535" y="5496738"/>
            <a:ext cx="1620880" cy="1324288"/>
          </a:xfrm>
          <a:prstGeom prst="rect">
            <a:avLst/>
          </a:prstGeom>
          <a:ln w="12700"/>
        </p:spPr>
        <p:style>
          <a:lnRef idx="2">
            <a:schemeClr val="dk1"/>
          </a:lnRef>
          <a:fillRef idx="1">
            <a:schemeClr val="lt1"/>
          </a:fillRef>
          <a:effectRef idx="0">
            <a:schemeClr val="dk1"/>
          </a:effectRef>
          <a:fontRef idx="minor">
            <a:schemeClr val="dk1"/>
          </a:fontRef>
        </p:style>
        <p:txBody>
          <a:bodyPr wrap="square" rtlCol="0">
            <a:noAutofit/>
          </a:bodyPr>
          <a:lstStyle/>
          <a:p>
            <a:endParaRPr kumimoji="1" lang="ja-JP" altLang="en-US" sz="800" dirty="0"/>
          </a:p>
        </p:txBody>
      </p:sp>
      <p:sp>
        <p:nvSpPr>
          <p:cNvPr id="53" name="テキスト ボックス 52"/>
          <p:cNvSpPr txBox="1"/>
          <p:nvPr/>
        </p:nvSpPr>
        <p:spPr>
          <a:xfrm>
            <a:off x="2239967" y="5306762"/>
            <a:ext cx="1313180"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ターゲットとなる学生像</a:t>
            </a:r>
          </a:p>
        </p:txBody>
      </p:sp>
      <p:cxnSp>
        <p:nvCxnSpPr>
          <p:cNvPr id="54" name="カギ線コネクタ 53"/>
          <p:cNvCxnSpPr>
            <a:stCxn id="22" idx="3"/>
            <a:endCxn id="53" idx="1"/>
          </p:cNvCxnSpPr>
          <p:nvPr/>
        </p:nvCxnSpPr>
        <p:spPr>
          <a:xfrm flipV="1">
            <a:off x="2032946" y="5414484"/>
            <a:ext cx="207021" cy="794411"/>
          </a:xfrm>
          <a:prstGeom prst="bentConnector3">
            <a:avLst>
              <a:gd name="adj1" fmla="val 50000"/>
            </a:avLst>
          </a:prstGeom>
          <a:ln>
            <a:tailEnd type="triangle"/>
          </a:ln>
        </p:spPr>
        <p:style>
          <a:lnRef idx="1">
            <a:schemeClr val="accent6"/>
          </a:lnRef>
          <a:fillRef idx="0">
            <a:schemeClr val="accent6"/>
          </a:fillRef>
          <a:effectRef idx="0">
            <a:schemeClr val="accent6"/>
          </a:effectRef>
          <a:fontRef idx="minor">
            <a:schemeClr val="tx1"/>
          </a:fontRef>
        </p:style>
      </p:cxnSp>
      <p:graphicFrame>
        <p:nvGraphicFramePr>
          <p:cNvPr id="58" name="表 57"/>
          <p:cNvGraphicFramePr>
            <a:graphicFrameLocks noGrp="1"/>
          </p:cNvGraphicFramePr>
          <p:nvPr>
            <p:extLst>
              <p:ext uri="{D42A27DB-BD31-4B8C-83A1-F6EECF244321}">
                <p14:modId xmlns:p14="http://schemas.microsoft.com/office/powerpoint/2010/main" val="2680838874"/>
              </p:ext>
            </p:extLst>
          </p:nvPr>
        </p:nvGraphicFramePr>
        <p:xfrm>
          <a:off x="4054302" y="5467923"/>
          <a:ext cx="2842913" cy="1359388"/>
        </p:xfrm>
        <a:graphic>
          <a:graphicData uri="http://schemas.openxmlformats.org/drawingml/2006/table">
            <a:tbl>
              <a:tblPr firstRow="1" bandRow="1">
                <a:tableStyleId>{C4B1156A-380E-4F78-BDF5-A606A8083BF9}</a:tableStyleId>
              </a:tblPr>
              <a:tblGrid>
                <a:gridCol w="1296709">
                  <a:extLst>
                    <a:ext uri="{9D8B030D-6E8A-4147-A177-3AD203B41FA5}">
                      <a16:colId xmlns:a16="http://schemas.microsoft.com/office/drawing/2014/main" val="2154049327"/>
                    </a:ext>
                  </a:extLst>
                </a:gridCol>
                <a:gridCol w="1546204">
                  <a:extLst>
                    <a:ext uri="{9D8B030D-6E8A-4147-A177-3AD203B41FA5}">
                      <a16:colId xmlns:a16="http://schemas.microsoft.com/office/drawing/2014/main" val="1626631248"/>
                    </a:ext>
                  </a:extLst>
                </a:gridCol>
              </a:tblGrid>
              <a:tr h="268035">
                <a:tc>
                  <a:txBody>
                    <a:bodyPr/>
                    <a:lstStyle/>
                    <a:p>
                      <a:pPr algn="ctr"/>
                      <a:r>
                        <a:rPr kumimoji="1" lang="ja-JP" altLang="en-US" sz="600" b="0" dirty="0">
                          <a:solidFill>
                            <a:schemeClr val="bg1"/>
                          </a:solidFill>
                          <a:latin typeface="メイリオ" panose="020B0604030504040204" pitchFamily="50" charset="-128"/>
                          <a:ea typeface="メイリオ" panose="020B0604030504040204" pitchFamily="50" charset="-128"/>
                        </a:rPr>
                        <a:t>インターンに応募してもらうには？（内容・</a:t>
                      </a:r>
                      <a:r>
                        <a:rPr kumimoji="1" lang="en-US" altLang="ja-JP" sz="600" b="0" dirty="0">
                          <a:solidFill>
                            <a:schemeClr val="bg1"/>
                          </a:solidFill>
                          <a:latin typeface="メイリオ" panose="020B0604030504040204" pitchFamily="50" charset="-128"/>
                          <a:ea typeface="メイリオ" panose="020B0604030504040204" pitchFamily="50" charset="-128"/>
                        </a:rPr>
                        <a:t>PR</a:t>
                      </a:r>
                      <a:r>
                        <a:rPr kumimoji="1" lang="ja-JP" altLang="en-US" sz="600" b="0" dirty="0">
                          <a:solidFill>
                            <a:schemeClr val="bg1"/>
                          </a:solidFill>
                          <a:latin typeface="メイリオ" panose="020B0604030504040204" pitchFamily="50" charset="-128"/>
                          <a:ea typeface="メイリオ" panose="020B0604030504040204" pitchFamily="50" charset="-128"/>
                        </a:rPr>
                        <a:t>の工夫）</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kumimoji="1" lang="ja-JP" altLang="en-US" sz="600" b="0" dirty="0">
                          <a:solidFill>
                            <a:schemeClr val="bg1"/>
                          </a:solidFill>
                          <a:latin typeface="メイリオ" panose="020B0604030504040204" pitchFamily="50" charset="-128"/>
                          <a:ea typeface="メイリオ" panose="020B0604030504040204" pitchFamily="50" charset="-128"/>
                        </a:rPr>
                        <a:t>インターンで経験しておいてもらいたいことは？</a:t>
                      </a:r>
                      <a:r>
                        <a:rPr kumimoji="1" lang="en-US" altLang="ja-JP" sz="600" b="0" dirty="0">
                          <a:solidFill>
                            <a:schemeClr val="bg1"/>
                          </a:solidFill>
                          <a:latin typeface="メイリオ" panose="020B0604030504040204" pitchFamily="50" charset="-128"/>
                          <a:ea typeface="メイリオ" panose="020B0604030504040204" pitchFamily="50" charset="-128"/>
                        </a:rPr>
                        <a:t>(</a:t>
                      </a:r>
                      <a:r>
                        <a:rPr kumimoji="1" lang="ja-JP" altLang="en-US" sz="600" b="0" dirty="0">
                          <a:solidFill>
                            <a:schemeClr val="bg1"/>
                          </a:solidFill>
                          <a:latin typeface="メイリオ" panose="020B0604030504040204" pitchFamily="50" charset="-128"/>
                          <a:ea typeface="メイリオ" panose="020B0604030504040204" pitchFamily="50" charset="-128"/>
                        </a:rPr>
                        <a:t>魅力を感じるポイント</a:t>
                      </a:r>
                      <a:r>
                        <a:rPr kumimoji="1" lang="en-US" altLang="ja-JP" sz="600" b="0" dirty="0">
                          <a:solidFill>
                            <a:schemeClr val="bg1"/>
                          </a:solidFill>
                          <a:latin typeface="メイリオ" panose="020B0604030504040204" pitchFamily="50" charset="-128"/>
                          <a:ea typeface="メイリオ" panose="020B0604030504040204" pitchFamily="50" charset="-128"/>
                        </a:rPr>
                        <a:t>)</a:t>
                      </a:r>
                      <a:endParaRPr kumimoji="1" lang="ja-JP" altLang="en-US" sz="600" b="0" dirty="0">
                        <a:solidFill>
                          <a:schemeClr val="bg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421933680"/>
                  </a:ext>
                </a:extLst>
              </a:tr>
              <a:tr h="1085068">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6433881"/>
                  </a:ext>
                </a:extLst>
              </a:tr>
            </a:tbl>
          </a:graphicData>
        </a:graphic>
      </p:graphicFrame>
      <p:sp>
        <p:nvSpPr>
          <p:cNvPr id="59" name="テキスト ボックス 58"/>
          <p:cNvSpPr txBox="1"/>
          <p:nvPr/>
        </p:nvSpPr>
        <p:spPr>
          <a:xfrm>
            <a:off x="4058999" y="5280516"/>
            <a:ext cx="2223686"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ターゲットに訴求する</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採用につなげる</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戦術</a:t>
            </a:r>
          </a:p>
        </p:txBody>
      </p:sp>
      <p:cxnSp>
        <p:nvCxnSpPr>
          <p:cNvPr id="60" name="カギ線コネクタ 59"/>
          <p:cNvCxnSpPr>
            <a:stCxn id="52" idx="3"/>
            <a:endCxn id="59" idx="1"/>
          </p:cNvCxnSpPr>
          <p:nvPr/>
        </p:nvCxnSpPr>
        <p:spPr>
          <a:xfrm flipV="1">
            <a:off x="3837415" y="5388238"/>
            <a:ext cx="221584" cy="770644"/>
          </a:xfrm>
          <a:prstGeom prst="bentConnector3">
            <a:avLst>
              <a:gd name="adj1" fmla="val 50000"/>
            </a:avLst>
          </a:prstGeom>
          <a:ln>
            <a:tailEnd type="triangle"/>
          </a:ln>
        </p:spPr>
        <p:style>
          <a:lnRef idx="1">
            <a:schemeClr val="accent6"/>
          </a:lnRef>
          <a:fillRef idx="0">
            <a:schemeClr val="accent6"/>
          </a:fillRef>
          <a:effectRef idx="0">
            <a:schemeClr val="accent6"/>
          </a:effectRef>
          <a:fontRef idx="minor">
            <a:schemeClr val="tx1"/>
          </a:fontRef>
        </p:style>
      </p:cxnSp>
      <p:sp>
        <p:nvSpPr>
          <p:cNvPr id="62" name="テキスト ボックス 61"/>
          <p:cNvSpPr txBox="1"/>
          <p:nvPr/>
        </p:nvSpPr>
        <p:spPr>
          <a:xfrm>
            <a:off x="7199871" y="3944914"/>
            <a:ext cx="2649673" cy="2868462"/>
          </a:xfrm>
          <a:prstGeom prst="rect">
            <a:avLst/>
          </a:prstGeom>
          <a:ln/>
        </p:spPr>
        <p:style>
          <a:lnRef idx="2">
            <a:schemeClr val="dk1"/>
          </a:lnRef>
          <a:fillRef idx="1">
            <a:schemeClr val="lt1"/>
          </a:fillRef>
          <a:effectRef idx="0">
            <a:schemeClr val="dk1"/>
          </a:effectRef>
          <a:fontRef idx="minor">
            <a:schemeClr val="dk1"/>
          </a:fontRef>
        </p:style>
        <p:txBody>
          <a:bodyPr wrap="square" rtlCol="0">
            <a:noAutofit/>
          </a:bodyPr>
          <a:lstStyle/>
          <a:p>
            <a:pPr>
              <a:lnSpc>
                <a:spcPts val="1000"/>
              </a:lnSpc>
              <a:spcAft>
                <a:spcPts val="300"/>
              </a:spcAft>
            </a:pPr>
            <a:r>
              <a:rPr lang="en-US" altLang="ja-JP" sz="800" dirty="0">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latin typeface="メイリオ" panose="020B0604030504040204" pitchFamily="50" charset="-128"/>
                <a:ea typeface="メイリオ" panose="020B0604030504040204" pitchFamily="50" charset="-128"/>
                <a:cs typeface="Meiryo UI" panose="020B0604030504040204" pitchFamily="50" charset="-128"/>
              </a:rPr>
              <a:t>テーマ設定のポイント</a:t>
            </a:r>
            <a:r>
              <a:rPr lang="en-US" altLang="ja-JP" sz="800" dirty="0">
                <a:latin typeface="メイリオ" panose="020B0604030504040204" pitchFamily="50" charset="-128"/>
                <a:ea typeface="メイリオ" panose="020B0604030504040204" pitchFamily="50" charset="-128"/>
                <a:cs typeface="Meiryo UI" panose="020B0604030504040204" pitchFamily="50" charset="-128"/>
              </a:rPr>
              <a:t>】</a:t>
            </a:r>
          </a:p>
          <a:p>
            <a:pPr>
              <a:lnSpc>
                <a:spcPts val="1000"/>
              </a:lnSpc>
              <a:spcAft>
                <a:spcPts val="300"/>
              </a:spcAft>
            </a:pPr>
            <a:r>
              <a:rPr lang="ja-JP" altLang="en-US" sz="800" dirty="0">
                <a:latin typeface="メイリオ" panose="020B0604030504040204" pitchFamily="50" charset="-128"/>
                <a:ea typeface="メイリオ" panose="020B0604030504040204" pitchFamily="50" charset="-128"/>
                <a:cs typeface="Meiryo UI" panose="020B0604030504040204" pitchFamily="50" charset="-128"/>
              </a:rPr>
              <a:t>企業視点</a:t>
            </a:r>
            <a:endParaRPr lang="en-US" altLang="ja-JP" sz="800" dirty="0">
              <a:latin typeface="メイリオ" panose="020B0604030504040204" pitchFamily="50" charset="-128"/>
              <a:ea typeface="メイリオ" panose="020B0604030504040204" pitchFamily="50" charset="-128"/>
              <a:cs typeface="Meiryo UI" panose="020B0604030504040204" pitchFamily="50" charset="-128"/>
            </a:endParaRPr>
          </a:p>
          <a:p>
            <a:pPr marL="85725" indent="-85725">
              <a:lnSpc>
                <a:spcPts val="1000"/>
              </a:lnSpc>
              <a:spcAft>
                <a:spcPts val="300"/>
              </a:spcAft>
              <a:buFont typeface="Wingdings" panose="05000000000000000000" pitchFamily="2" charset="2"/>
              <a:buChar char="p"/>
              <a:tabLst>
                <a:tab pos="85725" algn="l"/>
              </a:tabLst>
            </a:pPr>
            <a:r>
              <a:rPr lang="ja-JP"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経営戦略上必要な課題設定（学生のためだけ</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に用意する</a:t>
            </a:r>
            <a:r>
              <a:rPr lang="ja-JP"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ものではない）</a:t>
            </a:r>
          </a:p>
          <a:p>
            <a:pPr marL="85725" indent="-85725">
              <a:lnSpc>
                <a:spcPts val="1000"/>
              </a:lnSpc>
              <a:spcAft>
                <a:spcPts val="300"/>
              </a:spcAft>
              <a:buFont typeface="Wingdings" panose="05000000000000000000" pitchFamily="2" charset="2"/>
              <a:buChar char="p"/>
              <a:tabLst>
                <a:tab pos="85725" algn="l"/>
              </a:tabLst>
            </a:pPr>
            <a:r>
              <a:rPr lang="ja-JP"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大まかな仮説があ</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り、仮説検証を繰り返す必要がある（</a:t>
            </a:r>
            <a:r>
              <a:rPr lang="ja-JP"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検証・改善の余地がある）</a:t>
            </a:r>
          </a:p>
          <a:p>
            <a:pPr marL="85725" indent="-85725">
              <a:lnSpc>
                <a:spcPts val="1000"/>
              </a:lnSpc>
              <a:spcAft>
                <a:spcPts val="300"/>
              </a:spcAft>
              <a:buFont typeface="Wingdings" panose="05000000000000000000" pitchFamily="2" charset="2"/>
              <a:buChar char="p"/>
              <a:tabLst>
                <a:tab pos="85725" algn="l"/>
              </a:tabLst>
            </a:pPr>
            <a:r>
              <a:rPr lang="ja-JP"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専門的</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に</a:t>
            </a:r>
            <a:r>
              <a:rPr lang="ja-JP"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指導できる人がいる（社外でも可）</a:t>
            </a:r>
            <a:endPar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pPr>
            <a:r>
              <a:rPr lang="ja-JP"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学生視点</a:t>
            </a:r>
            <a:endPar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buFont typeface="Wingdings" panose="05000000000000000000" pitchFamily="2" charset="2"/>
              <a:buChar char="p"/>
            </a:pPr>
            <a:r>
              <a:rPr lang="ja-JP"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興味のある学生がいそう</a:t>
            </a:r>
          </a:p>
          <a:p>
            <a:pPr>
              <a:lnSpc>
                <a:spcPts val="1000"/>
              </a:lnSpc>
              <a:spcAft>
                <a:spcPts val="300"/>
              </a:spcAft>
              <a:buFont typeface="Wingdings" panose="05000000000000000000" pitchFamily="2" charset="2"/>
              <a:buChar char="p"/>
            </a:pPr>
            <a:r>
              <a:rPr lang="ja-JP"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できる学生がいそう</a:t>
            </a:r>
            <a:endPar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pPr>
            <a:r>
              <a:rPr kumimoji="1"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学習効果・成長を促進するポイント</a:t>
            </a:r>
            <a:r>
              <a:rPr kumimoji="1" lang="en-US" altLang="ja-JP" sz="800" dirty="0">
                <a:latin typeface="メイリオ" panose="020B0604030504040204" pitchFamily="50" charset="-128"/>
                <a:ea typeface="メイリオ" panose="020B0604030504040204" pitchFamily="50" charset="-128"/>
              </a:rPr>
              <a:t>】</a:t>
            </a:r>
          </a:p>
          <a:p>
            <a:pPr>
              <a:lnSpc>
                <a:spcPts val="1000"/>
              </a:lnSpc>
              <a:spcAft>
                <a:spcPts val="300"/>
              </a:spcAft>
              <a:buFont typeface="Wingdings" panose="05000000000000000000" pitchFamily="2" charset="2"/>
              <a:buChar char="p"/>
            </a:pPr>
            <a:r>
              <a:rPr lang="ja-JP" altLang="en-US" sz="800" dirty="0">
                <a:latin typeface="メイリオ" panose="020B0604030504040204" pitchFamily="50" charset="-128"/>
                <a:ea typeface="メイリオ" panose="020B0604030504040204" pitchFamily="50" charset="-128"/>
              </a:rPr>
              <a:t>仕事（業務）の全体像や意義が理解できる</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→顧客（取引先）との接点、仕事の背景説明など</a:t>
            </a:r>
          </a:p>
          <a:p>
            <a:pPr>
              <a:lnSpc>
                <a:spcPts val="1000"/>
              </a:lnSpc>
              <a:spcAft>
                <a:spcPts val="300"/>
              </a:spcAft>
              <a:buFont typeface="Wingdings" panose="05000000000000000000" pitchFamily="2" charset="2"/>
              <a:buChar char="p"/>
            </a:pPr>
            <a:r>
              <a:rPr lang="ja-JP" altLang="en-US" sz="800" dirty="0">
                <a:latin typeface="メイリオ" panose="020B0604030504040204" pitchFamily="50" charset="-128"/>
                <a:ea typeface="メイリオ" panose="020B0604030504040204" pitchFamily="50" charset="-128"/>
              </a:rPr>
              <a:t>主体的に創意工夫できる余地がある</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→レベルに応じたステップ（ハードル）がある</a:t>
            </a:r>
          </a:p>
          <a:p>
            <a:pPr>
              <a:lnSpc>
                <a:spcPts val="1000"/>
              </a:lnSpc>
              <a:spcAft>
                <a:spcPts val="300"/>
              </a:spcAft>
              <a:buFont typeface="Wingdings" panose="05000000000000000000" pitchFamily="2" charset="2"/>
              <a:buChar char="p"/>
            </a:pPr>
            <a:r>
              <a:rPr lang="ja-JP" altLang="en-US" sz="800" dirty="0">
                <a:latin typeface="メイリオ" panose="020B0604030504040204" pitchFamily="50" charset="-128"/>
                <a:ea typeface="メイリオ" panose="020B0604030504040204" pitchFamily="50" charset="-128"/>
              </a:rPr>
              <a:t>思考・行動に対するフィードバック</a:t>
            </a:r>
            <a:r>
              <a:rPr lang="en-US" altLang="ja-JP" sz="800" dirty="0">
                <a:latin typeface="メイリオ" panose="020B0604030504040204" pitchFamily="50" charset="-128"/>
                <a:ea typeface="メイリオ" panose="020B0604030504040204" pitchFamily="50" charset="-128"/>
              </a:rPr>
              <a:t>(FB)</a:t>
            </a:r>
            <a:r>
              <a:rPr lang="ja-JP" altLang="en-US" sz="800" dirty="0">
                <a:latin typeface="メイリオ" panose="020B0604030504040204" pitchFamily="50" charset="-128"/>
                <a:ea typeface="メイリオ" panose="020B0604030504040204" pitchFamily="50" charset="-128"/>
              </a:rPr>
              <a:t>が得られる</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→日報を用いた目標設定と振り返り</a:t>
            </a:r>
            <a:r>
              <a:rPr lang="ja-JP" altLang="en-US" sz="700" dirty="0">
                <a:latin typeface="メイリオ" panose="020B0604030504040204" pitchFamily="50" charset="-128"/>
                <a:ea typeface="メイリオ" panose="020B0604030504040204" pitchFamily="50" charset="-128"/>
              </a:rPr>
              <a:t>（</a:t>
            </a:r>
            <a:r>
              <a:rPr lang="en-US" altLang="ja-JP" sz="700" dirty="0">
                <a:latin typeface="メイリオ" panose="020B0604030504040204" pitchFamily="50" charset="-128"/>
                <a:ea typeface="メイリオ" panose="020B0604030504040204" pitchFamily="50" charset="-128"/>
              </a:rPr>
              <a:t>PDCA</a:t>
            </a:r>
            <a:r>
              <a:rPr lang="ja-JP" altLang="en-US" sz="700" dirty="0">
                <a:latin typeface="メイリオ" panose="020B0604030504040204" pitchFamily="50" charset="-128"/>
                <a:ea typeface="メイリオ" panose="020B0604030504040204" pitchFamily="50" charset="-128"/>
              </a:rPr>
              <a:t>を回す）</a:t>
            </a:r>
            <a:endParaRPr lang="en-US" altLang="ja-JP" sz="8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800" dirty="0">
                <a:latin typeface="メイリオ" panose="020B0604030504040204" pitchFamily="50" charset="-128"/>
                <a:ea typeface="メイリオ" panose="020B0604030504040204" pitchFamily="50" charset="-128"/>
              </a:rPr>
              <a:t>役割が明確</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狭く深く</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で、測定可能な目標がある</a:t>
            </a:r>
          </a:p>
        </p:txBody>
      </p:sp>
      <p:sp>
        <p:nvSpPr>
          <p:cNvPr id="63" name="テキスト ボックス 62"/>
          <p:cNvSpPr txBox="1"/>
          <p:nvPr/>
        </p:nvSpPr>
        <p:spPr>
          <a:xfrm>
            <a:off x="6980928" y="3691037"/>
            <a:ext cx="2069797" cy="253916"/>
          </a:xfrm>
          <a:prstGeom prst="rect">
            <a:avLst/>
          </a:prstGeom>
          <a:noFill/>
        </p:spPr>
        <p:txBody>
          <a:bodyPr wrap="none" rtlCol="0">
            <a:spAutoFit/>
          </a:bodyPr>
          <a:lstStyle/>
          <a:p>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プロジェクト設計チェック</a:t>
            </a:r>
            <a:r>
              <a:rPr kumimoji="1" lang="en-US" altLang="ja-JP" sz="1050" dirty="0">
                <a:latin typeface="メイリオ" panose="020B0604030504040204" pitchFamily="50" charset="-128"/>
                <a:ea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endParaRPr>
          </a:p>
        </p:txBody>
      </p:sp>
      <p:cxnSp>
        <p:nvCxnSpPr>
          <p:cNvPr id="43" name="直線コネクタ 42"/>
          <p:cNvCxnSpPr/>
          <p:nvPr/>
        </p:nvCxnSpPr>
        <p:spPr>
          <a:xfrm>
            <a:off x="344488" y="3729412"/>
            <a:ext cx="6408712" cy="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44488" y="5155413"/>
            <a:ext cx="6408712" cy="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48" name="ストライプ矢印 47"/>
          <p:cNvSpPr/>
          <p:nvPr/>
        </p:nvSpPr>
        <p:spPr>
          <a:xfrm rot="5400000">
            <a:off x="914868" y="1273676"/>
            <a:ext cx="159212" cy="22300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346583" y="17892"/>
            <a:ext cx="264687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a:t>
            </a:r>
            <a:r>
              <a:rPr kumimoji="1" lang="ja-JP" altLang="en-US" sz="600" dirty="0">
                <a:latin typeface="メイリオ" panose="020B0604030504040204" pitchFamily="50" charset="-128"/>
                <a:ea typeface="メイリオ" panose="020B0604030504040204" pitchFamily="50" charset="-128"/>
              </a:rPr>
              <a:t>社内で目的を整理し、テーマ等を検討する際に活用してください。</a:t>
            </a:r>
          </a:p>
        </p:txBody>
      </p:sp>
      <p:sp>
        <p:nvSpPr>
          <p:cNvPr id="27" name="テキスト ボックス 26"/>
          <p:cNvSpPr txBox="1"/>
          <p:nvPr/>
        </p:nvSpPr>
        <p:spPr>
          <a:xfrm>
            <a:off x="1088400" y="1310736"/>
            <a:ext cx="1327608" cy="169277"/>
          </a:xfrm>
          <a:prstGeom prst="rect">
            <a:avLst/>
          </a:prstGeom>
          <a:noFill/>
        </p:spPr>
        <p:txBody>
          <a:bodyPr wrap="none" rtlCol="0">
            <a:spAutoFit/>
          </a:bodyPr>
          <a:lstStyle/>
          <a:p>
            <a:r>
              <a:rPr lang="ja-JP" altLang="en-US" sz="500" dirty="0"/>
              <a:t>（３</a:t>
            </a:r>
            <a:r>
              <a:rPr kumimoji="1" lang="ja-JP" altLang="en-US" sz="500" dirty="0"/>
              <a:t>つの視点がつながるプログラムが理想）</a:t>
            </a:r>
          </a:p>
        </p:txBody>
      </p:sp>
    </p:spTree>
    <p:extLst>
      <p:ext uri="{BB962C8B-B14F-4D97-AF65-F5344CB8AC3E}">
        <p14:creationId xmlns:p14="http://schemas.microsoft.com/office/powerpoint/2010/main" val="892856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1793327" y="396179"/>
            <a:ext cx="1710837" cy="1288524"/>
          </a:xfrm>
          <a:prstGeom prst="rect">
            <a:avLst/>
          </a:prstGeom>
          <a:noFill/>
          <a:ln w="19050">
            <a:solidFill>
              <a:schemeClr val="tx1"/>
            </a:solidFill>
            <a:prstDash val="solid"/>
          </a:ln>
        </p:spPr>
        <p:txBody>
          <a:bodyPr wrap="square" rtlCol="0" anchor="ctr">
            <a:noAutofit/>
          </a:bodyPr>
          <a:lstStyle/>
          <a:p>
            <a:endParaRPr kumimoji="1" lang="ja-JP" altLang="en-US" sz="800" dirty="0"/>
          </a:p>
        </p:txBody>
      </p:sp>
      <p:sp>
        <p:nvSpPr>
          <p:cNvPr id="11" name="テキスト ボックス 10"/>
          <p:cNvSpPr txBox="1"/>
          <p:nvPr/>
        </p:nvSpPr>
        <p:spPr>
          <a:xfrm>
            <a:off x="6406266" y="42952"/>
            <a:ext cx="877163" cy="230832"/>
          </a:xfrm>
          <a:prstGeom prst="rect">
            <a:avLst/>
          </a:prstGeom>
          <a:noFill/>
        </p:spPr>
        <p:txBody>
          <a:bodyPr wrap="none" rtlCol="0">
            <a:spAutoFit/>
          </a:bodyPr>
          <a:lstStyle/>
          <a:p>
            <a:r>
              <a:rPr lang="ja-JP" altLang="en-US" sz="900" b="1" dirty="0">
                <a:latin typeface="メイリオ" panose="020B0604030504040204" pitchFamily="50" charset="-128"/>
                <a:ea typeface="メイリオ" panose="020B0604030504040204" pitchFamily="50" charset="-128"/>
              </a:rPr>
              <a:t>プロジェクト</a:t>
            </a:r>
          </a:p>
        </p:txBody>
      </p:sp>
      <p:cxnSp>
        <p:nvCxnSpPr>
          <p:cNvPr id="13" name="直線コネクタ 12"/>
          <p:cNvCxnSpPr/>
          <p:nvPr/>
        </p:nvCxnSpPr>
        <p:spPr>
          <a:xfrm>
            <a:off x="7630640" y="222863"/>
            <a:ext cx="22377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7545676" y="45010"/>
            <a:ext cx="2302774" cy="200055"/>
          </a:xfrm>
          <a:prstGeom prst="rect">
            <a:avLst/>
          </a:prstGeom>
          <a:noFill/>
        </p:spPr>
        <p:txBody>
          <a:bodyPr wrap="square" rtlCol="0">
            <a:spAutoFit/>
          </a:bodyPr>
          <a:lstStyle/>
          <a:p>
            <a:r>
              <a:rPr lang="ja-JP" altLang="en-US" sz="700" b="1" dirty="0">
                <a:latin typeface="メイリオ" panose="020B0604030504040204" pitchFamily="50" charset="-128"/>
                <a:ea typeface="メイリオ" panose="020B0604030504040204" pitchFamily="50" charset="-128"/>
              </a:rPr>
              <a:t>企業名：　  　　　　　　　　　　　　　　　　　　　</a:t>
            </a:r>
          </a:p>
        </p:txBody>
      </p:sp>
      <p:graphicFrame>
        <p:nvGraphicFramePr>
          <p:cNvPr id="4" name="表 3"/>
          <p:cNvGraphicFramePr>
            <a:graphicFrameLocks noGrp="1"/>
          </p:cNvGraphicFramePr>
          <p:nvPr>
            <p:extLst>
              <p:ext uri="{D42A27DB-BD31-4B8C-83A1-F6EECF244321}">
                <p14:modId xmlns:p14="http://schemas.microsoft.com/office/powerpoint/2010/main" val="462695704"/>
              </p:ext>
            </p:extLst>
          </p:nvPr>
        </p:nvGraphicFramePr>
        <p:xfrm>
          <a:off x="56456" y="1844824"/>
          <a:ext cx="9791994" cy="3712147"/>
        </p:xfrm>
        <a:graphic>
          <a:graphicData uri="http://schemas.openxmlformats.org/drawingml/2006/table">
            <a:tbl>
              <a:tblPr/>
              <a:tblGrid>
                <a:gridCol w="648072">
                  <a:extLst>
                    <a:ext uri="{9D8B030D-6E8A-4147-A177-3AD203B41FA5}">
                      <a16:colId xmlns:a16="http://schemas.microsoft.com/office/drawing/2014/main" val="2482804578"/>
                    </a:ext>
                  </a:extLst>
                </a:gridCol>
                <a:gridCol w="1080120">
                  <a:extLst>
                    <a:ext uri="{9D8B030D-6E8A-4147-A177-3AD203B41FA5}">
                      <a16:colId xmlns:a16="http://schemas.microsoft.com/office/drawing/2014/main" val="528057181"/>
                    </a:ext>
                  </a:extLst>
                </a:gridCol>
                <a:gridCol w="1343967">
                  <a:extLst>
                    <a:ext uri="{9D8B030D-6E8A-4147-A177-3AD203B41FA5}">
                      <a16:colId xmlns:a16="http://schemas.microsoft.com/office/drawing/2014/main" val="488106842"/>
                    </a:ext>
                  </a:extLst>
                </a:gridCol>
                <a:gridCol w="1343967">
                  <a:extLst>
                    <a:ext uri="{9D8B030D-6E8A-4147-A177-3AD203B41FA5}">
                      <a16:colId xmlns:a16="http://schemas.microsoft.com/office/drawing/2014/main" val="2489394558"/>
                    </a:ext>
                  </a:extLst>
                </a:gridCol>
                <a:gridCol w="1343967">
                  <a:extLst>
                    <a:ext uri="{9D8B030D-6E8A-4147-A177-3AD203B41FA5}">
                      <a16:colId xmlns:a16="http://schemas.microsoft.com/office/drawing/2014/main" val="333932786"/>
                    </a:ext>
                  </a:extLst>
                </a:gridCol>
                <a:gridCol w="1343967">
                  <a:extLst>
                    <a:ext uri="{9D8B030D-6E8A-4147-A177-3AD203B41FA5}">
                      <a16:colId xmlns:a16="http://schemas.microsoft.com/office/drawing/2014/main" val="3389815253"/>
                    </a:ext>
                  </a:extLst>
                </a:gridCol>
                <a:gridCol w="1343967">
                  <a:extLst>
                    <a:ext uri="{9D8B030D-6E8A-4147-A177-3AD203B41FA5}">
                      <a16:colId xmlns:a16="http://schemas.microsoft.com/office/drawing/2014/main" val="1480982332"/>
                    </a:ext>
                  </a:extLst>
                </a:gridCol>
                <a:gridCol w="1343967">
                  <a:extLst>
                    <a:ext uri="{9D8B030D-6E8A-4147-A177-3AD203B41FA5}">
                      <a16:colId xmlns:a16="http://schemas.microsoft.com/office/drawing/2014/main" val="3930914068"/>
                    </a:ext>
                  </a:extLst>
                </a:gridCol>
              </a:tblGrid>
              <a:tr h="144016">
                <a:tc>
                  <a:txBody>
                    <a:bodyPr/>
                    <a:lstStyle/>
                    <a:p>
                      <a:pPr algn="ctr" fontAlgn="ctr"/>
                      <a:r>
                        <a:rPr lang="ja-JP" altLang="en-US" sz="600" b="0" i="0" u="none" strike="noStrike" dirty="0">
                          <a:effectLst/>
                          <a:latin typeface="メイリオ" panose="020B0604030504040204" pitchFamily="50" charset="-128"/>
                          <a:ea typeface="メイリオ" panose="020B0604030504040204" pitchFamily="50" charset="-128"/>
                        </a:rPr>
                        <a:t>　</a:t>
                      </a:r>
                    </a:p>
                  </a:txBody>
                  <a:tcPr marL="45720" marR="45720"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600" b="0" i="0" u="none" strike="noStrike" dirty="0">
                          <a:effectLst/>
                          <a:latin typeface="メイリオ" panose="020B0604030504040204" pitchFamily="50" charset="-128"/>
                          <a:ea typeface="メイリオ" panose="020B0604030504040204" pitchFamily="50" charset="-128"/>
                        </a:rPr>
                        <a:t>Step0</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gridSpan="2">
                  <a:txBody>
                    <a:bodyPr/>
                    <a:lstStyle/>
                    <a:p>
                      <a:pPr marL="0" marR="0" indent="0" algn="ctr" defTabSz="914395" rtl="0" eaLnBrk="1" fontAlgn="auto" latinLnBrk="0" hangingPunct="1">
                        <a:lnSpc>
                          <a:spcPct val="100000"/>
                        </a:lnSpc>
                        <a:spcBef>
                          <a:spcPts val="0"/>
                        </a:spcBef>
                        <a:spcAft>
                          <a:spcPts val="0"/>
                        </a:spcAft>
                        <a:buClrTx/>
                        <a:buSzTx/>
                        <a:buFontTx/>
                        <a:buNone/>
                        <a:tabLst/>
                        <a:defRPr/>
                      </a:pPr>
                      <a:r>
                        <a:rPr lang="en-US" altLang="ja-JP" sz="600" b="0" i="0" u="none" strike="noStrike" dirty="0">
                          <a:effectLst/>
                          <a:latin typeface="メイリオ" panose="020B0604030504040204" pitchFamily="50" charset="-128"/>
                          <a:ea typeface="メイリオ" panose="020B0604030504040204" pitchFamily="50" charset="-128"/>
                        </a:rPr>
                        <a:t>Step1</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gridSpan="2">
                  <a:txBody>
                    <a:bodyPr/>
                    <a:lstStyle/>
                    <a:p>
                      <a:pPr algn="ctr" fontAlgn="ctr"/>
                      <a:r>
                        <a:rPr lang="en-US" sz="600" b="0" i="0" u="none" strike="noStrike" dirty="0">
                          <a:effectLst/>
                          <a:latin typeface="メイリオ" panose="020B0604030504040204" pitchFamily="50" charset="-128"/>
                          <a:ea typeface="メイリオ" panose="020B0604030504040204" pitchFamily="50" charset="-128"/>
                        </a:rPr>
                        <a:t>Step2</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gridSpan="2">
                  <a:txBody>
                    <a:bodyPr/>
                    <a:lstStyle/>
                    <a:p>
                      <a:pPr algn="ctr" fontAlgn="ctr"/>
                      <a:r>
                        <a:rPr lang="en-US" sz="600" b="0" i="0" u="none" strike="noStrike" dirty="0">
                          <a:effectLst/>
                          <a:latin typeface="メイリオ" panose="020B0604030504040204" pitchFamily="50" charset="-128"/>
                          <a:ea typeface="メイリオ" panose="020B0604030504040204" pitchFamily="50" charset="-128"/>
                        </a:rPr>
                        <a:t>Step3</a:t>
                      </a:r>
                    </a:p>
                  </a:txBody>
                  <a:tcPr marL="45720" marR="45720" anchor="ctr">
                    <a:lnL w="63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3578077536"/>
                  </a:ext>
                </a:extLst>
              </a:tr>
              <a:tr h="190911">
                <a:tc>
                  <a:txBody>
                    <a:bodyPr/>
                    <a:lstStyle/>
                    <a:p>
                      <a:pPr algn="ctr" fontAlgn="ctr"/>
                      <a:r>
                        <a:rPr lang="ja-JP" altLang="en-US" sz="700" b="0" i="0" u="none" strike="noStrike" dirty="0">
                          <a:effectLst/>
                          <a:latin typeface="メイリオ" panose="020B0604030504040204" pitchFamily="50" charset="-128"/>
                          <a:ea typeface="メイリオ" panose="020B0604030504040204" pitchFamily="50" charset="-128"/>
                        </a:rPr>
                        <a:t>時期</a:t>
                      </a:r>
                    </a:p>
                  </a:txBody>
                  <a:tcPr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500" b="0" i="0" u="none" strike="noStrike" dirty="0">
                          <a:effectLst/>
                          <a:latin typeface="ＭＳ Ｐゴシック" panose="020B0600070205080204" pitchFamily="50" charset="-128"/>
                          <a:ea typeface="ＭＳ Ｐゴシック" panose="020B0600070205080204" pitchFamily="50" charset="-128"/>
                        </a:rPr>
                        <a:t>実習前</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zh-TW"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zh-TW"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zh-TW"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zh-TW"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zh-TW"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zh-TW"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040182"/>
                  </a:ext>
                </a:extLst>
              </a:tr>
              <a:tr h="383740">
                <a:tc>
                  <a:txBody>
                    <a:bodyPr/>
                    <a:lstStyle/>
                    <a:p>
                      <a:pPr algn="ctr" fontAlgn="ctr"/>
                      <a:r>
                        <a:rPr lang="ja-JP" altLang="en-US" sz="700" b="0" i="0" u="none" strike="noStrike" dirty="0">
                          <a:effectLst/>
                          <a:latin typeface="メイリオ" panose="020B0604030504040204" pitchFamily="50" charset="-128"/>
                          <a:ea typeface="メイリオ" panose="020B0604030504040204" pitchFamily="50" charset="-128"/>
                        </a:rPr>
                        <a:t>コンセプト</a:t>
                      </a:r>
                    </a:p>
                  </a:txBody>
                  <a:tcPr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400" b="0" i="0" u="none" strike="noStrike" dirty="0">
                          <a:effectLst/>
                          <a:latin typeface="メイリオ" panose="020B0604030504040204" pitchFamily="50" charset="-128"/>
                          <a:ea typeface="メイリオ" panose="020B0604030504040204" pitchFamily="50" charset="-128"/>
                        </a:rPr>
                        <a:t>・全体像、想いの共有　・仮説構築</a:t>
                      </a:r>
                    </a:p>
                  </a:txBody>
                  <a:tcPr anchor="b">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indent="0" algn="ctr" defTabSz="914395" rtl="0" eaLnBrk="1" fontAlgn="auto" latinLnBrk="0" hangingPunct="1">
                        <a:lnSpc>
                          <a:spcPct val="100000"/>
                        </a:lnSpc>
                        <a:spcBef>
                          <a:spcPts val="0"/>
                        </a:spcBef>
                        <a:spcAft>
                          <a:spcPts val="0"/>
                        </a:spcAft>
                        <a:buClrTx/>
                        <a:buSzTx/>
                        <a:buFontTx/>
                        <a:buNone/>
                        <a:tabLst/>
                        <a:defRPr/>
                      </a:pPr>
                      <a:r>
                        <a:rPr lang="ja-JP" altLang="en-US" sz="400" b="0" i="0" u="none" strike="noStrike" dirty="0">
                          <a:effectLst/>
                          <a:latin typeface="メイリオ" panose="020B0604030504040204" pitchFamily="50" charset="-128"/>
                          <a:ea typeface="メイリオ" panose="020B0604030504040204" pitchFamily="50" charset="-128"/>
                        </a:rPr>
                        <a:t>・基本理解　・主体的に動く土台づくり　・仮説修正 ・自分で考えて行動してみる・厳格なフィードバック</a:t>
                      </a:r>
                    </a:p>
                  </a:txBody>
                  <a:tcPr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400" b="0" i="0" u="none" strike="noStrike" dirty="0">
                          <a:effectLst/>
                          <a:latin typeface="メイリオ" panose="020B0604030504040204" pitchFamily="50" charset="-128"/>
                          <a:ea typeface="メイリオ" panose="020B0604030504040204" pitchFamily="50" charset="-128"/>
                        </a:rPr>
                        <a:t>・壁にぶつかる（挫折）　・自分に足りない課題に気付く　・課題突破のため試行錯誤・創意工夫</a:t>
                      </a:r>
                    </a:p>
                  </a:txBody>
                  <a:tcPr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400" b="0" i="0" u="none" strike="noStrike" dirty="0">
                          <a:effectLst/>
                          <a:latin typeface="メイリオ" panose="020B0604030504040204" pitchFamily="50" charset="-128"/>
                          <a:ea typeface="メイリオ" panose="020B0604030504040204" pitchFamily="50" charset="-128"/>
                        </a:rPr>
                        <a:t>・関係者と共に業務上通用するレベルまで仕上げる　　　・評価検証　・要因分析まとめ</a:t>
                      </a:r>
                      <a:endParaRPr lang="en-US" altLang="ja-JP" sz="400" b="0" i="0" u="none" strike="noStrike" dirty="0">
                        <a:effectLst/>
                        <a:latin typeface="メイリオ" panose="020B0604030504040204" pitchFamily="50" charset="-128"/>
                        <a:ea typeface="メイリオ" panose="020B0604030504040204" pitchFamily="50" charset="-128"/>
                      </a:endParaRPr>
                    </a:p>
                  </a:txBody>
                  <a:tcPr anchor="b">
                    <a:lnL w="63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450830425"/>
                  </a:ext>
                </a:extLst>
              </a:tr>
              <a:tr h="486453">
                <a:tc>
                  <a:txBody>
                    <a:bodyPr/>
                    <a:lstStyle/>
                    <a:p>
                      <a:pPr algn="ctr" fontAlgn="ctr"/>
                      <a:r>
                        <a:rPr lang="ja-JP" altLang="en-US" sz="700" b="0" i="0" u="none" strike="noStrike" dirty="0">
                          <a:effectLst/>
                          <a:latin typeface="メイリオ" panose="020B0604030504040204" pitchFamily="50" charset="-128"/>
                          <a:ea typeface="メイリオ" panose="020B0604030504040204" pitchFamily="50" charset="-128"/>
                        </a:rPr>
                        <a:t>成果・成長目標</a:t>
                      </a:r>
                    </a:p>
                  </a:txBody>
                  <a:tcPr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395" rtl="0" eaLnBrk="1" fontAlgn="ctr" latinLnBrk="0" hangingPunct="1">
                        <a:lnSpc>
                          <a:spcPct val="100000"/>
                        </a:lnSpc>
                        <a:spcBef>
                          <a:spcPts val="0"/>
                        </a:spcBef>
                        <a:spcAft>
                          <a:spcPts val="0"/>
                        </a:spcAft>
                        <a:buClrTx/>
                        <a:buSzTx/>
                        <a:buFontTx/>
                        <a:buNone/>
                        <a:tabLst/>
                        <a:defRPr/>
                      </a:pPr>
                      <a:endParaRPr lang="ja-JP" altLang="en-US" sz="500" b="0" i="0" u="none" strike="noStrike" dirty="0">
                        <a:effectLst/>
                        <a:latin typeface="ＭＳ Ｐゴシック" panose="020B0600070205080204" pitchFamily="50" charset="-128"/>
                        <a:ea typeface="+mn-ea"/>
                      </a:endParaRPr>
                    </a:p>
                  </a:txBody>
                  <a:tcPr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587271"/>
                  </a:ext>
                </a:extLst>
              </a:tr>
              <a:tr h="404991">
                <a:tc rowSpan="2">
                  <a:txBody>
                    <a:bodyPr/>
                    <a:lstStyle/>
                    <a:p>
                      <a:pPr algn="ctr" fontAlgn="ctr"/>
                      <a:r>
                        <a:rPr lang="ja-JP" altLang="en-US" sz="700" b="0" i="0" u="none" strike="noStrike" dirty="0">
                          <a:effectLst/>
                          <a:latin typeface="メイリオ" panose="020B0604030504040204" pitchFamily="50" charset="-128"/>
                          <a:ea typeface="メイリオ" panose="020B0604030504040204" pitchFamily="50" charset="-128"/>
                        </a:rPr>
                        <a:t>行動内容</a:t>
                      </a:r>
                    </a:p>
                  </a:txBody>
                  <a:tcPr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ctr"/>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500" b="0" i="0" u="none" strike="noStrike" dirty="0">
                        <a:effectLst/>
                        <a:latin typeface="ＭＳ Ｐゴシック" panose="020B0600070205080204" pitchFamily="50" charset="-128"/>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500" b="0" i="0" u="none" strike="noStrike" dirty="0">
                        <a:effectLst/>
                        <a:latin typeface="ＭＳ Ｐゴシック" panose="020B0600070205080204" pitchFamily="50" charset="-128"/>
                        <a:ea typeface="+mn-ea"/>
                      </a:endParaRPr>
                    </a:p>
                  </a:txBody>
                  <a:tcPr anchor="ct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500" b="0" i="0" u="none" strike="noStrike" dirty="0">
                        <a:effectLst/>
                        <a:latin typeface="ＭＳ Ｐゴシック" panose="020B0600070205080204" pitchFamily="50" charset="-128"/>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500" b="0" i="0" u="none" strike="noStrike" dirty="0">
                        <a:effectLst/>
                        <a:latin typeface="ＭＳ Ｐゴシック" panose="020B0600070205080204" pitchFamily="50" charset="-128"/>
                        <a:ea typeface="+mn-ea"/>
                      </a:endParaRPr>
                    </a:p>
                  </a:txBody>
                  <a:tcPr anchor="ct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500" b="0" i="0" u="none" strike="noStrike" dirty="0">
                        <a:effectLst/>
                        <a:latin typeface="ＭＳ Ｐゴシック" panose="020B0600070205080204" pitchFamily="50" charset="-128"/>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500" b="0" i="0" u="none" strike="noStrike" dirty="0">
                        <a:effectLst/>
                        <a:latin typeface="ＭＳ Ｐゴシック" panose="020B0600070205080204" pitchFamily="50" charset="-128"/>
                        <a:ea typeface="+mn-ea"/>
                      </a:endParaRPr>
                    </a:p>
                  </a:txBody>
                  <a:tcPr anchor="ctr">
                    <a:lnL w="6350" cap="flat" cmpd="sng" algn="ctr">
                      <a:solidFill>
                        <a:schemeClr val="tx1"/>
                      </a:solidFill>
                      <a:prstDash val="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extLst>
                  <a:ext uri="{0D108BD9-81ED-4DB2-BD59-A6C34878D82A}">
                    <a16:rowId xmlns:a16="http://schemas.microsoft.com/office/drawing/2014/main" val="2171828281"/>
                  </a:ext>
                </a:extLst>
              </a:tr>
              <a:tr h="1307005">
                <a:tc vMerge="1">
                  <a:txBody>
                    <a:bodyPr/>
                    <a:lstStyle/>
                    <a:p>
                      <a:endParaRPr kumimoji="1" lang="ja-JP" altLang="en-US"/>
                    </a:p>
                  </a:txBody>
                  <a:tcPr/>
                </a:tc>
                <a:tc>
                  <a:txBody>
                    <a:bodyPr/>
                    <a:lstStyle/>
                    <a:p>
                      <a:pPr algn="l" fontAlgn="t"/>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ja-JP" altLang="en-US" sz="600" b="0" i="0" u="none" strike="noStrike" dirty="0">
                        <a:effectLst/>
                        <a:latin typeface="ＭＳ Ｐゴシック" panose="020B0600070205080204" pitchFamily="50" charset="-128"/>
                        <a:ea typeface="+mn-ea"/>
                      </a:endParaRPr>
                    </a:p>
                  </a:txBody>
                  <a:tcP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395" rtl="0" eaLnBrk="1" fontAlgn="t" latinLnBrk="0" hangingPunct="1">
                        <a:lnSpc>
                          <a:spcPct val="100000"/>
                        </a:lnSpc>
                        <a:spcBef>
                          <a:spcPts val="0"/>
                        </a:spcBef>
                        <a:spcAft>
                          <a:spcPts val="0"/>
                        </a:spcAft>
                        <a:buClrTx/>
                        <a:buSzTx/>
                        <a:buFontTx/>
                        <a:buNone/>
                        <a:tabLst/>
                        <a:defRPr/>
                      </a:pPr>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dot"/>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3187896"/>
                  </a:ext>
                </a:extLst>
              </a:tr>
              <a:tr h="748958">
                <a:tc>
                  <a:txBody>
                    <a:bodyPr/>
                    <a:lstStyle/>
                    <a:p>
                      <a:pPr algn="ctr" fontAlgn="ctr"/>
                      <a:r>
                        <a:rPr lang="ja-JP" altLang="en-US" sz="700" b="0" i="0" u="none" strike="noStrike" dirty="0">
                          <a:effectLst/>
                          <a:latin typeface="メイリオ" panose="020B0604030504040204" pitchFamily="50" charset="-128"/>
                          <a:ea typeface="メイリオ" panose="020B0604030504040204" pitchFamily="50" charset="-128"/>
                        </a:rPr>
                        <a:t>関係者</a:t>
                      </a:r>
                      <a:br>
                        <a:rPr lang="ja-JP" altLang="en-US" sz="700" b="0" i="0" u="none" strike="noStrike" dirty="0">
                          <a:effectLst/>
                          <a:latin typeface="メイリオ" panose="020B0604030504040204" pitchFamily="50" charset="-128"/>
                          <a:ea typeface="メイリオ" panose="020B0604030504040204" pitchFamily="50" charset="-128"/>
                        </a:rPr>
                      </a:br>
                      <a:r>
                        <a:rPr lang="ja-JP" altLang="en-US" sz="700" b="0" i="0" u="none" strike="noStrike" dirty="0">
                          <a:effectLst/>
                          <a:latin typeface="メイリオ" panose="020B0604030504040204" pitchFamily="50" charset="-128"/>
                          <a:ea typeface="メイリオ" panose="020B0604030504040204" pitchFamily="50" charset="-128"/>
                        </a:rPr>
                        <a:t>の役割</a:t>
                      </a:r>
                    </a:p>
                  </a:txBody>
                  <a:tcPr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a:txBody>
                    <a:bodyPr/>
                    <a:lstStyle/>
                    <a:p>
                      <a:pPr algn="l" fontAlgn="t"/>
                      <a:endParaRPr lang="en-US" altLang="ja-JP" sz="5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ja-JP" altLang="en-US" sz="500" b="0" i="0" u="none" strike="noStrike" dirty="0">
                        <a:effectLst/>
                        <a:latin typeface="ＭＳ Ｐゴシック" panose="020B0600070205080204" pitchFamily="50" charset="-128"/>
                        <a:ea typeface="+mn-ea"/>
                      </a:endParaRPr>
                    </a:p>
                  </a:txBody>
                  <a:tcP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endParaRPr lang="en-US" altLang="ja-JP" sz="5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3725730"/>
                  </a:ext>
                </a:extLst>
              </a:tr>
            </a:tbl>
          </a:graphicData>
        </a:graphic>
      </p:graphicFrame>
      <p:sp>
        <p:nvSpPr>
          <p:cNvPr id="60" name="テキスト ボックス 59"/>
          <p:cNvSpPr txBox="1"/>
          <p:nvPr/>
        </p:nvSpPr>
        <p:spPr>
          <a:xfrm>
            <a:off x="2360712" y="260648"/>
            <a:ext cx="441146" cy="190240"/>
          </a:xfrm>
          <a:prstGeom prst="rect">
            <a:avLst/>
          </a:prstGeom>
          <a:ln>
            <a:no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lang="ja-JP" altLang="en-US" sz="1000" dirty="0">
                <a:latin typeface="メイリオ" panose="020B0604030504040204" pitchFamily="50" charset="-128"/>
                <a:ea typeface="メイリオ" panose="020B0604030504040204" pitchFamily="50" charset="-128"/>
              </a:rPr>
              <a:t>概要</a:t>
            </a:r>
          </a:p>
        </p:txBody>
      </p:sp>
      <p:sp>
        <p:nvSpPr>
          <p:cNvPr id="15" name="右中かっこ 14"/>
          <p:cNvSpPr/>
          <p:nvPr/>
        </p:nvSpPr>
        <p:spPr>
          <a:xfrm rot="16200000">
            <a:off x="4895804" y="-3116538"/>
            <a:ext cx="113087" cy="9794390"/>
          </a:xfrm>
          <a:prstGeom prst="rightBrace">
            <a:avLst>
              <a:gd name="adj1" fmla="val 121206"/>
              <a:gd name="adj2" fmla="val 50000"/>
            </a:avLst>
          </a:prstGeom>
          <a:ln w="6350">
            <a:prstDash val="soli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latin typeface="メイリオ" panose="020B0604030504040204" pitchFamily="50" charset="-128"/>
              <a:ea typeface="メイリオ"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3765714498"/>
              </p:ext>
            </p:extLst>
          </p:nvPr>
        </p:nvGraphicFramePr>
        <p:xfrm>
          <a:off x="3546432" y="404663"/>
          <a:ext cx="2126649" cy="1288524"/>
        </p:xfrm>
        <a:graphic>
          <a:graphicData uri="http://schemas.openxmlformats.org/drawingml/2006/table">
            <a:tbl>
              <a:tblPr firstRow="1" bandRow="1">
                <a:tableStyleId>{D7AC3CCA-C797-4891-BE02-D94E43425B78}</a:tableStyleId>
              </a:tblPr>
              <a:tblGrid>
                <a:gridCol w="326448">
                  <a:extLst>
                    <a:ext uri="{9D8B030D-6E8A-4147-A177-3AD203B41FA5}">
                      <a16:colId xmlns:a16="http://schemas.microsoft.com/office/drawing/2014/main" val="3281969342"/>
                    </a:ext>
                  </a:extLst>
                </a:gridCol>
                <a:gridCol w="1800201">
                  <a:extLst>
                    <a:ext uri="{9D8B030D-6E8A-4147-A177-3AD203B41FA5}">
                      <a16:colId xmlns:a16="http://schemas.microsoft.com/office/drawing/2014/main" val="4293829832"/>
                    </a:ext>
                  </a:extLst>
                </a:gridCol>
              </a:tblGrid>
              <a:tr h="644262">
                <a:tc>
                  <a:txBody>
                    <a:bodyPr/>
                    <a:lstStyle/>
                    <a:p>
                      <a:pPr algn="ctr"/>
                      <a:r>
                        <a:rPr kumimoji="1" lang="ja-JP" altLang="en-US" sz="800" b="0" dirty="0">
                          <a:latin typeface="メイリオ" panose="020B0604030504040204" pitchFamily="50" charset="-128"/>
                          <a:ea typeface="メイリオ" panose="020B0604030504040204" pitchFamily="50" charset="-128"/>
                        </a:rPr>
                        <a:t>定性目標</a:t>
                      </a:r>
                    </a:p>
                  </a:txBody>
                  <a:tcPr vert="eaVert">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endParaRPr kumimoji="1" lang="ja-JP" altLang="en-US" sz="700" b="0" dirty="0">
                        <a:solidFill>
                          <a:schemeClr val="tx1"/>
                        </a:solidFill>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471174934"/>
                  </a:ext>
                </a:extLst>
              </a:tr>
              <a:tr h="644262">
                <a:tc>
                  <a:txBody>
                    <a:bodyPr/>
                    <a:lstStyle/>
                    <a:p>
                      <a:pPr algn="ctr"/>
                      <a:r>
                        <a:rPr kumimoji="1" lang="ja-JP" altLang="en-US" sz="800" b="0" dirty="0">
                          <a:latin typeface="メイリオ" panose="020B0604030504040204" pitchFamily="50" charset="-128"/>
                          <a:ea typeface="メイリオ" panose="020B0604030504040204" pitchFamily="50" charset="-128"/>
                        </a:rPr>
                        <a:t>定量目標</a:t>
                      </a:r>
                    </a:p>
                  </a:txBody>
                  <a:tcPr vert="eaVert">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kumimoji="1" lang="ja-JP" altLang="en-US" sz="700" dirty="0">
                        <a:solidFill>
                          <a:schemeClr val="tx1"/>
                        </a:solidFill>
                      </a:endParaRPr>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8725754"/>
                  </a:ext>
                </a:extLst>
              </a:tr>
            </a:tbl>
          </a:graphicData>
        </a:graphic>
      </p:graphicFrame>
      <p:sp>
        <p:nvSpPr>
          <p:cNvPr id="31" name="右矢印 30"/>
          <p:cNvSpPr/>
          <p:nvPr/>
        </p:nvSpPr>
        <p:spPr>
          <a:xfrm>
            <a:off x="1650706" y="922914"/>
            <a:ext cx="125265" cy="252027"/>
          </a:xfrm>
          <a:prstGeom prst="rightArrow">
            <a:avLst/>
          </a:prstGeom>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latin typeface="メイリオ" panose="020B0604030504040204" pitchFamily="50" charset="-128"/>
              <a:ea typeface="メイリオ"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2951961791"/>
              </p:ext>
            </p:extLst>
          </p:nvPr>
        </p:nvGraphicFramePr>
        <p:xfrm>
          <a:off x="5711426" y="404663"/>
          <a:ext cx="2344140" cy="1288524"/>
        </p:xfrm>
        <a:graphic>
          <a:graphicData uri="http://schemas.openxmlformats.org/drawingml/2006/table">
            <a:tbl>
              <a:tblPr firstRow="1" bandRow="1">
                <a:tableStyleId>{D7AC3CCA-C797-4891-BE02-D94E43425B78}</a:tableStyleId>
              </a:tblPr>
              <a:tblGrid>
                <a:gridCol w="382956">
                  <a:extLst>
                    <a:ext uri="{9D8B030D-6E8A-4147-A177-3AD203B41FA5}">
                      <a16:colId xmlns:a16="http://schemas.microsoft.com/office/drawing/2014/main" val="3861081726"/>
                    </a:ext>
                  </a:extLst>
                </a:gridCol>
                <a:gridCol w="1961184">
                  <a:extLst>
                    <a:ext uri="{9D8B030D-6E8A-4147-A177-3AD203B41FA5}">
                      <a16:colId xmlns:a16="http://schemas.microsoft.com/office/drawing/2014/main" val="4069324544"/>
                    </a:ext>
                  </a:extLst>
                </a:gridCol>
              </a:tblGrid>
              <a:tr h="429508">
                <a:tc>
                  <a:txBody>
                    <a:bodyPr/>
                    <a:lstStyle/>
                    <a:p>
                      <a:pPr algn="ctr"/>
                      <a:r>
                        <a:rPr kumimoji="1" lang="ja-JP" altLang="en-US" sz="400" b="0" dirty="0">
                          <a:latin typeface="メイリオ" panose="020B0604030504040204" pitchFamily="50" charset="-128"/>
                          <a:ea typeface="メイリオ" panose="020B0604030504040204" pitchFamily="50" charset="-128"/>
                        </a:rPr>
                        <a:t>学生の</a:t>
                      </a:r>
                      <a:r>
                        <a:rPr kumimoji="1" lang="ja-JP" altLang="en-US" sz="700" b="0" dirty="0">
                          <a:latin typeface="メイリオ" panose="020B0604030504040204" pitchFamily="50" charset="-128"/>
                          <a:ea typeface="メイリオ" panose="020B0604030504040204" pitchFamily="50" charset="-128"/>
                        </a:rPr>
                        <a:t>成長目標</a:t>
                      </a:r>
                    </a:p>
                  </a:txBody>
                  <a:tcPr vert="eaVert">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endParaRPr kumimoji="1" lang="ja-JP" altLang="en-US" sz="700" b="0" dirty="0">
                        <a:solidFill>
                          <a:schemeClr val="tx1"/>
                        </a:solidFill>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367012622"/>
                  </a:ext>
                </a:extLst>
              </a:tr>
              <a:tr h="429508">
                <a:tc>
                  <a:txBody>
                    <a:bodyPr/>
                    <a:lstStyle/>
                    <a:p>
                      <a:pPr algn="ctr"/>
                      <a:r>
                        <a:rPr kumimoji="1" lang="ja-JP" altLang="en-US" sz="700" dirty="0">
                          <a:latin typeface="メイリオ" panose="020B0604030504040204" pitchFamily="50" charset="-128"/>
                          <a:ea typeface="メイリオ" panose="020B0604030504040204" pitchFamily="50" charset="-128"/>
                        </a:rPr>
                        <a:t>社内</a:t>
                      </a:r>
                      <a:r>
                        <a:rPr kumimoji="1" lang="ja-JP" altLang="en-US" sz="600" dirty="0">
                          <a:latin typeface="メイリオ" panose="020B0604030504040204" pitchFamily="50" charset="-128"/>
                          <a:ea typeface="メイリオ" panose="020B0604030504040204" pitchFamily="50" charset="-128"/>
                        </a:rPr>
                        <a:t>への波及効果</a:t>
                      </a:r>
                      <a:endParaRPr kumimoji="1" lang="ja-JP" altLang="en-US" sz="700" dirty="0">
                        <a:latin typeface="メイリオ" panose="020B0604030504040204" pitchFamily="50" charset="-128"/>
                        <a:ea typeface="メイリオ" panose="020B0604030504040204" pitchFamily="50" charset="-128"/>
                      </a:endParaRPr>
                    </a:p>
                  </a:txBody>
                  <a:tcPr vert="eaVert">
                    <a:lnL w="19050" cap="flat" cmpd="sng" algn="ctr">
                      <a:solidFill>
                        <a:schemeClr val="tx1"/>
                      </a:solidFill>
                      <a:prstDash val="solid"/>
                      <a:round/>
                      <a:headEnd type="none" w="med" len="med"/>
                      <a:tailEnd type="none" w="med" len="med"/>
                    </a:lnL>
                    <a:solidFill>
                      <a:schemeClr val="accent2">
                        <a:lumMod val="20000"/>
                        <a:lumOff val="80000"/>
                      </a:schemeClr>
                    </a:solidFill>
                  </a:tcPr>
                </a:tc>
                <a:tc>
                  <a:txBody>
                    <a:bodyPr/>
                    <a:lstStyle/>
                    <a:p>
                      <a:endParaRPr kumimoji="1" lang="ja-JP" altLang="en-US" sz="700" dirty="0">
                        <a:solidFill>
                          <a:schemeClr val="tx1"/>
                        </a:solidFill>
                      </a:endParaRPr>
                    </a:p>
                  </a:txBody>
                  <a:tcPr>
                    <a:lnR w="1905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17982533"/>
                  </a:ext>
                </a:extLst>
              </a:tr>
              <a:tr h="429508">
                <a:tc>
                  <a:txBody>
                    <a:bodyPr/>
                    <a:lstStyle/>
                    <a:p>
                      <a:pPr algn="ctr"/>
                      <a:r>
                        <a:rPr kumimoji="1" lang="ja-JP" altLang="en-US" sz="700" dirty="0">
                          <a:latin typeface="メイリオ" panose="020B0604030504040204" pitchFamily="50" charset="-128"/>
                          <a:ea typeface="メイリオ" panose="020B0604030504040204" pitchFamily="50" charset="-128"/>
                        </a:rPr>
                        <a:t>社会</a:t>
                      </a:r>
                      <a:r>
                        <a:rPr kumimoji="1" lang="ja-JP" altLang="en-US" sz="600" dirty="0">
                          <a:latin typeface="メイリオ" panose="020B0604030504040204" pitchFamily="50" charset="-128"/>
                          <a:ea typeface="メイリオ" panose="020B0604030504040204" pitchFamily="50" charset="-128"/>
                        </a:rPr>
                        <a:t>への波及効果</a:t>
                      </a:r>
                      <a:endParaRPr kumimoji="1" lang="ja-JP" altLang="en-US" sz="700" dirty="0">
                        <a:latin typeface="メイリオ" panose="020B0604030504040204" pitchFamily="50" charset="-128"/>
                        <a:ea typeface="メイリオ" panose="020B0604030504040204" pitchFamily="50" charset="-128"/>
                      </a:endParaRPr>
                    </a:p>
                  </a:txBody>
                  <a:tcPr vert="eaVert">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kumimoji="1" lang="ja-JP" altLang="en-US" sz="700" dirty="0">
                        <a:solidFill>
                          <a:schemeClr val="tx1"/>
                        </a:solidFill>
                      </a:endParaRPr>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9271566"/>
                  </a:ext>
                </a:extLst>
              </a:tr>
            </a:tbl>
          </a:graphicData>
        </a:graphic>
      </p:graphicFrame>
      <p:sp>
        <p:nvSpPr>
          <p:cNvPr id="66" name="テキスト ボックス 65"/>
          <p:cNvSpPr txBox="1"/>
          <p:nvPr/>
        </p:nvSpPr>
        <p:spPr>
          <a:xfrm>
            <a:off x="5503677" y="288711"/>
            <a:ext cx="415498" cy="17485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tIns="36000" bIns="0" rtlCol="0" anchor="ctr">
            <a:spAutoFit/>
          </a:bodyPr>
          <a:lstStyle/>
          <a:p>
            <a:r>
              <a:rPr lang="ja-JP" altLang="en-US" sz="900" dirty="0">
                <a:latin typeface="メイリオ" panose="020B0604030504040204" pitchFamily="50" charset="-128"/>
                <a:ea typeface="メイリオ" panose="020B0604030504040204" pitchFamily="50" charset="-128"/>
              </a:rPr>
              <a:t>目標</a:t>
            </a:r>
          </a:p>
        </p:txBody>
      </p:sp>
      <p:sp>
        <p:nvSpPr>
          <p:cNvPr id="69" name="右矢印 68"/>
          <p:cNvSpPr/>
          <p:nvPr/>
        </p:nvSpPr>
        <p:spPr>
          <a:xfrm>
            <a:off x="8097834" y="911125"/>
            <a:ext cx="125265" cy="252027"/>
          </a:xfrm>
          <a:prstGeom prst="rightArrow">
            <a:avLst/>
          </a:prstGeom>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latin typeface="メイリオ" panose="020B0604030504040204" pitchFamily="50" charset="-128"/>
              <a:ea typeface="メイリオ"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2210501768"/>
              </p:ext>
            </p:extLst>
          </p:nvPr>
        </p:nvGraphicFramePr>
        <p:xfrm>
          <a:off x="55153" y="5774129"/>
          <a:ext cx="2593593" cy="1052945"/>
        </p:xfrm>
        <a:graphic>
          <a:graphicData uri="http://schemas.openxmlformats.org/drawingml/2006/table">
            <a:tbl>
              <a:tblPr firstRow="1" bandRow="1">
                <a:tableStyleId>{C4B1156A-380E-4F78-BDF5-A606A8083BF9}</a:tableStyleId>
              </a:tblPr>
              <a:tblGrid>
                <a:gridCol w="492116">
                  <a:extLst>
                    <a:ext uri="{9D8B030D-6E8A-4147-A177-3AD203B41FA5}">
                      <a16:colId xmlns:a16="http://schemas.microsoft.com/office/drawing/2014/main" val="2154049327"/>
                    </a:ext>
                  </a:extLst>
                </a:gridCol>
                <a:gridCol w="640966">
                  <a:extLst>
                    <a:ext uri="{9D8B030D-6E8A-4147-A177-3AD203B41FA5}">
                      <a16:colId xmlns:a16="http://schemas.microsoft.com/office/drawing/2014/main" val="2705139210"/>
                    </a:ext>
                  </a:extLst>
                </a:gridCol>
                <a:gridCol w="1460511">
                  <a:extLst>
                    <a:ext uri="{9D8B030D-6E8A-4147-A177-3AD203B41FA5}">
                      <a16:colId xmlns:a16="http://schemas.microsoft.com/office/drawing/2014/main" val="1626631248"/>
                    </a:ext>
                  </a:extLst>
                </a:gridCol>
              </a:tblGrid>
              <a:tr h="152190">
                <a:tc>
                  <a:txBody>
                    <a:bodyPr/>
                    <a:lstStyle/>
                    <a:p>
                      <a:pPr algn="ctr"/>
                      <a:r>
                        <a:rPr kumimoji="1" lang="ja-JP" altLang="en-US" sz="400" b="0" dirty="0">
                          <a:solidFill>
                            <a:schemeClr val="bg1"/>
                          </a:solidFill>
                          <a:latin typeface="メイリオ" panose="020B0604030504040204" pitchFamily="50" charset="-128"/>
                          <a:ea typeface="メイリオ" panose="020B0604030504040204" pitchFamily="50" charset="-128"/>
                        </a:rPr>
                        <a:t>立場</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kumimoji="1" lang="ja-JP" altLang="en-US" sz="400" b="0" dirty="0">
                          <a:solidFill>
                            <a:schemeClr val="bg1"/>
                          </a:solidFill>
                          <a:latin typeface="メイリオ" panose="020B0604030504040204" pitchFamily="50" charset="-128"/>
                          <a:ea typeface="メイリオ" panose="020B0604030504040204" pitchFamily="50" charset="-128"/>
                        </a:rPr>
                        <a:t>名前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kumimoji="1" lang="ja-JP" altLang="en-US" sz="400" b="0" dirty="0">
                          <a:solidFill>
                            <a:schemeClr val="bg1"/>
                          </a:solidFill>
                          <a:latin typeface="メイリオ" panose="020B0604030504040204" pitchFamily="50" charset="-128"/>
                          <a:ea typeface="メイリオ" panose="020B0604030504040204" pitchFamily="50" charset="-128"/>
                        </a:rPr>
                        <a:t>役割</a:t>
                      </a:r>
                      <a:r>
                        <a:rPr kumimoji="1" lang="ja-JP" altLang="en-US" sz="300" b="0" dirty="0">
                          <a:solidFill>
                            <a:schemeClr val="bg1"/>
                          </a:solidFill>
                          <a:latin typeface="メイリオ" panose="020B0604030504040204" pitchFamily="50" charset="-128"/>
                          <a:ea typeface="メイリオ" panose="020B0604030504040204" pitchFamily="50" charset="-128"/>
                        </a:rPr>
                        <a:t>（小学校の場合）</a:t>
                      </a:r>
                      <a:endParaRPr kumimoji="1" lang="ja-JP" altLang="en-US" sz="400" b="0" dirty="0">
                        <a:solidFill>
                          <a:schemeClr val="bg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421933680"/>
                  </a:ext>
                </a:extLst>
              </a:tr>
              <a:tr h="180109">
                <a:tc>
                  <a:txBody>
                    <a:bodyPr/>
                    <a:lstStyle/>
                    <a:p>
                      <a:pPr algn="ctr"/>
                      <a:r>
                        <a:rPr kumimoji="1" lang="ja-JP" altLang="en-US" sz="400" dirty="0">
                          <a:latin typeface="メイリオ" panose="020B0604030504040204" pitchFamily="50" charset="-128"/>
                          <a:ea typeface="メイリオ" panose="020B0604030504040204" pitchFamily="50" charset="-128"/>
                        </a:rPr>
                        <a:t>責任者</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400" dirty="0">
                          <a:latin typeface="メイリオ" panose="020B0604030504040204" pitchFamily="50" charset="-128"/>
                          <a:ea typeface="メイリオ" panose="020B0604030504040204" pitchFamily="50" charset="-128"/>
                        </a:rPr>
                        <a:t>監督（校長先生）</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6433881"/>
                  </a:ext>
                </a:extLst>
              </a:tr>
              <a:tr h="180109">
                <a:tc>
                  <a:txBody>
                    <a:bodyPr/>
                    <a:lstStyle/>
                    <a:p>
                      <a:pPr algn="ctr"/>
                      <a:r>
                        <a:rPr kumimoji="1" lang="ja-JP" altLang="en-US" sz="400" dirty="0">
                          <a:latin typeface="メイリオ" panose="020B0604030504040204" pitchFamily="50" charset="-128"/>
                          <a:ea typeface="メイリオ" panose="020B0604030504040204" pitchFamily="50" charset="-128"/>
                        </a:rPr>
                        <a:t>担当者</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400" dirty="0">
                          <a:latin typeface="メイリオ" panose="020B0604030504040204" pitchFamily="50" charset="-128"/>
                          <a:ea typeface="メイリオ" panose="020B0604030504040204" pitchFamily="50" charset="-128"/>
                        </a:rPr>
                        <a:t>上司・教育係（担任）</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597463"/>
                  </a:ext>
                </a:extLst>
              </a:tr>
              <a:tr h="180109">
                <a:tc>
                  <a:txBody>
                    <a:bodyPr/>
                    <a:lstStyle/>
                    <a:p>
                      <a:pPr algn="ctr"/>
                      <a:r>
                        <a:rPr kumimoji="1" lang="ja-JP" altLang="en-US" sz="400" dirty="0">
                          <a:latin typeface="メイリオ" panose="020B0604030504040204" pitchFamily="50" charset="-128"/>
                          <a:ea typeface="メイリオ" panose="020B0604030504040204" pitchFamily="50" charset="-128"/>
                        </a:rPr>
                        <a:t>サポート</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400" dirty="0">
                          <a:latin typeface="メイリオ" panose="020B0604030504040204" pitchFamily="50" charset="-128"/>
                          <a:ea typeface="メイリオ" panose="020B0604030504040204" pitchFamily="50" charset="-128"/>
                        </a:rPr>
                        <a:t>気軽な相談相手、先輩（保健室）</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0302780"/>
                  </a:ext>
                </a:extLst>
              </a:tr>
              <a:tr h="180109">
                <a:tc>
                  <a:txBody>
                    <a:bodyPr/>
                    <a:lstStyle/>
                    <a:p>
                      <a:pPr algn="ctr"/>
                      <a:r>
                        <a:rPr kumimoji="1" lang="ja-JP" altLang="en-US" sz="400" dirty="0">
                          <a:latin typeface="メイリオ" panose="020B0604030504040204" pitchFamily="50" charset="-128"/>
                          <a:ea typeface="メイリオ" panose="020B0604030504040204" pitchFamily="50" charset="-128"/>
                        </a:rPr>
                        <a:t>専門家</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400" dirty="0">
                          <a:latin typeface="メイリオ" panose="020B0604030504040204" pitchFamily="50" charset="-128"/>
                          <a:ea typeface="メイリオ" panose="020B0604030504040204" pitchFamily="50" charset="-128"/>
                        </a:rPr>
                        <a:t>専門知識の提供（図書室）</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460133"/>
                  </a:ext>
                </a:extLst>
              </a:tr>
              <a:tr h="180109">
                <a:tc>
                  <a:txBody>
                    <a:bodyPr/>
                    <a:lstStyle/>
                    <a:p>
                      <a:pPr algn="ctr"/>
                      <a:r>
                        <a:rPr kumimoji="1" lang="ja-JP" altLang="en-US" sz="400" dirty="0">
                          <a:latin typeface="メイリオ" panose="020B0604030504040204" pitchFamily="50" charset="-128"/>
                          <a:ea typeface="メイリオ" panose="020B0604030504040204" pitchFamily="50" charset="-128"/>
                        </a:rPr>
                        <a:t>その他</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4401003"/>
                  </a:ext>
                </a:extLst>
              </a:tr>
            </a:tbl>
          </a:graphicData>
        </a:graphic>
      </p:graphicFrame>
      <p:sp>
        <p:nvSpPr>
          <p:cNvPr id="35" name="正方形/長方形 34"/>
          <p:cNvSpPr/>
          <p:nvPr/>
        </p:nvSpPr>
        <p:spPr>
          <a:xfrm>
            <a:off x="-41984" y="5605209"/>
            <a:ext cx="633507" cy="200055"/>
          </a:xfrm>
          <a:prstGeom prst="rect">
            <a:avLst/>
          </a:prstGeom>
        </p:spPr>
        <p:txBody>
          <a:bodyPr wrap="none">
            <a:spAutoFit/>
          </a:bodyPr>
          <a:lstStyle/>
          <a:p>
            <a:r>
              <a:rPr lang="ja-JP" altLang="en-US" sz="700" dirty="0">
                <a:latin typeface="メイリオ" panose="020B0604030504040204" pitchFamily="50" charset="-128"/>
                <a:ea typeface="メイリオ" panose="020B0604030504040204" pitchFamily="50" charset="-128"/>
              </a:rPr>
              <a:t>役割分担表</a:t>
            </a:r>
          </a:p>
        </p:txBody>
      </p:sp>
      <p:graphicFrame>
        <p:nvGraphicFramePr>
          <p:cNvPr id="36" name="表 35"/>
          <p:cNvGraphicFramePr>
            <a:graphicFrameLocks noGrp="1"/>
          </p:cNvGraphicFramePr>
          <p:nvPr>
            <p:extLst>
              <p:ext uri="{D42A27DB-BD31-4B8C-83A1-F6EECF244321}">
                <p14:modId xmlns:p14="http://schemas.microsoft.com/office/powerpoint/2010/main" val="4192571198"/>
              </p:ext>
            </p:extLst>
          </p:nvPr>
        </p:nvGraphicFramePr>
        <p:xfrm>
          <a:off x="6393160" y="5760488"/>
          <a:ext cx="2298736" cy="1061714"/>
        </p:xfrm>
        <a:graphic>
          <a:graphicData uri="http://schemas.openxmlformats.org/drawingml/2006/table">
            <a:tbl>
              <a:tblPr firstRow="1" bandRow="1">
                <a:tableStyleId>{D7AC3CCA-C797-4891-BE02-D94E43425B78}</a:tableStyleId>
              </a:tblPr>
              <a:tblGrid>
                <a:gridCol w="1149368">
                  <a:extLst>
                    <a:ext uri="{9D8B030D-6E8A-4147-A177-3AD203B41FA5}">
                      <a16:colId xmlns:a16="http://schemas.microsoft.com/office/drawing/2014/main" val="1452123477"/>
                    </a:ext>
                  </a:extLst>
                </a:gridCol>
                <a:gridCol w="1149368">
                  <a:extLst>
                    <a:ext uri="{9D8B030D-6E8A-4147-A177-3AD203B41FA5}">
                      <a16:colId xmlns:a16="http://schemas.microsoft.com/office/drawing/2014/main" val="2175630138"/>
                    </a:ext>
                  </a:extLst>
                </a:gridCol>
              </a:tblGrid>
              <a:tr h="189143">
                <a:tc>
                  <a:txBody>
                    <a:bodyPr/>
                    <a:lstStyle/>
                    <a:p>
                      <a:pPr algn="ctr"/>
                      <a:r>
                        <a:rPr kumimoji="1" lang="ja-JP" altLang="en-US" sz="700" b="0" dirty="0">
                          <a:latin typeface="メイリオ" panose="020B0604030504040204" pitchFamily="50" charset="-128"/>
                          <a:ea typeface="メイリオ" panose="020B0604030504040204" pitchFamily="50" charset="-128"/>
                        </a:rPr>
                        <a:t>想定されるリスク</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700" b="0" dirty="0">
                          <a:latin typeface="メイリオ" panose="020B0604030504040204" pitchFamily="50" charset="-128"/>
                          <a:ea typeface="メイリオ" panose="020B0604030504040204" pitchFamily="50" charset="-128"/>
                        </a:rPr>
                        <a:t>予防策・対応策</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904067430"/>
                  </a:ext>
                </a:extLst>
              </a:tr>
              <a:tr h="863594">
                <a:tc>
                  <a:txBody>
                    <a:bodyPr/>
                    <a:lstStyle/>
                    <a:p>
                      <a:endParaRPr kumimoji="1" lang="ja-JP" altLang="en-US" sz="600" dirty="0">
                        <a:solidFill>
                          <a:schemeClr val="tx1"/>
                        </a:solidFill>
                        <a:latin typeface="+mn-ea"/>
                        <a:ea typeface="+mn-ea"/>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kumimoji="1" lang="ja-JP" altLang="en-US" sz="600" dirty="0">
                        <a:solidFill>
                          <a:schemeClr val="tx1"/>
                        </a:solidFill>
                        <a:latin typeface="+mn-ea"/>
                        <a:ea typeface="+mn-ea"/>
                      </a:endParaRPr>
                    </a:p>
                  </a:txBody>
                  <a:tcP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1909934"/>
                  </a:ext>
                </a:extLst>
              </a:tr>
            </a:tbl>
          </a:graphicData>
        </a:graphic>
      </p:graphicFrame>
      <p:sp>
        <p:nvSpPr>
          <p:cNvPr id="77" name="テキスト ボックス 76"/>
          <p:cNvSpPr txBox="1"/>
          <p:nvPr/>
        </p:nvSpPr>
        <p:spPr>
          <a:xfrm>
            <a:off x="7046238" y="5591640"/>
            <a:ext cx="992579" cy="20005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700" dirty="0">
                <a:latin typeface="メイリオ" panose="020B0604030504040204" pitchFamily="50" charset="-128"/>
                <a:ea typeface="メイリオ" panose="020B0604030504040204" pitchFamily="50" charset="-128"/>
              </a:rPr>
              <a:t>リスクマネジメント</a:t>
            </a:r>
          </a:p>
        </p:txBody>
      </p:sp>
      <p:graphicFrame>
        <p:nvGraphicFramePr>
          <p:cNvPr id="41" name="表 40"/>
          <p:cNvGraphicFramePr>
            <a:graphicFrameLocks noGrp="1"/>
          </p:cNvGraphicFramePr>
          <p:nvPr>
            <p:extLst>
              <p:ext uri="{D42A27DB-BD31-4B8C-83A1-F6EECF244321}">
                <p14:modId xmlns:p14="http://schemas.microsoft.com/office/powerpoint/2010/main" val="1919649336"/>
              </p:ext>
            </p:extLst>
          </p:nvPr>
        </p:nvGraphicFramePr>
        <p:xfrm>
          <a:off x="2405284" y="-19073"/>
          <a:ext cx="4793181" cy="243840"/>
        </p:xfrm>
        <a:graphic>
          <a:graphicData uri="http://schemas.openxmlformats.org/drawingml/2006/table">
            <a:tbl>
              <a:tblPr firstRow="1" bandRow="1">
                <a:tableStyleId>{073A0DAA-6AF3-43AB-8588-CEC1D06C72B9}</a:tableStyleId>
              </a:tblPr>
              <a:tblGrid>
                <a:gridCol w="4793181">
                  <a:extLst>
                    <a:ext uri="{9D8B030D-6E8A-4147-A177-3AD203B41FA5}">
                      <a16:colId xmlns:a16="http://schemas.microsoft.com/office/drawing/2014/main" val="3140260970"/>
                    </a:ext>
                  </a:extLst>
                </a:gridCol>
              </a:tblGrid>
              <a:tr h="209903">
                <a:tc>
                  <a:txBody>
                    <a:bodyPr/>
                    <a:lstStyle/>
                    <a:p>
                      <a:endParaRPr kumimoji="1" lang="ja-JP" altLang="en-US" sz="1000" b="1"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706310"/>
                  </a:ext>
                </a:extLst>
              </a:tr>
            </a:tbl>
          </a:graphicData>
        </a:graphic>
      </p:graphicFrame>
      <p:graphicFrame>
        <p:nvGraphicFramePr>
          <p:cNvPr id="42" name="図表 41"/>
          <p:cNvGraphicFramePr/>
          <p:nvPr>
            <p:extLst>
              <p:ext uri="{D42A27DB-BD31-4B8C-83A1-F6EECF244321}">
                <p14:modId xmlns:p14="http://schemas.microsoft.com/office/powerpoint/2010/main" val="2449627086"/>
              </p:ext>
            </p:extLst>
          </p:nvPr>
        </p:nvGraphicFramePr>
        <p:xfrm>
          <a:off x="875643" y="2252582"/>
          <a:ext cx="9030357" cy="178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テキスト ボックス 1"/>
          <p:cNvSpPr txBox="1"/>
          <p:nvPr/>
        </p:nvSpPr>
        <p:spPr>
          <a:xfrm>
            <a:off x="56456" y="404663"/>
            <a:ext cx="1592854" cy="1288524"/>
          </a:xfrm>
          <a:prstGeom prst="rect">
            <a:avLst/>
          </a:prstGeom>
          <a:noFill/>
          <a:ln w="19050">
            <a:solidFill>
              <a:schemeClr val="tx1"/>
            </a:solidFill>
            <a:prstDash val="sysDot"/>
          </a:ln>
        </p:spPr>
        <p:txBody>
          <a:bodyPr wrap="square" rtlCol="0" anchor="ctr">
            <a:noAutofit/>
          </a:bodyPr>
          <a:lstStyle/>
          <a:p>
            <a:endParaRPr kumimoji="1" lang="ja-JP" altLang="en-US" sz="800" dirty="0"/>
          </a:p>
        </p:txBody>
      </p:sp>
      <p:sp>
        <p:nvSpPr>
          <p:cNvPr id="9" name="テキスト ボックス 8"/>
          <p:cNvSpPr txBox="1"/>
          <p:nvPr/>
        </p:nvSpPr>
        <p:spPr>
          <a:xfrm>
            <a:off x="591523" y="260648"/>
            <a:ext cx="441146" cy="200055"/>
          </a:xfrm>
          <a:prstGeom prst="rect">
            <a:avLst/>
          </a:prstGeom>
          <a:ln>
            <a:noFill/>
          </a:ln>
        </p:spPr>
        <p:style>
          <a:lnRef idx="2">
            <a:schemeClr val="dk1"/>
          </a:lnRef>
          <a:fillRef idx="1">
            <a:schemeClr val="lt1"/>
          </a:fillRef>
          <a:effectRef idx="0">
            <a:schemeClr val="dk1"/>
          </a:effectRef>
          <a:fontRef idx="minor">
            <a:schemeClr val="dk1"/>
          </a:fontRef>
        </p:style>
        <p:txBody>
          <a:bodyPr wrap="none" bIns="0" rtlCol="0" anchor="b">
            <a:spAutoFit/>
          </a:bodyPr>
          <a:lstStyle/>
          <a:p>
            <a:r>
              <a:rPr lang="ja-JP" altLang="en-US" sz="1000" dirty="0">
                <a:latin typeface="メイリオ" panose="020B0604030504040204" pitchFamily="50" charset="-128"/>
                <a:ea typeface="メイリオ" panose="020B0604030504040204" pitchFamily="50" charset="-128"/>
              </a:rPr>
              <a:t>現状</a:t>
            </a:r>
          </a:p>
        </p:txBody>
      </p:sp>
      <p:sp>
        <p:nvSpPr>
          <p:cNvPr id="32" name="テキスト ボックス 31"/>
          <p:cNvSpPr txBox="1"/>
          <p:nvPr/>
        </p:nvSpPr>
        <p:spPr>
          <a:xfrm>
            <a:off x="8265367" y="404663"/>
            <a:ext cx="1584177" cy="1288524"/>
          </a:xfrm>
          <a:prstGeom prst="rect">
            <a:avLst/>
          </a:prstGeom>
          <a:noFill/>
          <a:ln w="19050">
            <a:solidFill>
              <a:schemeClr val="tx1"/>
            </a:solidFill>
            <a:prstDash val="sysDot"/>
          </a:ln>
        </p:spPr>
        <p:txBody>
          <a:bodyPr wrap="square" rtlCol="0" anchor="ctr">
            <a:noAutofit/>
          </a:bodyPr>
          <a:lstStyle/>
          <a:p>
            <a:endParaRPr kumimoji="1" lang="ja-JP" altLang="en-US" sz="800" dirty="0"/>
          </a:p>
        </p:txBody>
      </p:sp>
      <p:sp>
        <p:nvSpPr>
          <p:cNvPr id="55" name="テキスト ボックス 54"/>
          <p:cNvSpPr txBox="1"/>
          <p:nvPr/>
        </p:nvSpPr>
        <p:spPr>
          <a:xfrm>
            <a:off x="8708641" y="261305"/>
            <a:ext cx="697627" cy="1902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lang="ja-JP" altLang="en-US" sz="1000" dirty="0">
                <a:latin typeface="メイリオ" panose="020B0604030504040204" pitchFamily="50" charset="-128"/>
                <a:ea typeface="メイリオ" panose="020B0604030504040204" pitchFamily="50" charset="-128"/>
              </a:rPr>
              <a:t>ビジョン</a:t>
            </a:r>
          </a:p>
        </p:txBody>
      </p:sp>
      <p:sp>
        <p:nvSpPr>
          <p:cNvPr id="38" name="テキスト ボックス 37"/>
          <p:cNvSpPr txBox="1"/>
          <p:nvPr/>
        </p:nvSpPr>
        <p:spPr>
          <a:xfrm>
            <a:off x="2714756" y="5771398"/>
            <a:ext cx="1783732" cy="1048073"/>
          </a:xfrm>
          <a:prstGeom prst="rect">
            <a:avLst/>
          </a:prstGeom>
          <a:noFill/>
          <a:ln w="19050">
            <a:solidFill>
              <a:schemeClr val="tx1"/>
            </a:solidFill>
            <a:prstDash val="solid"/>
          </a:ln>
        </p:spPr>
        <p:txBody>
          <a:bodyPr wrap="square" rtlCol="0" anchor="ctr">
            <a:noAutofit/>
          </a:bodyPr>
          <a:lstStyle/>
          <a:p>
            <a:endParaRPr kumimoji="1" lang="ja-JP" altLang="en-US" sz="600" dirty="0"/>
          </a:p>
        </p:txBody>
      </p:sp>
      <p:sp>
        <p:nvSpPr>
          <p:cNvPr id="39" name="テキスト ボックス 38"/>
          <p:cNvSpPr txBox="1"/>
          <p:nvPr/>
        </p:nvSpPr>
        <p:spPr>
          <a:xfrm>
            <a:off x="4557996" y="5771398"/>
            <a:ext cx="1783732" cy="1048073"/>
          </a:xfrm>
          <a:prstGeom prst="rect">
            <a:avLst/>
          </a:prstGeom>
          <a:noFill/>
          <a:ln w="19050">
            <a:solidFill>
              <a:schemeClr val="tx1"/>
            </a:solidFill>
            <a:prstDash val="solid"/>
          </a:ln>
        </p:spPr>
        <p:txBody>
          <a:bodyPr wrap="square" rtlCol="0" anchor="ctr">
            <a:noAutofit/>
          </a:bodyPr>
          <a:lstStyle/>
          <a:p>
            <a:endParaRPr kumimoji="1" lang="ja-JP" altLang="en-US" sz="600" dirty="0"/>
          </a:p>
        </p:txBody>
      </p:sp>
      <p:sp>
        <p:nvSpPr>
          <p:cNvPr id="40" name="テキスト ボックス 39"/>
          <p:cNvSpPr txBox="1"/>
          <p:nvPr/>
        </p:nvSpPr>
        <p:spPr>
          <a:xfrm>
            <a:off x="8720919" y="5771398"/>
            <a:ext cx="1163214" cy="1048073"/>
          </a:xfrm>
          <a:prstGeom prst="rect">
            <a:avLst/>
          </a:prstGeom>
          <a:noFill/>
          <a:ln w="19050">
            <a:solidFill>
              <a:schemeClr val="tx1"/>
            </a:solidFill>
            <a:prstDash val="solid"/>
          </a:ln>
        </p:spPr>
        <p:txBody>
          <a:bodyPr wrap="square" rtlCol="0" anchor="ctr">
            <a:noAutofit/>
          </a:bodyPr>
          <a:lstStyle/>
          <a:p>
            <a:endParaRPr kumimoji="1" lang="ja-JP" altLang="en-US" sz="600" dirty="0"/>
          </a:p>
        </p:txBody>
      </p:sp>
      <p:sp>
        <p:nvSpPr>
          <p:cNvPr id="85" name="テキスト ボックス 84"/>
          <p:cNvSpPr txBox="1"/>
          <p:nvPr/>
        </p:nvSpPr>
        <p:spPr>
          <a:xfrm>
            <a:off x="8953712" y="5623156"/>
            <a:ext cx="697627" cy="159462"/>
          </a:xfrm>
          <a:prstGeom prst="rect">
            <a:avLst/>
          </a:prstGeom>
          <a:ln>
            <a:no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lang="ja-JP" altLang="en-US" sz="800" dirty="0">
                <a:latin typeface="メイリオ" panose="020B0604030504040204" pitchFamily="50" charset="-128"/>
                <a:ea typeface="メイリオ" panose="020B0604030504040204" pitchFamily="50" charset="-128"/>
              </a:rPr>
              <a:t>条件・備考</a:t>
            </a:r>
          </a:p>
        </p:txBody>
      </p:sp>
      <p:sp>
        <p:nvSpPr>
          <p:cNvPr id="79" name="テキスト ボックス 78"/>
          <p:cNvSpPr txBox="1"/>
          <p:nvPr/>
        </p:nvSpPr>
        <p:spPr>
          <a:xfrm>
            <a:off x="5151304" y="5625505"/>
            <a:ext cx="595035" cy="159462"/>
          </a:xfrm>
          <a:prstGeom prst="rect">
            <a:avLst/>
          </a:prstGeom>
          <a:ln>
            <a:no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lang="ja-JP" altLang="en-US" sz="800" dirty="0">
                <a:latin typeface="メイリオ" panose="020B0604030504040204" pitchFamily="50" charset="-128"/>
                <a:ea typeface="メイリオ" panose="020B0604030504040204" pitchFamily="50" charset="-128"/>
              </a:rPr>
              <a:t>育成方針</a:t>
            </a:r>
          </a:p>
        </p:txBody>
      </p:sp>
      <p:sp>
        <p:nvSpPr>
          <p:cNvPr id="74" name="テキスト ボックス 73"/>
          <p:cNvSpPr txBox="1"/>
          <p:nvPr/>
        </p:nvSpPr>
        <p:spPr>
          <a:xfrm>
            <a:off x="2941956" y="5622774"/>
            <a:ext cx="1313180" cy="159462"/>
          </a:xfrm>
          <a:prstGeom prst="rect">
            <a:avLst/>
          </a:prstGeom>
          <a:ln>
            <a:no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lang="ja-JP" altLang="en-US" sz="800" dirty="0">
                <a:latin typeface="メイリオ" panose="020B0604030504040204" pitchFamily="50" charset="-128"/>
                <a:ea typeface="メイリオ" panose="020B0604030504040204" pitchFamily="50" charset="-128"/>
              </a:rPr>
              <a:t>コミュニケーション体制</a:t>
            </a:r>
          </a:p>
        </p:txBody>
      </p:sp>
      <p:sp>
        <p:nvSpPr>
          <p:cNvPr id="43" name="テキスト ボックス 42"/>
          <p:cNvSpPr txBox="1"/>
          <p:nvPr/>
        </p:nvSpPr>
        <p:spPr>
          <a:xfrm>
            <a:off x="57360" y="23042"/>
            <a:ext cx="2015320" cy="215444"/>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kumimoji="1" lang="ja-JP" altLang="en-US" sz="800" b="1" dirty="0">
                <a:latin typeface="メイリオ" panose="020B0604030504040204" pitchFamily="50" charset="-128"/>
                <a:ea typeface="メイリオ" panose="020B0604030504040204" pitchFamily="50" charset="-128"/>
              </a:rPr>
              <a:t>プロジェクト設計シート</a:t>
            </a:r>
          </a:p>
        </p:txBody>
      </p:sp>
      <p:sp>
        <p:nvSpPr>
          <p:cNvPr id="44" name="テキスト ボックス 43"/>
          <p:cNvSpPr txBox="1"/>
          <p:nvPr/>
        </p:nvSpPr>
        <p:spPr>
          <a:xfrm>
            <a:off x="888667" y="222586"/>
            <a:ext cx="1446259" cy="153888"/>
          </a:xfrm>
          <a:prstGeom prst="rect">
            <a:avLst/>
          </a:prstGeom>
          <a:noFill/>
        </p:spPr>
        <p:txBody>
          <a:bodyPr wrap="square" rtlCol="0">
            <a:spAutoFit/>
          </a:bodyPr>
          <a:lstStyle/>
          <a:p>
            <a:r>
              <a:rPr lang="en-US" altLang="ja-JP" sz="400" dirty="0">
                <a:latin typeface="メイリオ" panose="020B0604030504040204" pitchFamily="50" charset="-128"/>
                <a:ea typeface="メイリオ" panose="020B0604030504040204" pitchFamily="50" charset="-128"/>
              </a:rPr>
              <a:t>※</a:t>
            </a:r>
            <a:r>
              <a:rPr kumimoji="1" lang="ja-JP" altLang="en-US" sz="400" dirty="0">
                <a:latin typeface="メイリオ" panose="020B0604030504040204" pitchFamily="50" charset="-128"/>
                <a:ea typeface="メイリオ" panose="020B0604030504040204" pitchFamily="50" charset="-128"/>
              </a:rPr>
              <a:t>社内で検討・共有→学生にも共有できるシートです</a:t>
            </a:r>
          </a:p>
        </p:txBody>
      </p:sp>
    </p:spTree>
    <p:extLst>
      <p:ext uri="{BB962C8B-B14F-4D97-AF65-F5344CB8AC3E}">
        <p14:creationId xmlns:p14="http://schemas.microsoft.com/office/powerpoint/2010/main" val="3588978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6406266" y="42952"/>
            <a:ext cx="877163" cy="230832"/>
          </a:xfrm>
          <a:prstGeom prst="rect">
            <a:avLst/>
          </a:prstGeom>
          <a:noFill/>
        </p:spPr>
        <p:txBody>
          <a:bodyPr wrap="none" rtlCol="0">
            <a:spAutoFit/>
          </a:bodyPr>
          <a:lstStyle/>
          <a:p>
            <a:r>
              <a:rPr lang="ja-JP" altLang="en-US" sz="900" b="1" dirty="0">
                <a:latin typeface="メイリオ" panose="020B0604030504040204" pitchFamily="50" charset="-128"/>
                <a:ea typeface="メイリオ" panose="020B0604030504040204" pitchFamily="50" charset="-128"/>
              </a:rPr>
              <a:t>プロジェクト</a:t>
            </a:r>
          </a:p>
        </p:txBody>
      </p:sp>
      <p:cxnSp>
        <p:nvCxnSpPr>
          <p:cNvPr id="13" name="直線コネクタ 12"/>
          <p:cNvCxnSpPr/>
          <p:nvPr/>
        </p:nvCxnSpPr>
        <p:spPr>
          <a:xfrm>
            <a:off x="7630640" y="222863"/>
            <a:ext cx="22377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7545676" y="45010"/>
            <a:ext cx="2302774" cy="200055"/>
          </a:xfrm>
          <a:prstGeom prst="rect">
            <a:avLst/>
          </a:prstGeom>
          <a:noFill/>
        </p:spPr>
        <p:txBody>
          <a:bodyPr wrap="square" rtlCol="0">
            <a:spAutoFit/>
          </a:bodyPr>
          <a:lstStyle/>
          <a:p>
            <a:r>
              <a:rPr lang="ja-JP" altLang="en-US" sz="700" b="1" dirty="0">
                <a:latin typeface="メイリオ" panose="020B0604030504040204" pitchFamily="50" charset="-128"/>
                <a:ea typeface="メイリオ" panose="020B0604030504040204" pitchFamily="50" charset="-128"/>
              </a:rPr>
              <a:t>企業名：　　　　　</a:t>
            </a:r>
            <a:r>
              <a:rPr lang="en-US" altLang="ja-JP" sz="700" b="1" dirty="0">
                <a:latin typeface="メイリオ" panose="020B0604030504040204" pitchFamily="50" charset="-128"/>
                <a:ea typeface="メイリオ" panose="020B0604030504040204" pitchFamily="50" charset="-128"/>
              </a:rPr>
              <a:t>【</a:t>
            </a:r>
            <a:r>
              <a:rPr lang="ja-JP" altLang="en-US" sz="700" b="1" dirty="0">
                <a:latin typeface="メイリオ" panose="020B0604030504040204" pitchFamily="50" charset="-128"/>
                <a:ea typeface="メイリオ" panose="020B0604030504040204" pitchFamily="50" charset="-128"/>
              </a:rPr>
              <a:t>記入例</a:t>
            </a:r>
            <a:r>
              <a:rPr lang="en-US" altLang="ja-JP" sz="700" b="1" dirty="0">
                <a:latin typeface="メイリオ" panose="020B0604030504040204" pitchFamily="50" charset="-128"/>
                <a:ea typeface="メイリオ" panose="020B0604030504040204" pitchFamily="50" charset="-128"/>
              </a:rPr>
              <a:t>】</a:t>
            </a:r>
            <a:r>
              <a:rPr lang="ja-JP" altLang="en-US" sz="700" b="1" dirty="0">
                <a:latin typeface="メイリオ" panose="020B0604030504040204" pitchFamily="50" charset="-128"/>
                <a:ea typeface="メイリオ" panose="020B0604030504040204" pitchFamily="50" charset="-128"/>
              </a:rPr>
              <a:t>　　　　　　　　　　　　　　　　</a:t>
            </a:r>
          </a:p>
        </p:txBody>
      </p:sp>
      <p:graphicFrame>
        <p:nvGraphicFramePr>
          <p:cNvPr id="4" name="表 3"/>
          <p:cNvGraphicFramePr>
            <a:graphicFrameLocks noGrp="1"/>
          </p:cNvGraphicFramePr>
          <p:nvPr>
            <p:extLst>
              <p:ext uri="{D42A27DB-BD31-4B8C-83A1-F6EECF244321}">
                <p14:modId xmlns:p14="http://schemas.microsoft.com/office/powerpoint/2010/main" val="2120472657"/>
              </p:ext>
            </p:extLst>
          </p:nvPr>
        </p:nvGraphicFramePr>
        <p:xfrm>
          <a:off x="56456" y="1844824"/>
          <a:ext cx="9791994" cy="3674353"/>
        </p:xfrm>
        <a:graphic>
          <a:graphicData uri="http://schemas.openxmlformats.org/drawingml/2006/table">
            <a:tbl>
              <a:tblPr/>
              <a:tblGrid>
                <a:gridCol w="648072">
                  <a:extLst>
                    <a:ext uri="{9D8B030D-6E8A-4147-A177-3AD203B41FA5}">
                      <a16:colId xmlns:a16="http://schemas.microsoft.com/office/drawing/2014/main" val="2482804578"/>
                    </a:ext>
                  </a:extLst>
                </a:gridCol>
                <a:gridCol w="1080120">
                  <a:extLst>
                    <a:ext uri="{9D8B030D-6E8A-4147-A177-3AD203B41FA5}">
                      <a16:colId xmlns:a16="http://schemas.microsoft.com/office/drawing/2014/main" val="528057181"/>
                    </a:ext>
                  </a:extLst>
                </a:gridCol>
                <a:gridCol w="1343967">
                  <a:extLst>
                    <a:ext uri="{9D8B030D-6E8A-4147-A177-3AD203B41FA5}">
                      <a16:colId xmlns:a16="http://schemas.microsoft.com/office/drawing/2014/main" val="488106842"/>
                    </a:ext>
                  </a:extLst>
                </a:gridCol>
                <a:gridCol w="1343967">
                  <a:extLst>
                    <a:ext uri="{9D8B030D-6E8A-4147-A177-3AD203B41FA5}">
                      <a16:colId xmlns:a16="http://schemas.microsoft.com/office/drawing/2014/main" val="2489394558"/>
                    </a:ext>
                  </a:extLst>
                </a:gridCol>
                <a:gridCol w="1343967">
                  <a:extLst>
                    <a:ext uri="{9D8B030D-6E8A-4147-A177-3AD203B41FA5}">
                      <a16:colId xmlns:a16="http://schemas.microsoft.com/office/drawing/2014/main" val="333932786"/>
                    </a:ext>
                  </a:extLst>
                </a:gridCol>
                <a:gridCol w="1343967">
                  <a:extLst>
                    <a:ext uri="{9D8B030D-6E8A-4147-A177-3AD203B41FA5}">
                      <a16:colId xmlns:a16="http://schemas.microsoft.com/office/drawing/2014/main" val="3389815253"/>
                    </a:ext>
                  </a:extLst>
                </a:gridCol>
                <a:gridCol w="1343967">
                  <a:extLst>
                    <a:ext uri="{9D8B030D-6E8A-4147-A177-3AD203B41FA5}">
                      <a16:colId xmlns:a16="http://schemas.microsoft.com/office/drawing/2014/main" val="1480982332"/>
                    </a:ext>
                  </a:extLst>
                </a:gridCol>
                <a:gridCol w="1343967">
                  <a:extLst>
                    <a:ext uri="{9D8B030D-6E8A-4147-A177-3AD203B41FA5}">
                      <a16:colId xmlns:a16="http://schemas.microsoft.com/office/drawing/2014/main" val="3930914068"/>
                    </a:ext>
                  </a:extLst>
                </a:gridCol>
              </a:tblGrid>
              <a:tr h="144016">
                <a:tc>
                  <a:txBody>
                    <a:bodyPr/>
                    <a:lstStyle/>
                    <a:p>
                      <a:pPr algn="ctr" fontAlgn="ctr"/>
                      <a:r>
                        <a:rPr lang="ja-JP" altLang="en-US" sz="600" b="0" i="0" u="none" strike="noStrike" dirty="0">
                          <a:effectLst/>
                          <a:latin typeface="メイリオ" panose="020B0604030504040204" pitchFamily="50" charset="-128"/>
                          <a:ea typeface="メイリオ" panose="020B0604030504040204" pitchFamily="50" charset="-128"/>
                        </a:rPr>
                        <a:t>　</a:t>
                      </a:r>
                    </a:p>
                  </a:txBody>
                  <a:tcPr marL="45720" marR="45720"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600" b="0" i="0" u="none" strike="noStrike" dirty="0">
                          <a:effectLst/>
                          <a:latin typeface="メイリオ" panose="020B0604030504040204" pitchFamily="50" charset="-128"/>
                          <a:ea typeface="メイリオ" panose="020B0604030504040204" pitchFamily="50" charset="-128"/>
                        </a:rPr>
                        <a:t>Step0</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gridSpan="2">
                  <a:txBody>
                    <a:bodyPr/>
                    <a:lstStyle/>
                    <a:p>
                      <a:pPr marL="0" marR="0" indent="0" algn="ctr" defTabSz="914395" rtl="0" eaLnBrk="1" fontAlgn="auto" latinLnBrk="0" hangingPunct="1">
                        <a:lnSpc>
                          <a:spcPct val="100000"/>
                        </a:lnSpc>
                        <a:spcBef>
                          <a:spcPts val="0"/>
                        </a:spcBef>
                        <a:spcAft>
                          <a:spcPts val="0"/>
                        </a:spcAft>
                        <a:buClrTx/>
                        <a:buSzTx/>
                        <a:buFontTx/>
                        <a:buNone/>
                        <a:tabLst/>
                        <a:defRPr/>
                      </a:pPr>
                      <a:r>
                        <a:rPr lang="en-US" altLang="ja-JP" sz="600" b="0" i="0" u="none" strike="noStrike" dirty="0">
                          <a:effectLst/>
                          <a:latin typeface="メイリオ" panose="020B0604030504040204" pitchFamily="50" charset="-128"/>
                          <a:ea typeface="メイリオ" panose="020B0604030504040204" pitchFamily="50" charset="-128"/>
                        </a:rPr>
                        <a:t>Step1</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gridSpan="2">
                  <a:txBody>
                    <a:bodyPr/>
                    <a:lstStyle/>
                    <a:p>
                      <a:pPr algn="ctr" fontAlgn="ctr"/>
                      <a:r>
                        <a:rPr lang="en-US" sz="600" b="0" i="0" u="none" strike="noStrike" dirty="0">
                          <a:effectLst/>
                          <a:latin typeface="メイリオ" panose="020B0604030504040204" pitchFamily="50" charset="-128"/>
                          <a:ea typeface="メイリオ" panose="020B0604030504040204" pitchFamily="50" charset="-128"/>
                        </a:rPr>
                        <a:t>Step2</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gridSpan="2">
                  <a:txBody>
                    <a:bodyPr/>
                    <a:lstStyle/>
                    <a:p>
                      <a:pPr algn="ctr" fontAlgn="ctr"/>
                      <a:r>
                        <a:rPr lang="en-US" sz="600" b="0" i="0" u="none" strike="noStrike" dirty="0">
                          <a:effectLst/>
                          <a:latin typeface="メイリオ" panose="020B0604030504040204" pitchFamily="50" charset="-128"/>
                          <a:ea typeface="メイリオ" panose="020B0604030504040204" pitchFamily="50" charset="-128"/>
                        </a:rPr>
                        <a:t>Step3</a:t>
                      </a:r>
                    </a:p>
                  </a:txBody>
                  <a:tcPr marL="45720" marR="45720" anchor="ctr">
                    <a:lnL w="63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3578077536"/>
                  </a:ext>
                </a:extLst>
              </a:tr>
              <a:tr h="190911">
                <a:tc>
                  <a:txBody>
                    <a:bodyPr/>
                    <a:lstStyle/>
                    <a:p>
                      <a:pPr algn="ctr" fontAlgn="ctr"/>
                      <a:r>
                        <a:rPr lang="ja-JP" altLang="en-US" sz="700" b="0" i="0" u="none" strike="noStrike" dirty="0">
                          <a:effectLst/>
                          <a:latin typeface="メイリオ" panose="020B0604030504040204" pitchFamily="50" charset="-128"/>
                          <a:ea typeface="メイリオ" panose="020B0604030504040204" pitchFamily="50" charset="-128"/>
                        </a:rPr>
                        <a:t>時期</a:t>
                      </a:r>
                    </a:p>
                  </a:txBody>
                  <a:tcPr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500" b="0" i="0" u="none" strike="noStrike" dirty="0">
                          <a:effectLst/>
                          <a:latin typeface="ＭＳ Ｐゴシック" panose="020B0600070205080204" pitchFamily="50" charset="-128"/>
                          <a:ea typeface="ＭＳ Ｐゴシック" panose="020B0600070205080204" pitchFamily="50" charset="-128"/>
                        </a:rPr>
                        <a:t>実習前</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TW" sz="500" b="0" i="0" u="none" strike="noStrike" dirty="0">
                          <a:effectLst/>
                          <a:latin typeface="ＭＳ Ｐゴシック" panose="020B0600070205080204" pitchFamily="50" charset="-128"/>
                          <a:ea typeface="ＭＳ Ｐゴシック" panose="020B0600070205080204" pitchFamily="50" charset="-128"/>
                        </a:rPr>
                        <a:t>1</a:t>
                      </a:r>
                      <a:r>
                        <a:rPr lang="zh-TW" altLang="en-US" sz="500" b="0" i="0" u="none" strike="noStrike" dirty="0">
                          <a:effectLst/>
                          <a:latin typeface="ＭＳ Ｐゴシック" panose="020B0600070205080204" pitchFamily="50" charset="-128"/>
                          <a:ea typeface="ＭＳ Ｐゴシック" panose="020B0600070205080204" pitchFamily="50" charset="-128"/>
                        </a:rPr>
                        <a:t>週目</a:t>
                      </a:r>
                    </a:p>
                  </a:txBody>
                  <a:tcPr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TW" sz="500" b="0" i="0" u="none" strike="noStrike" dirty="0">
                          <a:effectLst/>
                          <a:latin typeface="ＭＳ Ｐゴシック" panose="020B0600070205080204" pitchFamily="50" charset="-128"/>
                          <a:ea typeface="ＭＳ Ｐゴシック" panose="020B0600070205080204" pitchFamily="50" charset="-128"/>
                        </a:rPr>
                        <a:t>2</a:t>
                      </a:r>
                      <a:r>
                        <a:rPr lang="zh-TW" altLang="en-US" sz="500" b="0" i="0" u="none" strike="noStrike" dirty="0">
                          <a:effectLst/>
                          <a:latin typeface="ＭＳ Ｐゴシック" panose="020B0600070205080204" pitchFamily="50" charset="-128"/>
                          <a:ea typeface="ＭＳ Ｐゴシック" panose="020B0600070205080204" pitchFamily="50" charset="-128"/>
                        </a:rPr>
                        <a:t>週目</a:t>
                      </a:r>
                    </a:p>
                  </a:txBody>
                  <a:tcPr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TW" sz="500" b="0" i="0" u="none" strike="noStrike" dirty="0">
                          <a:effectLst/>
                          <a:latin typeface="ＭＳ Ｐゴシック" panose="020B0600070205080204" pitchFamily="50" charset="-128"/>
                          <a:ea typeface="ＭＳ Ｐゴシック" panose="020B0600070205080204" pitchFamily="50" charset="-128"/>
                        </a:rPr>
                        <a:t>3</a:t>
                      </a:r>
                      <a:r>
                        <a:rPr lang="zh-TW" altLang="en-US" sz="500" b="0" i="0" u="none" strike="noStrike" dirty="0">
                          <a:effectLst/>
                          <a:latin typeface="ＭＳ Ｐゴシック" panose="020B0600070205080204" pitchFamily="50" charset="-128"/>
                          <a:ea typeface="ＭＳ Ｐゴシック" panose="020B0600070205080204" pitchFamily="50" charset="-128"/>
                        </a:rPr>
                        <a:t>週目</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TW" sz="500" b="0" i="0" u="none" strike="noStrike" dirty="0">
                          <a:effectLst/>
                          <a:latin typeface="ＭＳ Ｐゴシック" panose="020B0600070205080204" pitchFamily="50" charset="-128"/>
                          <a:ea typeface="ＭＳ Ｐゴシック" panose="020B0600070205080204" pitchFamily="50" charset="-128"/>
                        </a:rPr>
                        <a:t>4</a:t>
                      </a:r>
                      <a:r>
                        <a:rPr lang="zh-TW" altLang="en-US" sz="500" b="0" i="0" u="none" strike="noStrike" dirty="0">
                          <a:effectLst/>
                          <a:latin typeface="ＭＳ Ｐゴシック" panose="020B0600070205080204" pitchFamily="50" charset="-128"/>
                          <a:ea typeface="ＭＳ Ｐゴシック" panose="020B0600070205080204" pitchFamily="50" charset="-128"/>
                        </a:rPr>
                        <a:t>週目</a:t>
                      </a:r>
                    </a:p>
                  </a:txBody>
                  <a:tcPr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TW" sz="500" b="0" i="0" u="none" strike="noStrike" dirty="0">
                          <a:effectLst/>
                          <a:latin typeface="ＭＳ Ｐゴシック" panose="020B0600070205080204" pitchFamily="50" charset="-128"/>
                          <a:ea typeface="ＭＳ Ｐゴシック" panose="020B0600070205080204" pitchFamily="50" charset="-128"/>
                        </a:rPr>
                        <a:t>5</a:t>
                      </a:r>
                      <a:r>
                        <a:rPr lang="zh-TW" altLang="en-US" sz="500" b="0" i="0" u="none" strike="noStrike" dirty="0">
                          <a:effectLst/>
                          <a:latin typeface="ＭＳ Ｐゴシック" panose="020B0600070205080204" pitchFamily="50" charset="-128"/>
                          <a:ea typeface="ＭＳ Ｐゴシック" panose="020B0600070205080204" pitchFamily="50" charset="-128"/>
                        </a:rPr>
                        <a:t>週目</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TW" sz="500" b="0" i="0" u="none" strike="noStrike" dirty="0">
                          <a:effectLst/>
                          <a:latin typeface="ＭＳ Ｐゴシック" panose="020B0600070205080204" pitchFamily="50" charset="-128"/>
                          <a:ea typeface="ＭＳ Ｐゴシック" panose="020B0600070205080204" pitchFamily="50" charset="-128"/>
                        </a:rPr>
                        <a:t>6</a:t>
                      </a:r>
                      <a:r>
                        <a:rPr lang="zh-TW" altLang="en-US" sz="500" b="0" i="0" u="none" strike="noStrike" dirty="0">
                          <a:effectLst/>
                          <a:latin typeface="ＭＳ Ｐゴシック" panose="020B0600070205080204" pitchFamily="50" charset="-128"/>
                          <a:ea typeface="ＭＳ Ｐゴシック" panose="020B0600070205080204" pitchFamily="50" charset="-128"/>
                        </a:rPr>
                        <a:t>週目</a:t>
                      </a:r>
                    </a:p>
                  </a:txBody>
                  <a:tcPr anchor="ctr">
                    <a:lnL w="6350" cap="flat" cmpd="sng" algn="ctr">
                      <a:solidFill>
                        <a:srgbClr val="000000"/>
                      </a:solidFill>
                      <a:prstDash val="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040182"/>
                  </a:ext>
                </a:extLst>
              </a:tr>
              <a:tr h="383740">
                <a:tc>
                  <a:txBody>
                    <a:bodyPr/>
                    <a:lstStyle/>
                    <a:p>
                      <a:pPr algn="ctr" fontAlgn="ctr"/>
                      <a:r>
                        <a:rPr lang="ja-JP" altLang="en-US" sz="700" b="0" i="0" u="none" strike="noStrike" dirty="0">
                          <a:effectLst/>
                          <a:latin typeface="メイリオ" panose="020B0604030504040204" pitchFamily="50" charset="-128"/>
                          <a:ea typeface="メイリオ" panose="020B0604030504040204" pitchFamily="50" charset="-128"/>
                        </a:rPr>
                        <a:t>コンセプト</a:t>
                      </a:r>
                    </a:p>
                  </a:txBody>
                  <a:tcPr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400" b="0" i="0" u="none" strike="noStrike" dirty="0">
                          <a:effectLst/>
                          <a:latin typeface="メイリオ" panose="020B0604030504040204" pitchFamily="50" charset="-128"/>
                          <a:ea typeface="メイリオ" panose="020B0604030504040204" pitchFamily="50" charset="-128"/>
                        </a:rPr>
                        <a:t>・全体像、想いの共有　・仮説構築</a:t>
                      </a:r>
                    </a:p>
                  </a:txBody>
                  <a:tcPr anchor="b">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indent="0" algn="ctr" defTabSz="914395" rtl="0" eaLnBrk="1" fontAlgn="auto" latinLnBrk="0" hangingPunct="1">
                        <a:lnSpc>
                          <a:spcPct val="100000"/>
                        </a:lnSpc>
                        <a:spcBef>
                          <a:spcPts val="0"/>
                        </a:spcBef>
                        <a:spcAft>
                          <a:spcPts val="0"/>
                        </a:spcAft>
                        <a:buClrTx/>
                        <a:buSzTx/>
                        <a:buFontTx/>
                        <a:buNone/>
                        <a:tabLst/>
                        <a:defRPr/>
                      </a:pPr>
                      <a:r>
                        <a:rPr lang="ja-JP" altLang="en-US" sz="400" b="0" i="0" u="none" strike="noStrike" dirty="0">
                          <a:effectLst/>
                          <a:latin typeface="メイリオ" panose="020B0604030504040204" pitchFamily="50" charset="-128"/>
                          <a:ea typeface="メイリオ" panose="020B0604030504040204" pitchFamily="50" charset="-128"/>
                        </a:rPr>
                        <a:t>・基本理解　・主体的に動く土台づくり　・仮説修正 ・自分で考えて行動してみる・厳格なフィードバック</a:t>
                      </a:r>
                    </a:p>
                  </a:txBody>
                  <a:tcPr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400" b="0" i="0" u="none" strike="noStrike" dirty="0">
                          <a:effectLst/>
                          <a:latin typeface="メイリオ" panose="020B0604030504040204" pitchFamily="50" charset="-128"/>
                          <a:ea typeface="メイリオ" panose="020B0604030504040204" pitchFamily="50" charset="-128"/>
                        </a:rPr>
                        <a:t>・壁にぶつかる（挫折）　・自分に足りない課題に気付く　・課題突破のため試行錯誤・創意工夫</a:t>
                      </a:r>
                    </a:p>
                  </a:txBody>
                  <a:tcPr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400" b="0" i="0" u="none" strike="noStrike" dirty="0">
                          <a:effectLst/>
                          <a:latin typeface="メイリオ" panose="020B0604030504040204" pitchFamily="50" charset="-128"/>
                          <a:ea typeface="メイリオ" panose="020B0604030504040204" pitchFamily="50" charset="-128"/>
                        </a:rPr>
                        <a:t>・関係者と共に業務上通用するレベルまで仕上げる　　　・評価検証　・要因分析まとめ</a:t>
                      </a:r>
                      <a:endParaRPr lang="en-US" altLang="ja-JP" sz="400" b="0" i="0" u="none" strike="noStrike" dirty="0">
                        <a:effectLst/>
                        <a:latin typeface="メイリオ" panose="020B0604030504040204" pitchFamily="50" charset="-128"/>
                        <a:ea typeface="メイリオ" panose="020B0604030504040204" pitchFamily="50" charset="-128"/>
                      </a:endParaRPr>
                    </a:p>
                  </a:txBody>
                  <a:tcPr anchor="b">
                    <a:lnL w="63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450830425"/>
                  </a:ext>
                </a:extLst>
              </a:tr>
              <a:tr h="486453">
                <a:tc>
                  <a:txBody>
                    <a:bodyPr/>
                    <a:lstStyle/>
                    <a:p>
                      <a:pPr algn="ctr" fontAlgn="ctr"/>
                      <a:r>
                        <a:rPr lang="ja-JP" altLang="en-US" sz="700" b="0" i="0" u="none" strike="noStrike" dirty="0">
                          <a:effectLst/>
                          <a:latin typeface="メイリオ" panose="020B0604030504040204" pitchFamily="50" charset="-128"/>
                          <a:ea typeface="メイリオ" panose="020B0604030504040204" pitchFamily="50" charset="-128"/>
                        </a:rPr>
                        <a:t>成果・成長目標</a:t>
                      </a:r>
                    </a:p>
                  </a:txBody>
                  <a:tcPr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500" b="0" i="0" u="none" strike="noStrike" dirty="0">
                          <a:effectLst/>
                          <a:latin typeface="ＭＳ Ｐゴシック" panose="020B0600070205080204" pitchFamily="50" charset="-128"/>
                          <a:ea typeface="ＭＳ Ｐゴシック" panose="020B0600070205080204" pitchFamily="50" charset="-128"/>
                        </a:rPr>
                        <a:t>・基本的な情報を理解する</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・インターンシップの目的・目標を設定する</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ctr"/>
                      <a:r>
                        <a:rPr lang="ja-JP" altLang="en-US" sz="500" b="0" i="0" u="none" strike="noStrike" dirty="0">
                          <a:effectLst/>
                          <a:latin typeface="ＭＳ Ｐゴシック" panose="020B0600070205080204" pitchFamily="50" charset="-128"/>
                          <a:ea typeface="ＭＳ Ｐゴシック" panose="020B0600070205080204" pitchFamily="50" charset="-128"/>
                        </a:rPr>
                        <a:t>・担当者・インターン生の信頼関係構築</a:t>
                      </a:r>
                    </a:p>
                  </a:txBody>
                  <a:tcPr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395" rtl="0" eaLnBrk="1" fontAlgn="ctr" latinLnBrk="0" hangingPunct="1">
                        <a:lnSpc>
                          <a:spcPct val="100000"/>
                        </a:lnSpc>
                        <a:spcBef>
                          <a:spcPts val="0"/>
                        </a:spcBef>
                        <a:spcAft>
                          <a:spcPts val="0"/>
                        </a:spcAft>
                        <a:buClrTx/>
                        <a:buSzTx/>
                        <a:buFontTx/>
                        <a:buNone/>
                        <a:tabLst/>
                        <a:defRPr/>
                      </a:pPr>
                      <a:r>
                        <a:rPr lang="ja-JP" altLang="en-US" sz="500" b="0" i="0" u="none" strike="noStrike" dirty="0">
                          <a:effectLst/>
                          <a:latin typeface="ＭＳ Ｐゴシック" panose="020B0600070205080204" pitchFamily="50" charset="-128"/>
                          <a:ea typeface="+mn-ea"/>
                        </a:rPr>
                        <a:t>・会社の全体像（組織・事業）を理解する</a:t>
                      </a:r>
                      <a:br>
                        <a:rPr lang="ja-JP" altLang="en-US" sz="500" b="0" i="0" u="none" strike="noStrike" dirty="0">
                          <a:effectLst/>
                          <a:latin typeface="ＭＳ Ｐゴシック" panose="020B0600070205080204" pitchFamily="50" charset="-128"/>
                          <a:ea typeface="+mn-ea"/>
                        </a:rPr>
                      </a:br>
                      <a:r>
                        <a:rPr lang="ja-JP" altLang="en-US" sz="500" b="0" i="0" u="none" strike="noStrike" dirty="0">
                          <a:effectLst/>
                          <a:latin typeface="ＭＳ Ｐゴシック" panose="020B0600070205080204" pitchFamily="50" charset="-128"/>
                          <a:ea typeface="+mn-ea"/>
                        </a:rPr>
                        <a:t>・インターンシップの目的・目標を確認する</a:t>
                      </a:r>
                      <a:endParaRPr lang="en-US" altLang="ja-JP" sz="500" b="0" i="0" u="none" strike="noStrike" dirty="0">
                        <a:effectLst/>
                        <a:latin typeface="ＭＳ Ｐゴシック" panose="020B0600070205080204" pitchFamily="50" charset="-128"/>
                        <a:ea typeface="+mn-ea"/>
                      </a:endParaRPr>
                    </a:p>
                    <a:p>
                      <a:pPr marL="0" marR="0" indent="0" algn="l" defTabSz="914395" rtl="0" eaLnBrk="1" fontAlgn="ctr" latinLnBrk="0" hangingPunct="1">
                        <a:lnSpc>
                          <a:spcPct val="100000"/>
                        </a:lnSpc>
                        <a:spcBef>
                          <a:spcPts val="0"/>
                        </a:spcBef>
                        <a:spcAft>
                          <a:spcPts val="0"/>
                        </a:spcAft>
                        <a:buClrTx/>
                        <a:buSzTx/>
                        <a:buFontTx/>
                        <a:buNone/>
                        <a:tabLst/>
                        <a:defRPr/>
                      </a:pPr>
                      <a:r>
                        <a:rPr lang="ja-JP" altLang="en-US" sz="500" b="0" i="0" u="none" strike="noStrike" dirty="0">
                          <a:effectLst/>
                          <a:latin typeface="ＭＳ Ｐゴシック" panose="020B0600070205080204" pitchFamily="50" charset="-128"/>
                          <a:ea typeface="+mn-ea"/>
                        </a:rPr>
                        <a:t>・全体のスケジュールを具体化する</a:t>
                      </a:r>
                      <a:br>
                        <a:rPr lang="ja-JP" altLang="en-US" sz="500" b="0" i="0" u="none" strike="noStrike" dirty="0">
                          <a:effectLst/>
                          <a:latin typeface="ＭＳ Ｐゴシック" panose="020B0600070205080204" pitchFamily="50" charset="-128"/>
                          <a:ea typeface="+mn-ea"/>
                        </a:rPr>
                      </a:br>
                      <a:r>
                        <a:rPr lang="ja-JP" altLang="en-US" sz="500" b="0" i="0" u="none" strike="noStrike" dirty="0">
                          <a:effectLst/>
                          <a:latin typeface="ＭＳ Ｐゴシック" panose="020B0600070205080204" pitchFamily="50" charset="-128"/>
                          <a:ea typeface="+mn-ea"/>
                        </a:rPr>
                        <a:t>・通常業務を一通り経験する</a:t>
                      </a:r>
                      <a:endParaRPr lang="en-US" altLang="ja-JP" sz="500" b="0" i="0" u="none" strike="noStrike" dirty="0">
                        <a:effectLst/>
                        <a:latin typeface="ＭＳ Ｐゴシック" panose="020B0600070205080204" pitchFamily="50" charset="-128"/>
                        <a:ea typeface="+mn-ea"/>
                      </a:endParaRPr>
                    </a:p>
                    <a:p>
                      <a:pPr marL="0" marR="0" indent="0" algn="l" defTabSz="914395" rtl="0" eaLnBrk="1" fontAlgn="ctr" latinLnBrk="0" hangingPunct="1">
                        <a:lnSpc>
                          <a:spcPct val="100000"/>
                        </a:lnSpc>
                        <a:spcBef>
                          <a:spcPts val="0"/>
                        </a:spcBef>
                        <a:spcAft>
                          <a:spcPts val="0"/>
                        </a:spcAft>
                        <a:buClrTx/>
                        <a:buSzTx/>
                        <a:buFontTx/>
                        <a:buNone/>
                        <a:tabLst/>
                        <a:defRPr/>
                      </a:pPr>
                      <a:r>
                        <a:rPr lang="ja-JP" altLang="en-US" sz="500" b="0" i="0" u="none" strike="noStrike" dirty="0">
                          <a:effectLst/>
                          <a:latin typeface="ＭＳ Ｐゴシック" panose="020B0600070205080204" pitchFamily="50" charset="-128"/>
                          <a:ea typeface="+mn-ea"/>
                        </a:rPr>
                        <a:t>・担当者以外との信頼関係構築</a:t>
                      </a:r>
                    </a:p>
                  </a:txBody>
                  <a:tcPr anchor="ct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a:effectLst/>
                          <a:latin typeface="ＭＳ Ｐゴシック" panose="020B0600070205080204" pitchFamily="50" charset="-128"/>
                          <a:ea typeface="ＭＳ Ｐゴシック" panose="020B0600070205080204" pitchFamily="50" charset="-128"/>
                        </a:rPr>
                        <a:t>・通常業務に慣れる</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・自分で商品登録ができるようになる</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・商品登録件数　○件</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・ネットショップ運営、競合調査のレポート作成</a:t>
                      </a:r>
                    </a:p>
                  </a:txBody>
                  <a:tcPr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a:effectLst/>
                          <a:latin typeface="ＭＳ Ｐゴシック" panose="020B0600070205080204" pitchFamily="50" charset="-128"/>
                          <a:ea typeface="ＭＳ Ｐゴシック" panose="020B0600070205080204" pitchFamily="50" charset="-128"/>
                        </a:rPr>
                        <a:t>・通常業務を工夫できる</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・レポート提出</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・商品登録件数　○件</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・商品登録において自分なりの意見を出せる</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a:effectLst/>
                          <a:latin typeface="ＭＳ Ｐゴシック" panose="020B0600070205080204" pitchFamily="50" charset="-128"/>
                          <a:ea typeface="ＭＳ Ｐゴシック" panose="020B0600070205080204" pitchFamily="50" charset="-128"/>
                        </a:rPr>
                        <a:t>・通常業務を工夫できる</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・完成に近いレベルのレポート・企画提出</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・商品登録件数　○件</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・商品登録において改善点を見つけ、より良い案を提案できる</a:t>
                      </a:r>
                    </a:p>
                  </a:txBody>
                  <a:tcPr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a:effectLst/>
                          <a:latin typeface="ＭＳ Ｐゴシック" panose="020B0600070205080204" pitchFamily="50" charset="-128"/>
                          <a:ea typeface="ＭＳ Ｐゴシック" panose="020B0600070205080204" pitchFamily="50" charset="-128"/>
                        </a:rPr>
                        <a:t>・商品登録件数　○件</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・改善点や提案をたくさん出せる</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・商品登録に関する改善・提案件数○件</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a:effectLst/>
                          <a:latin typeface="ＭＳ Ｐゴシック" panose="020B0600070205080204" pitchFamily="50" charset="-128"/>
                          <a:ea typeface="ＭＳ Ｐゴシック" panose="020B0600070205080204" pitchFamily="50" charset="-128"/>
                        </a:rPr>
                        <a:t>・商品登録件数　○件</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・商品登録に関する改善・提案件数○件</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・サイトをリリースできる状態にする</a:t>
                      </a:r>
                    </a:p>
                  </a:txBody>
                  <a:tcPr anchor="ctr">
                    <a:lnL w="6350" cap="flat" cmpd="sng" algn="ctr">
                      <a:solidFill>
                        <a:srgbClr val="000000"/>
                      </a:solidFill>
                      <a:prstDash val="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587271"/>
                  </a:ext>
                </a:extLst>
              </a:tr>
              <a:tr h="308394">
                <a:tc rowSpan="2">
                  <a:txBody>
                    <a:bodyPr/>
                    <a:lstStyle/>
                    <a:p>
                      <a:pPr algn="ctr" fontAlgn="ctr"/>
                      <a:r>
                        <a:rPr lang="ja-JP" altLang="en-US" sz="700" b="0" i="0" u="none" strike="noStrike" dirty="0">
                          <a:effectLst/>
                          <a:latin typeface="メイリオ" panose="020B0604030504040204" pitchFamily="50" charset="-128"/>
                          <a:ea typeface="メイリオ" panose="020B0604030504040204" pitchFamily="50" charset="-128"/>
                        </a:rPr>
                        <a:t>行動内容</a:t>
                      </a:r>
                    </a:p>
                  </a:txBody>
                  <a:tcPr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500" b="0" i="0" u="none" strike="noStrike">
                          <a:effectLst/>
                          <a:latin typeface="ＭＳ Ｐゴシック" panose="020B0600070205080204" pitchFamily="50" charset="-128"/>
                          <a:ea typeface="ＭＳ Ｐゴシック" panose="020B0600070205080204" pitchFamily="50" charset="-128"/>
                        </a:rPr>
                        <a:t>・事前課題</a:t>
                      </a:r>
                      <a:endParaRPr lang="en-US" altLang="ja-JP" sz="500" b="0" i="0" u="none" strike="noStrike">
                        <a:effectLst/>
                        <a:latin typeface="ＭＳ Ｐゴシック" panose="020B0600070205080204" pitchFamily="50" charset="-128"/>
                        <a:ea typeface="ＭＳ Ｐゴシック" panose="020B0600070205080204" pitchFamily="50" charset="-128"/>
                      </a:endParaRPr>
                    </a:p>
                    <a:p>
                      <a:pPr algn="l" fontAlgn="ctr"/>
                      <a:r>
                        <a:rPr lang="ja-JP" altLang="en-US" sz="500" b="0" i="0" u="none" strike="noStrike">
                          <a:effectLst/>
                          <a:latin typeface="ＭＳ Ｐゴシック" panose="020B0600070205080204" pitchFamily="50" charset="-128"/>
                          <a:ea typeface="ＭＳ Ｐゴシック" panose="020B0600070205080204" pitchFamily="50" charset="-128"/>
                        </a:rPr>
                        <a:t>「ニッチ商品の競合サイトを調べ、良い点と改善点をまとめる」</a:t>
                      </a:r>
                      <a:endParaRPr lang="ja-JP" altLang="en-US" sz="500" b="0" i="0" u="none" strike="noStrike" dirty="0">
                        <a:effectLst/>
                        <a:latin typeface="ＭＳ Ｐゴシック" panose="020B0600070205080204" pitchFamily="50" charset="-128"/>
                        <a:ea typeface="ＭＳ Ｐゴシック" panose="020B060007020508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6">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500" b="0" i="0" u="none" strike="noStrike" dirty="0">
                          <a:effectLst/>
                          <a:latin typeface="ＭＳ Ｐゴシック" panose="020B0600070205080204" pitchFamily="50" charset="-128"/>
                          <a:ea typeface="+mn-ea"/>
                        </a:rPr>
                        <a:t>・通常業務：ネットショップ運営にかかわるサポート</a:t>
                      </a:r>
                      <a:br>
                        <a:rPr lang="ja-JP" altLang="en-US" sz="500" b="0" i="0" u="none" strike="noStrike" dirty="0">
                          <a:effectLst/>
                          <a:latin typeface="ＭＳ Ｐゴシック" panose="020B0600070205080204" pitchFamily="50" charset="-128"/>
                          <a:ea typeface="+mn-ea"/>
                        </a:rPr>
                      </a:br>
                      <a:r>
                        <a:rPr lang="en-US" altLang="ja-JP" sz="500" b="0" i="0" u="none" strike="noStrike" dirty="0">
                          <a:effectLst/>
                          <a:latin typeface="ＭＳ Ｐゴシック" panose="020B0600070205080204" pitchFamily="50" charset="-128"/>
                          <a:ea typeface="+mn-ea"/>
                        </a:rPr>
                        <a:t>-</a:t>
                      </a:r>
                      <a:r>
                        <a:rPr lang="ja-JP" altLang="en-US" sz="500" b="0" i="0" u="none" strike="noStrike" dirty="0">
                          <a:effectLst/>
                          <a:latin typeface="ＭＳ Ｐゴシック" panose="020B0600070205080204" pitchFamily="50" charset="-128"/>
                          <a:ea typeface="+mn-ea"/>
                        </a:rPr>
                        <a:t>出荷梱包作業</a:t>
                      </a:r>
                      <a:br>
                        <a:rPr lang="ja-JP" altLang="en-US" sz="500" b="0" i="0" u="none" strike="noStrike" dirty="0">
                          <a:effectLst/>
                          <a:latin typeface="ＭＳ Ｐゴシック" panose="020B0600070205080204" pitchFamily="50" charset="-128"/>
                          <a:ea typeface="+mn-ea"/>
                        </a:rPr>
                      </a:br>
                      <a:r>
                        <a:rPr lang="en-US" altLang="ja-JP" sz="500" b="0" i="0" u="none" strike="noStrike" dirty="0">
                          <a:effectLst/>
                          <a:latin typeface="ＭＳ Ｐゴシック" panose="020B0600070205080204" pitchFamily="50" charset="-128"/>
                          <a:ea typeface="+mn-ea"/>
                        </a:rPr>
                        <a:t>-</a:t>
                      </a:r>
                      <a:r>
                        <a:rPr lang="ja-JP" altLang="en-US" sz="500" b="0" i="0" u="none" strike="noStrike" dirty="0">
                          <a:effectLst/>
                          <a:latin typeface="ＭＳ Ｐゴシック" panose="020B0600070205080204" pitchFamily="50" charset="-128"/>
                          <a:ea typeface="+mn-ea"/>
                        </a:rPr>
                        <a:t>受発注業務</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71828281"/>
                  </a:ext>
                </a:extLst>
              </a:tr>
              <a:tr h="1307005">
                <a:tc vMerge="1">
                  <a:txBody>
                    <a:bodyPr/>
                    <a:lstStyle/>
                    <a:p>
                      <a:endParaRPr kumimoji="1" lang="ja-JP" altLang="en-US"/>
                    </a:p>
                  </a:txBody>
                  <a:tcPr/>
                </a:tc>
                <a:tc>
                  <a:txBody>
                    <a:bodyPr/>
                    <a:lstStyle/>
                    <a:p>
                      <a:pPr algn="l" fontAlgn="t"/>
                      <a:r>
                        <a:rPr lang="ja-JP" altLang="en-US" sz="600" b="0" i="0" u="none" strike="noStrike" dirty="0">
                          <a:effectLst/>
                          <a:latin typeface="ＭＳ Ｐゴシック" panose="020B0600070205080204" pitchFamily="50" charset="-128"/>
                          <a:ea typeface="ＭＳ Ｐゴシック" panose="020B0600070205080204" pitchFamily="50" charset="-128"/>
                        </a:rPr>
                        <a:t>・プロジェクトの目的・目標、受入の背景を理解する</a:t>
                      </a:r>
                      <a:endParaRPr lang="en-US" altLang="ja-JP" sz="600" b="0" i="0" u="none" strike="noStrike" dirty="0">
                        <a:effectLst/>
                        <a:latin typeface="ＭＳ Ｐゴシック" panose="020B0600070205080204" pitchFamily="50" charset="-128"/>
                        <a:ea typeface="ＭＳ Ｐゴシック" panose="020B0600070205080204" pitchFamily="50" charset="-128"/>
                      </a:endParaRPr>
                    </a:p>
                    <a:p>
                      <a:pPr algn="l" fontAlgn="t"/>
                      <a:endParaRPr lang="en-US" altLang="ja-JP" sz="600" b="0" i="0" u="none" strike="noStrike" dirty="0">
                        <a:effectLst/>
                        <a:latin typeface="ＭＳ Ｐゴシック" panose="020B0600070205080204" pitchFamily="50" charset="-128"/>
                        <a:ea typeface="ＭＳ Ｐゴシック" panose="020B0600070205080204" pitchFamily="50" charset="-128"/>
                      </a:endParaRPr>
                    </a:p>
                    <a:p>
                      <a:pPr algn="l" fontAlgn="t"/>
                      <a:r>
                        <a:rPr lang="ja-JP" altLang="en-US" sz="600" b="0" i="0" u="none" strike="noStrike" dirty="0">
                          <a:effectLst/>
                          <a:latin typeface="ＭＳ Ｐゴシック" panose="020B0600070205080204" pitchFamily="50" charset="-128"/>
                          <a:ea typeface="ＭＳ Ｐゴシック" panose="020B0600070205080204" pitchFamily="50" charset="-128"/>
                        </a:rPr>
                        <a:t>・インターン生への期待、必要な心構えを理解する</a:t>
                      </a:r>
                      <a:endParaRPr lang="en-US" altLang="ja-JP" sz="600" b="0" i="0" u="none" strike="noStrike" dirty="0">
                        <a:effectLst/>
                        <a:latin typeface="ＭＳ Ｐゴシック" panose="020B0600070205080204" pitchFamily="50" charset="-128"/>
                        <a:ea typeface="ＭＳ Ｐゴシック" panose="020B0600070205080204" pitchFamily="50" charset="-128"/>
                      </a:endParaRPr>
                    </a:p>
                    <a:p>
                      <a:pPr algn="l" fontAlgn="t"/>
                      <a:endParaRPr lang="en-US" altLang="ja-JP" sz="600" b="0" i="0" u="none" strike="noStrike" dirty="0">
                        <a:effectLst/>
                        <a:latin typeface="ＭＳ Ｐゴシック" panose="020B0600070205080204" pitchFamily="50" charset="-128"/>
                        <a:ea typeface="ＭＳ Ｐゴシック" panose="020B0600070205080204" pitchFamily="50" charset="-128"/>
                      </a:endParaRPr>
                    </a:p>
                    <a:p>
                      <a:pPr algn="l" fontAlgn="t"/>
                      <a:r>
                        <a:rPr lang="ja-JP" altLang="en-US" sz="600" b="0" i="0" u="none" strike="noStrike" dirty="0">
                          <a:effectLst/>
                          <a:latin typeface="ＭＳ Ｐゴシック" panose="020B0600070205080204" pitchFamily="50" charset="-128"/>
                          <a:ea typeface="ＭＳ Ｐゴシック" panose="020B0600070205080204" pitchFamily="50" charset="-128"/>
                        </a:rPr>
                        <a:t>・インターン生の目的・目標を共有・相談する</a:t>
                      </a:r>
                      <a:endParaRPr lang="en-US" altLang="ja-JP" sz="600" b="0" i="0" u="none" strike="noStrike" dirty="0">
                        <a:effectLst/>
                        <a:latin typeface="ＭＳ Ｐゴシック" panose="020B0600070205080204" pitchFamily="50" charset="-128"/>
                        <a:ea typeface="ＭＳ Ｐゴシック" panose="020B0600070205080204" pitchFamily="50" charset="-128"/>
                      </a:endParaRPr>
                    </a:p>
                    <a:p>
                      <a:pPr algn="l" fontAlgn="t"/>
                      <a:endParaRPr lang="en-US" altLang="ja-JP" sz="600" b="0" i="0" u="none" strike="noStrike" dirty="0">
                        <a:effectLst/>
                        <a:latin typeface="ＭＳ Ｐゴシック" panose="020B0600070205080204" pitchFamily="50" charset="-128"/>
                        <a:ea typeface="ＭＳ Ｐゴシック" panose="020B0600070205080204" pitchFamily="50" charset="-128"/>
                      </a:endParaRPr>
                    </a:p>
                    <a:p>
                      <a:pPr algn="l" fontAlgn="t"/>
                      <a:r>
                        <a:rPr lang="ja-JP" altLang="en-US" sz="600" b="0" i="0" u="none" strike="noStrike" dirty="0">
                          <a:effectLst/>
                          <a:latin typeface="ＭＳ Ｐゴシック" panose="020B0600070205080204" pitchFamily="50" charset="-128"/>
                          <a:ea typeface="ＭＳ Ｐゴシック" panose="020B0600070205080204" pitchFamily="50" charset="-128"/>
                        </a:rPr>
                        <a:t>・現状、インターン生の希望・適性に合わせてプロジェクト設計シートを修正する</a:t>
                      </a:r>
                    </a:p>
                  </a:txBody>
                  <a:tcP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600" b="0" i="0" u="none" strike="noStrike" dirty="0">
                          <a:effectLst/>
                          <a:latin typeface="ＭＳ Ｐゴシック" panose="020B0600070205080204" pitchFamily="50" charset="-128"/>
                          <a:ea typeface="+mn-ea"/>
                        </a:rPr>
                        <a:t>・会社について理解する</a:t>
                      </a:r>
                      <a:br>
                        <a:rPr lang="ja-JP" altLang="en-US" sz="600" b="0" i="0" u="none" strike="noStrike" dirty="0">
                          <a:effectLst/>
                          <a:latin typeface="ＭＳ Ｐゴシック" panose="020B0600070205080204" pitchFamily="50" charset="-128"/>
                          <a:ea typeface="+mn-ea"/>
                        </a:rPr>
                      </a:br>
                      <a:r>
                        <a:rPr lang="en-US" altLang="ja-JP" sz="500" b="0" i="0" u="none" strike="noStrike" dirty="0">
                          <a:effectLst/>
                          <a:latin typeface="ＭＳ Ｐゴシック" panose="020B0600070205080204" pitchFamily="50" charset="-128"/>
                          <a:ea typeface="+mn-ea"/>
                        </a:rPr>
                        <a:t>-</a:t>
                      </a:r>
                      <a:r>
                        <a:rPr lang="ja-JP" altLang="en-US" sz="500" b="0" i="0" u="none" strike="noStrike" dirty="0">
                          <a:effectLst/>
                          <a:latin typeface="ＭＳ Ｐゴシック" panose="020B0600070205080204" pitchFamily="50" charset="-128"/>
                          <a:ea typeface="+mn-ea"/>
                        </a:rPr>
                        <a:t>会社概要（理念、事業内容、沿革、今後の展望など）、行動指針のレクチャー</a:t>
                      </a:r>
                      <a:br>
                        <a:rPr lang="ja-JP" altLang="en-US" sz="500" b="0" i="0" u="none" strike="noStrike" dirty="0">
                          <a:effectLst/>
                          <a:latin typeface="ＭＳ Ｐゴシック" panose="020B0600070205080204" pitchFamily="50" charset="-128"/>
                          <a:ea typeface="+mn-ea"/>
                        </a:rPr>
                      </a:br>
                      <a:r>
                        <a:rPr lang="en-US" altLang="ja-JP" sz="500" b="0" i="0" u="none" strike="noStrike" dirty="0">
                          <a:effectLst/>
                          <a:latin typeface="ＭＳ Ｐゴシック" panose="020B0600070205080204" pitchFamily="50" charset="-128"/>
                          <a:ea typeface="+mn-ea"/>
                        </a:rPr>
                        <a:t>-</a:t>
                      </a:r>
                      <a:r>
                        <a:rPr lang="ja-JP" altLang="en-US" sz="500" b="0" i="0" u="none" strike="noStrike" dirty="0">
                          <a:effectLst/>
                          <a:latin typeface="ＭＳ Ｐゴシック" panose="020B0600070205080204" pitchFamily="50" charset="-128"/>
                          <a:ea typeface="+mn-ea"/>
                        </a:rPr>
                        <a:t>（可能であれば）社長のかばん持ち、勉強会・セミナーなどへの参加</a:t>
                      </a:r>
                      <a:endParaRPr lang="en-US" altLang="ja-JP" sz="500" b="0" i="0" u="none" strike="noStrike" dirty="0">
                        <a:effectLst/>
                        <a:latin typeface="ＭＳ Ｐゴシック" panose="020B0600070205080204" pitchFamily="50" charset="-128"/>
                        <a:ea typeface="+mn-ea"/>
                      </a:endParaRPr>
                    </a:p>
                    <a:p>
                      <a:pPr marL="0" marR="0" indent="0" algn="l" defTabSz="914400" rtl="0" eaLnBrk="1" fontAlgn="t" latinLnBrk="0" hangingPunct="1">
                        <a:lnSpc>
                          <a:spcPct val="100000"/>
                        </a:lnSpc>
                        <a:spcBef>
                          <a:spcPts val="0"/>
                        </a:spcBef>
                        <a:spcAft>
                          <a:spcPts val="0"/>
                        </a:spcAft>
                        <a:buClrTx/>
                        <a:buSzTx/>
                        <a:buFontTx/>
                        <a:buNone/>
                        <a:tabLst/>
                        <a:defRPr/>
                      </a:pPr>
                      <a:r>
                        <a:rPr lang="en-US" altLang="ja-JP" sz="500" b="0" i="0" u="none" strike="noStrike" dirty="0">
                          <a:effectLst/>
                          <a:latin typeface="ＭＳ Ｐゴシック" panose="020B0600070205080204" pitchFamily="50" charset="-128"/>
                          <a:ea typeface="+mn-ea"/>
                        </a:rPr>
                        <a:t>-</a:t>
                      </a:r>
                      <a:r>
                        <a:rPr lang="ja-JP" altLang="en-US" sz="500" b="0" i="0" u="none" strike="noStrike" dirty="0">
                          <a:effectLst/>
                          <a:latin typeface="ＭＳ Ｐゴシック" panose="020B0600070205080204" pitchFamily="50" charset="-128"/>
                          <a:ea typeface="+mn-ea"/>
                        </a:rPr>
                        <a:t>店頭で顧客の声に接する</a:t>
                      </a:r>
                      <a:br>
                        <a:rPr lang="ja-JP" altLang="en-US" sz="600" b="0" i="0" u="none" strike="noStrike" dirty="0">
                          <a:effectLst/>
                          <a:latin typeface="ＭＳ Ｐゴシック" panose="020B0600070205080204" pitchFamily="50" charset="-128"/>
                          <a:ea typeface="+mn-ea"/>
                        </a:rPr>
                      </a:br>
                      <a:br>
                        <a:rPr lang="ja-JP" altLang="en-US" sz="600" b="0" i="0" u="none" strike="noStrike" dirty="0">
                          <a:effectLst/>
                          <a:latin typeface="ＭＳ Ｐゴシック" panose="020B0600070205080204" pitchFamily="50" charset="-128"/>
                          <a:ea typeface="+mn-ea"/>
                        </a:rPr>
                      </a:br>
                      <a:r>
                        <a:rPr lang="ja-JP" altLang="en-US" sz="600" b="0" i="0" u="none" strike="noStrike" dirty="0">
                          <a:effectLst/>
                          <a:latin typeface="ＭＳ Ｐゴシック" panose="020B0600070205080204" pitchFamily="50" charset="-128"/>
                          <a:ea typeface="+mn-ea"/>
                        </a:rPr>
                        <a:t>・業務内容について理解する</a:t>
                      </a:r>
                      <a:br>
                        <a:rPr lang="ja-JP" altLang="en-US" sz="600" b="0" i="0" u="none" strike="noStrike" dirty="0">
                          <a:effectLst/>
                          <a:latin typeface="ＭＳ Ｐゴシック" panose="020B0600070205080204" pitchFamily="50" charset="-128"/>
                          <a:ea typeface="+mn-ea"/>
                        </a:rPr>
                      </a:br>
                      <a:r>
                        <a:rPr lang="en-US" altLang="ja-JP" sz="500" b="0" i="0" u="none" strike="noStrike" dirty="0">
                          <a:effectLst/>
                          <a:latin typeface="ＭＳ Ｐゴシック" panose="020B0600070205080204" pitchFamily="50" charset="-128"/>
                          <a:ea typeface="+mn-ea"/>
                        </a:rPr>
                        <a:t>-EC</a:t>
                      </a:r>
                      <a:r>
                        <a:rPr lang="ja-JP" altLang="en-US" sz="500" b="0" i="0" u="none" strike="noStrike" dirty="0">
                          <a:effectLst/>
                          <a:latin typeface="ＭＳ Ｐゴシック" panose="020B0600070205080204" pitchFamily="50" charset="-128"/>
                          <a:ea typeface="+mn-ea"/>
                        </a:rPr>
                        <a:t>事業についてレクチャー</a:t>
                      </a:r>
                      <a:br>
                        <a:rPr lang="ja-JP" altLang="en-US" sz="500" b="0" i="0" u="none" strike="noStrike" dirty="0">
                          <a:effectLst/>
                          <a:latin typeface="ＭＳ Ｐゴシック" panose="020B0600070205080204" pitchFamily="50" charset="-128"/>
                          <a:ea typeface="+mn-ea"/>
                        </a:rPr>
                      </a:br>
                      <a:r>
                        <a:rPr lang="en-US" altLang="ja-JP" sz="500" b="0" i="0" u="none" strike="noStrike" dirty="0">
                          <a:effectLst/>
                          <a:latin typeface="ＭＳ Ｐゴシック" panose="020B0600070205080204" pitchFamily="50" charset="-128"/>
                          <a:ea typeface="+mn-ea"/>
                        </a:rPr>
                        <a:t>-</a:t>
                      </a:r>
                      <a:r>
                        <a:rPr lang="ja-JP" altLang="en-US" sz="500" b="0" i="0" u="none" strike="noStrike" dirty="0">
                          <a:effectLst/>
                          <a:latin typeface="ＭＳ Ｐゴシック" panose="020B0600070205080204" pitchFamily="50" charset="-128"/>
                          <a:ea typeface="+mn-ea"/>
                        </a:rPr>
                        <a:t>実際の業務の流れや内容、やり方についてレクチャー</a:t>
                      </a:r>
                      <a:br>
                        <a:rPr lang="ja-JP" altLang="en-US" sz="600" b="0" i="0" u="none" strike="noStrike" dirty="0">
                          <a:effectLst/>
                          <a:latin typeface="ＭＳ Ｐゴシック" panose="020B0600070205080204" pitchFamily="50" charset="-128"/>
                          <a:ea typeface="+mn-ea"/>
                        </a:rPr>
                      </a:br>
                      <a:br>
                        <a:rPr lang="ja-JP" altLang="en-US" sz="600" b="0" i="0" u="none" strike="noStrike" dirty="0">
                          <a:effectLst/>
                          <a:latin typeface="ＭＳ Ｐゴシック" panose="020B0600070205080204" pitchFamily="50" charset="-128"/>
                          <a:ea typeface="+mn-ea"/>
                        </a:rPr>
                      </a:br>
                      <a:r>
                        <a:rPr lang="ja-JP" altLang="en-US" sz="600" b="0" i="0" u="none" strike="noStrike" dirty="0">
                          <a:effectLst/>
                          <a:latin typeface="ＭＳ Ｐゴシック" panose="020B0600070205080204" pitchFamily="50" charset="-128"/>
                          <a:ea typeface="+mn-ea"/>
                        </a:rPr>
                        <a:t>・目的・目標を確認し、スケジュールを具体化する</a:t>
                      </a:r>
                      <a:br>
                        <a:rPr lang="ja-JP" altLang="en-US" sz="600" b="0" i="0" u="none" strike="noStrike" dirty="0">
                          <a:effectLst/>
                          <a:latin typeface="ＭＳ Ｐゴシック" panose="020B0600070205080204" pitchFamily="50" charset="-128"/>
                          <a:ea typeface="+mn-ea"/>
                        </a:rPr>
                      </a:br>
                      <a:r>
                        <a:rPr lang="en-US" altLang="ja-JP" sz="500" b="0" i="0" u="none" strike="noStrike" dirty="0">
                          <a:effectLst/>
                          <a:latin typeface="ＭＳ Ｐゴシック" panose="020B0600070205080204" pitchFamily="50" charset="-128"/>
                          <a:ea typeface="+mn-ea"/>
                        </a:rPr>
                        <a:t>-</a:t>
                      </a:r>
                      <a:r>
                        <a:rPr lang="ja-JP" altLang="en-US" sz="500" b="0" i="0" u="none" strike="noStrike" dirty="0">
                          <a:effectLst/>
                          <a:latin typeface="ＭＳ Ｐゴシック" panose="020B0600070205080204" pitchFamily="50" charset="-128"/>
                          <a:ea typeface="+mn-ea"/>
                        </a:rPr>
                        <a:t>担当者様と相談して決定する</a:t>
                      </a:r>
                      <a:endParaRPr lang="ja-JP" altLang="en-US" sz="600" b="0" i="0" u="none" strike="noStrike" dirty="0">
                        <a:effectLst/>
                        <a:latin typeface="ＭＳ Ｐゴシック" panose="020B0600070205080204" pitchFamily="50" charset="-128"/>
                        <a:ea typeface="+mn-ea"/>
                      </a:endParaRPr>
                    </a:p>
                  </a:txBody>
                  <a:tcP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ja-JP" altLang="en-US" sz="600" b="0" i="0" u="none" strike="noStrike" dirty="0">
                          <a:effectLst/>
                          <a:latin typeface="ＭＳ Ｐゴシック" panose="020B0600070205080204" pitchFamily="50" charset="-128"/>
                          <a:ea typeface="ＭＳ Ｐゴシック" panose="020B0600070205080204" pitchFamily="50" charset="-128"/>
                        </a:rPr>
                        <a:t>・商品登録方法習得</a:t>
                      </a: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担当者に実際の業務を見せていただきながら、登録方法を知る</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⇒自分で商品登録ができるようになる</a:t>
                      </a:r>
                      <a:br>
                        <a:rPr lang="ja-JP" altLang="en-US" sz="600" b="0" i="0" u="none" strike="noStrike" dirty="0">
                          <a:effectLst/>
                          <a:latin typeface="ＭＳ Ｐゴシック" panose="020B0600070205080204" pitchFamily="50" charset="-128"/>
                          <a:ea typeface="ＭＳ Ｐゴシック" panose="020B0600070205080204" pitchFamily="50" charset="-128"/>
                        </a:rPr>
                      </a:b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ja-JP" altLang="en-US" sz="600" b="0" i="0" u="none" strike="noStrike" dirty="0">
                          <a:effectLst/>
                          <a:latin typeface="ＭＳ Ｐゴシック" panose="020B0600070205080204" pitchFamily="50" charset="-128"/>
                          <a:ea typeface="ＭＳ Ｐゴシック" panose="020B0600070205080204" pitchFamily="50" charset="-128"/>
                        </a:rPr>
                        <a:t>・市場調査とコンセプト立案</a:t>
                      </a: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ネットショップ運営に関する書籍を読んで要点をまとめる</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競合調査：他社のネットショップを調べ、良い点と改善点をまとめる</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t"/>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調査を踏まえニッチ商品ページのコンセプト企画</a:t>
                      </a:r>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ja-JP" altLang="en-US" sz="600" b="0" i="0" u="none" strike="noStrike" dirty="0">
                          <a:effectLst/>
                          <a:latin typeface="ＭＳ Ｐゴシック" panose="020B0600070205080204" pitchFamily="50" charset="-128"/>
                          <a:ea typeface="ＭＳ Ｐゴシック" panose="020B0600070205080204" pitchFamily="50" charset="-128"/>
                        </a:rPr>
                        <a:t>・調査レポート・コンセプト企画提出</a:t>
                      </a: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担当者よりフィードバックと考え方・取り組み方のレクチャー</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⇒改善点を踏まえて、調査・企画をさらに進める</a:t>
                      </a:r>
                      <a:br>
                        <a:rPr lang="ja-JP" altLang="en-US" sz="600" b="0" i="0" u="none" strike="noStrike" dirty="0">
                          <a:effectLst/>
                          <a:latin typeface="ＭＳ Ｐゴシック" panose="020B0600070205080204" pitchFamily="50" charset="-128"/>
                          <a:ea typeface="ＭＳ Ｐゴシック" panose="020B0600070205080204" pitchFamily="50" charset="-128"/>
                        </a:rPr>
                      </a:b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ja-JP" altLang="en-US" sz="600" b="0" i="0" u="none" strike="noStrike" dirty="0">
                          <a:effectLst/>
                          <a:latin typeface="ＭＳ Ｐゴシック" panose="020B0600070205080204" pitchFamily="50" charset="-128"/>
                          <a:ea typeface="ＭＳ Ｐゴシック" panose="020B0600070205080204" pitchFamily="50" charset="-128"/>
                        </a:rPr>
                        <a:t>・ニッチ商品登録</a:t>
                      </a: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調査を踏まえて、工夫して登録する（キャッチプレーズや写真、文章など、自分なりに考え意見を出す）</a:t>
                      </a:r>
                      <a:br>
                        <a:rPr lang="ja-JP" altLang="en-US" sz="600" b="0" i="0" u="none" strike="noStrike" dirty="0">
                          <a:effectLst/>
                          <a:latin typeface="ＭＳ Ｐゴシック" panose="020B0600070205080204" pitchFamily="50" charset="-128"/>
                          <a:ea typeface="ＭＳ Ｐゴシック" panose="020B0600070205080204" pitchFamily="50" charset="-128"/>
                        </a:rPr>
                      </a:br>
                      <a:br>
                        <a:rPr lang="ja-JP" altLang="en-US" sz="600" b="0" i="0" u="none" strike="noStrike" dirty="0">
                          <a:effectLst/>
                          <a:latin typeface="ＭＳ Ｐゴシック" panose="020B0600070205080204" pitchFamily="50" charset="-128"/>
                          <a:ea typeface="ＭＳ Ｐゴシック" panose="020B0600070205080204" pitchFamily="50" charset="-128"/>
                        </a:rPr>
                      </a:br>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ja-JP" altLang="en-US" sz="600" b="0" i="0" u="none" strike="noStrike" dirty="0">
                          <a:effectLst/>
                          <a:latin typeface="ＭＳ Ｐゴシック" panose="020B0600070205080204" pitchFamily="50" charset="-128"/>
                          <a:ea typeface="ＭＳ Ｐゴシック" panose="020B0600070205080204" pitchFamily="50" charset="-128"/>
                        </a:rPr>
                        <a:t>・調査レポート・企画再提出</a:t>
                      </a: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レポートと企画を練り直す</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社長や担当者に再提案をする</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t"/>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完成に必要な課題をフィードバックする</a:t>
                      </a:r>
                      <a:br>
                        <a:rPr lang="ja-JP" altLang="en-US" sz="600" b="0" i="0" u="none" strike="noStrike" dirty="0">
                          <a:effectLst/>
                          <a:latin typeface="ＭＳ Ｐゴシック" panose="020B0600070205080204" pitchFamily="50" charset="-128"/>
                          <a:ea typeface="ＭＳ Ｐゴシック" panose="020B0600070205080204" pitchFamily="50" charset="-128"/>
                        </a:rPr>
                      </a:b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ja-JP" altLang="en-US" sz="600" b="0" i="0" u="none" strike="noStrike" dirty="0">
                          <a:effectLst/>
                          <a:latin typeface="ＭＳ Ｐゴシック" panose="020B0600070205080204" pitchFamily="50" charset="-128"/>
                          <a:ea typeface="ＭＳ Ｐゴシック" panose="020B0600070205080204" pitchFamily="50" charset="-128"/>
                        </a:rPr>
                        <a:t>・商品登録</a:t>
                      </a: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市場調査を踏まえて、工夫して登録する（キャッチプレーズや写真、文章など、自分なりに考え意見を出す）</a:t>
                      </a:r>
                      <a:br>
                        <a:rPr lang="ja-JP" altLang="en-US" sz="600" b="0" i="0" u="none" strike="noStrike" dirty="0">
                          <a:effectLst/>
                          <a:latin typeface="ＭＳ Ｐゴシック" panose="020B0600070205080204" pitchFamily="50" charset="-128"/>
                          <a:ea typeface="ＭＳ Ｐゴシック" panose="020B0600070205080204" pitchFamily="50" charset="-128"/>
                        </a:rPr>
                      </a:br>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ja-JP" altLang="en-US" sz="600" b="0" i="0" u="none" strike="noStrike" dirty="0">
                          <a:effectLst/>
                          <a:latin typeface="ＭＳ Ｐゴシック" panose="020B0600070205080204" pitchFamily="50" charset="-128"/>
                          <a:ea typeface="ＭＳ Ｐゴシック" panose="020B0600070205080204" pitchFamily="50" charset="-128"/>
                        </a:rPr>
                        <a:t>・コンセプト企画完成版</a:t>
                      </a:r>
                      <a:endParaRPr lang="en-US" altLang="ja-JP" sz="600" b="0" i="0" u="none" strike="noStrike" dirty="0">
                        <a:effectLst/>
                        <a:latin typeface="ＭＳ Ｐゴシック" panose="020B0600070205080204" pitchFamily="50" charset="-128"/>
                        <a:ea typeface="ＭＳ Ｐゴシック" panose="020B0600070205080204" pitchFamily="50" charset="-128"/>
                      </a:endParaRPr>
                    </a:p>
                    <a:p>
                      <a:pPr algn="l" fontAlgn="t"/>
                      <a:r>
                        <a:rPr lang="en-US" altLang="ja-JP" sz="500" b="0" i="0" u="none" strike="noStrike" dirty="0">
                          <a:effectLst/>
                          <a:latin typeface="ＭＳ Ｐゴシック" panose="020B0600070205080204" pitchFamily="50" charset="-128"/>
                          <a:ea typeface="+mn-ea"/>
                        </a:rPr>
                        <a:t>-</a:t>
                      </a:r>
                      <a:r>
                        <a:rPr lang="ja-JP" altLang="en-US" sz="500" b="0" i="0" u="none" strike="noStrike" dirty="0">
                          <a:effectLst/>
                          <a:latin typeface="ＭＳ Ｐゴシック" panose="020B0600070205080204" pitchFamily="50" charset="-128"/>
                          <a:ea typeface="+mn-ea"/>
                        </a:rPr>
                        <a:t>社内で今後も活用可能な形でまとめる</a:t>
                      </a:r>
                      <a:endParaRPr lang="en-US" altLang="ja-JP" sz="500" b="0" i="0" u="none" strike="noStrike" dirty="0">
                        <a:effectLst/>
                        <a:latin typeface="ＭＳ Ｐゴシック" panose="020B0600070205080204" pitchFamily="50" charset="-128"/>
                        <a:ea typeface="+mn-ea"/>
                      </a:endParaRPr>
                    </a:p>
                    <a:p>
                      <a:pPr algn="l" fontAlgn="t"/>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t"/>
                      <a:r>
                        <a:rPr lang="ja-JP" altLang="en-US" sz="600" b="0" i="0" u="none" strike="noStrike" dirty="0">
                          <a:effectLst/>
                          <a:latin typeface="ＭＳ Ｐゴシック" panose="020B0600070205080204" pitchFamily="50" charset="-128"/>
                          <a:ea typeface="ＭＳ Ｐゴシック" panose="020B0600070205080204" pitchFamily="50" charset="-128"/>
                        </a:rPr>
                        <a:t>・商品登録</a:t>
                      </a: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自分で工夫して登録する（キャッチプレーズや写真、文章など、自分なりに考え意見を出す）</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商品登録に関する改善・提案件数に対し、目標を持って取り組む</a:t>
                      </a:r>
                      <a:endParaRPr lang="ja-JP" altLang="en-US" sz="6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395" rtl="0" eaLnBrk="1" fontAlgn="t" latinLnBrk="0" hangingPunct="1">
                        <a:lnSpc>
                          <a:spcPct val="100000"/>
                        </a:lnSpc>
                        <a:spcBef>
                          <a:spcPts val="0"/>
                        </a:spcBef>
                        <a:spcAft>
                          <a:spcPts val="0"/>
                        </a:spcAft>
                        <a:buClrTx/>
                        <a:buSzTx/>
                        <a:buFontTx/>
                        <a:buNone/>
                        <a:tabLst/>
                        <a:defRPr/>
                      </a:pPr>
                      <a:r>
                        <a:rPr lang="ja-JP" altLang="en-US" sz="600" b="0" i="0" u="none" strike="noStrike" dirty="0">
                          <a:effectLst/>
                          <a:latin typeface="ＭＳ Ｐゴシック" panose="020B0600070205080204" pitchFamily="50" charset="-128"/>
                          <a:ea typeface="ＭＳ Ｐゴシック" panose="020B0600070205080204" pitchFamily="50" charset="-128"/>
                        </a:rPr>
                        <a:t>・コンセプト企画の社内説明</a:t>
                      </a:r>
                      <a:br>
                        <a:rPr lang="en-US" altLang="ja-JP" sz="6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mn-ea"/>
                        </a:rPr>
                        <a:t>-</a:t>
                      </a:r>
                      <a:r>
                        <a:rPr lang="ja-JP" altLang="en-US" sz="500" b="0" i="0" u="none" strike="noStrike" dirty="0">
                          <a:effectLst/>
                          <a:latin typeface="ＭＳ Ｐゴシック" panose="020B0600070205080204" pitchFamily="50" charset="-128"/>
                          <a:ea typeface="+mn-ea"/>
                        </a:rPr>
                        <a:t>直接の担当者以外にも共有し評価をもらう</a:t>
                      </a:r>
                      <a:br>
                        <a:rPr lang="en-US" altLang="ja-JP" sz="500" b="0" i="0" u="none" strike="noStrike" dirty="0">
                          <a:effectLst/>
                          <a:latin typeface="ＭＳ Ｐゴシック" panose="020B0600070205080204" pitchFamily="50" charset="-128"/>
                          <a:ea typeface="+mn-ea"/>
                        </a:rPr>
                      </a:br>
                      <a:br>
                        <a:rPr lang="en-US" altLang="ja-JP" sz="600" b="0" i="0" u="none" strike="noStrike" dirty="0">
                          <a:effectLst/>
                          <a:latin typeface="ＭＳ Ｐゴシック" panose="020B0600070205080204" pitchFamily="50" charset="-128"/>
                          <a:ea typeface="ＭＳ Ｐゴシック" panose="020B0600070205080204" pitchFamily="50" charset="-128"/>
                        </a:rPr>
                      </a:br>
                      <a:r>
                        <a:rPr lang="ja-JP" altLang="en-US" sz="600" b="0" i="0" u="none" strike="noStrike" dirty="0">
                          <a:effectLst/>
                          <a:latin typeface="ＭＳ Ｐゴシック" panose="020B0600070205080204" pitchFamily="50" charset="-128"/>
                          <a:ea typeface="ＭＳ Ｐゴシック" panose="020B0600070205080204" pitchFamily="50" charset="-128"/>
                        </a:rPr>
                        <a:t>・商品登録</a:t>
                      </a: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自分で工夫して登録する（キャッチプレーズや写真、文章など、自分なりに考え意見を出す）</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en-US" altLang="ja-JP" sz="500" b="0" i="0" u="none" strike="noStrike" dirty="0">
                          <a:effectLst/>
                          <a:latin typeface="ＭＳ Ｐゴシック" panose="020B0600070205080204" pitchFamily="50" charset="-128"/>
                          <a:ea typeface="ＭＳ Ｐゴシック" panose="020B0600070205080204" pitchFamily="50" charset="-128"/>
                        </a:rPr>
                        <a:t>-</a:t>
                      </a:r>
                      <a:r>
                        <a:rPr lang="ja-JP" altLang="en-US" sz="500" b="0" i="0" u="none" strike="noStrike" dirty="0">
                          <a:effectLst/>
                          <a:latin typeface="ＭＳ Ｐゴシック" panose="020B0600070205080204" pitchFamily="50" charset="-128"/>
                          <a:ea typeface="ＭＳ Ｐゴシック" panose="020B0600070205080204" pitchFamily="50" charset="-128"/>
                        </a:rPr>
                        <a:t>必要な商品登録を終え、最低限リリースできる状態に準備する</a:t>
                      </a:r>
                      <a:br>
                        <a:rPr lang="ja-JP" altLang="en-US" sz="600" b="0" i="0" u="none" strike="noStrike" dirty="0">
                          <a:effectLst/>
                          <a:latin typeface="ＭＳ Ｐゴシック" panose="020B0600070205080204" pitchFamily="50" charset="-128"/>
                          <a:ea typeface="ＭＳ Ｐゴシック" panose="020B0600070205080204" pitchFamily="50" charset="-128"/>
                        </a:rPr>
                      </a:br>
                      <a:endParaRPr lang="en-US" altLang="ja-JP" sz="600" b="0" i="0" u="none" strike="noStrike" dirty="0">
                        <a:effectLst/>
                        <a:latin typeface="ＭＳ Ｐゴシック" panose="020B0600070205080204" pitchFamily="50" charset="-128"/>
                        <a:ea typeface="ＭＳ Ｐゴシック" panose="020B0600070205080204" pitchFamily="50" charset="-128"/>
                      </a:endParaRPr>
                    </a:p>
                    <a:p>
                      <a:pPr marL="0" marR="0" indent="0" algn="l" defTabSz="914395" rtl="0" eaLnBrk="1" fontAlgn="t" latinLnBrk="0" hangingPunct="1">
                        <a:lnSpc>
                          <a:spcPct val="100000"/>
                        </a:lnSpc>
                        <a:spcBef>
                          <a:spcPts val="0"/>
                        </a:spcBef>
                        <a:spcAft>
                          <a:spcPts val="0"/>
                        </a:spcAft>
                        <a:buClrTx/>
                        <a:buSzTx/>
                        <a:buFontTx/>
                        <a:buNone/>
                        <a:tabLst/>
                        <a:defRPr/>
                      </a:pPr>
                      <a:r>
                        <a:rPr lang="ja-JP" altLang="en-US" sz="600" b="0" i="0" u="none" strike="noStrike" dirty="0">
                          <a:effectLst/>
                          <a:latin typeface="ＭＳ Ｐゴシック" panose="020B0600070205080204" pitchFamily="50" charset="-128"/>
                          <a:ea typeface="ＭＳ Ｐゴシック" panose="020B0600070205080204" pitchFamily="50" charset="-128"/>
                        </a:rPr>
                        <a:t>・成果検証</a:t>
                      </a:r>
                      <a:endParaRPr lang="en-US" altLang="ja-JP" sz="600" b="0" i="0" u="none" strike="noStrike" dirty="0">
                        <a:effectLst/>
                        <a:latin typeface="ＭＳ Ｐゴシック" panose="020B0600070205080204" pitchFamily="50" charset="-128"/>
                        <a:ea typeface="ＭＳ Ｐゴシック" panose="020B0600070205080204" pitchFamily="50" charset="-128"/>
                      </a:endParaRPr>
                    </a:p>
                    <a:p>
                      <a:pPr marL="0" marR="0" indent="0" algn="l" defTabSz="914395" rtl="0" eaLnBrk="1" fontAlgn="t" latinLnBrk="0" hangingPunct="1">
                        <a:lnSpc>
                          <a:spcPct val="100000"/>
                        </a:lnSpc>
                        <a:spcBef>
                          <a:spcPts val="0"/>
                        </a:spcBef>
                        <a:spcAft>
                          <a:spcPts val="0"/>
                        </a:spcAft>
                        <a:buClrTx/>
                        <a:buSzTx/>
                        <a:buFontTx/>
                        <a:buNone/>
                        <a:tabLst/>
                        <a:defRPr/>
                      </a:pPr>
                      <a:br>
                        <a:rPr lang="ja-JP" altLang="en-US" sz="600" b="0" i="0" u="none" strike="noStrike" dirty="0">
                          <a:effectLst/>
                          <a:latin typeface="ＭＳ Ｐゴシック" panose="020B0600070205080204" pitchFamily="50" charset="-128"/>
                          <a:ea typeface="ＭＳ Ｐゴシック" panose="020B0600070205080204" pitchFamily="50" charset="-128"/>
                        </a:rPr>
                      </a:br>
                      <a:r>
                        <a:rPr lang="ja-JP" altLang="en-US" sz="600" b="0" i="0" u="none" strike="noStrike" dirty="0">
                          <a:effectLst/>
                          <a:latin typeface="ＭＳ Ｐゴシック" panose="020B0600070205080204" pitchFamily="50" charset="-128"/>
                          <a:ea typeface="ＭＳ Ｐゴシック" panose="020B0600070205080204" pitchFamily="50" charset="-128"/>
                        </a:rPr>
                        <a:t>・社内での成果報告会</a:t>
                      </a:r>
                    </a:p>
                  </a:txBody>
                  <a:tcPr>
                    <a:lnL w="6350" cap="flat" cmpd="sng" algn="ctr">
                      <a:solidFill>
                        <a:srgbClr val="000000"/>
                      </a:solidFill>
                      <a:prstDash val="dot"/>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3187896"/>
                  </a:ext>
                </a:extLst>
              </a:tr>
              <a:tr h="748958">
                <a:tc>
                  <a:txBody>
                    <a:bodyPr/>
                    <a:lstStyle/>
                    <a:p>
                      <a:pPr algn="ctr" fontAlgn="ctr"/>
                      <a:r>
                        <a:rPr lang="ja-JP" altLang="en-US" sz="700" b="0" i="0" u="none" strike="noStrike" dirty="0">
                          <a:effectLst/>
                          <a:latin typeface="メイリオ" panose="020B0604030504040204" pitchFamily="50" charset="-128"/>
                          <a:ea typeface="メイリオ" panose="020B0604030504040204" pitchFamily="50" charset="-128"/>
                        </a:rPr>
                        <a:t>関係者</a:t>
                      </a:r>
                      <a:br>
                        <a:rPr lang="ja-JP" altLang="en-US" sz="700" b="0" i="0" u="none" strike="noStrike" dirty="0">
                          <a:effectLst/>
                          <a:latin typeface="メイリオ" panose="020B0604030504040204" pitchFamily="50" charset="-128"/>
                          <a:ea typeface="メイリオ" panose="020B0604030504040204" pitchFamily="50" charset="-128"/>
                        </a:rPr>
                      </a:br>
                      <a:r>
                        <a:rPr lang="ja-JP" altLang="en-US" sz="700" b="0" i="0" u="none" strike="noStrike" dirty="0">
                          <a:effectLst/>
                          <a:latin typeface="メイリオ" panose="020B0604030504040204" pitchFamily="50" charset="-128"/>
                          <a:ea typeface="メイリオ" panose="020B0604030504040204" pitchFamily="50" charset="-128"/>
                        </a:rPr>
                        <a:t>の役割</a:t>
                      </a:r>
                    </a:p>
                  </a:txBody>
                  <a:tcPr anchor="ctr">
                    <a:lnL w="190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a:txBody>
                    <a:bodyPr/>
                    <a:lstStyle/>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責任者）プロジェクトの狙い・方針等を社内全体、インターン生に説明</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担当者）自分自身の目標設定・共有、インターン生目標の確認・相談・社内共有、事前課題指導</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サポート・専門家）顔合わせ、信頼関係構築</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500" b="0" i="0" u="none" strike="noStrike" dirty="0">
                          <a:effectLst/>
                          <a:latin typeface="ＭＳ Ｐゴシック" panose="020B0600070205080204" pitchFamily="50" charset="-128"/>
                          <a:ea typeface="+mn-ea"/>
                        </a:rPr>
                        <a:t>責任者）</a:t>
                      </a:r>
                      <a:br>
                        <a:rPr lang="ja-JP" altLang="en-US" sz="500" b="0" i="0" u="none" strike="noStrike" dirty="0">
                          <a:effectLst/>
                          <a:latin typeface="ＭＳ Ｐゴシック" panose="020B0600070205080204" pitchFamily="50" charset="-128"/>
                          <a:ea typeface="+mn-ea"/>
                        </a:rPr>
                      </a:br>
                      <a:r>
                        <a:rPr lang="ja-JP" altLang="en-US" sz="500" b="0" i="0" u="none" strike="noStrike" dirty="0">
                          <a:effectLst/>
                          <a:latin typeface="ＭＳ Ｐゴシック" panose="020B0600070205080204" pitchFamily="50" charset="-128"/>
                          <a:ea typeface="+mn-ea"/>
                        </a:rPr>
                        <a:t>・会社の全体像、行動指針をレクチャー</a:t>
                      </a:r>
                      <a:br>
                        <a:rPr lang="ja-JP" altLang="en-US" sz="500" b="0" i="0" u="none" strike="noStrike" dirty="0">
                          <a:effectLst/>
                          <a:latin typeface="ＭＳ Ｐゴシック" panose="020B0600070205080204" pitchFamily="50" charset="-128"/>
                          <a:ea typeface="+mn-ea"/>
                        </a:rPr>
                      </a:br>
                      <a:r>
                        <a:rPr lang="ja-JP" altLang="en-US" sz="500" b="0" i="0" u="none" strike="noStrike" dirty="0">
                          <a:effectLst/>
                          <a:latin typeface="ＭＳ Ｐゴシック" panose="020B0600070205080204" pitchFamily="50" charset="-128"/>
                          <a:ea typeface="+mn-ea"/>
                        </a:rPr>
                        <a:t>・営業やセミナー等に同行させる</a:t>
                      </a:r>
                      <a:br>
                        <a:rPr lang="ja-JP" altLang="en-US" sz="500" b="0" i="0" u="none" strike="noStrike" dirty="0">
                          <a:effectLst/>
                          <a:latin typeface="ＭＳ Ｐゴシック" panose="020B0600070205080204" pitchFamily="50" charset="-128"/>
                          <a:ea typeface="+mn-ea"/>
                        </a:rPr>
                      </a:br>
                      <a:r>
                        <a:rPr lang="ja-JP" altLang="en-US" sz="500" b="0" i="0" u="none" strike="noStrike" dirty="0">
                          <a:effectLst/>
                          <a:latin typeface="ＭＳ Ｐゴシック" panose="020B0600070205080204" pitchFamily="50" charset="-128"/>
                          <a:ea typeface="+mn-ea"/>
                        </a:rPr>
                        <a:t>担当者）</a:t>
                      </a:r>
                      <a:br>
                        <a:rPr lang="ja-JP" altLang="en-US" sz="500" b="0" i="0" u="none" strike="noStrike" dirty="0">
                          <a:effectLst/>
                          <a:latin typeface="ＭＳ Ｐゴシック" panose="020B0600070205080204" pitchFamily="50" charset="-128"/>
                          <a:ea typeface="+mn-ea"/>
                        </a:rPr>
                      </a:br>
                      <a:r>
                        <a:rPr lang="ja-JP" altLang="en-US" sz="500" b="0" i="0" u="none" strike="noStrike" dirty="0">
                          <a:effectLst/>
                          <a:latin typeface="ＭＳ Ｐゴシック" panose="020B0600070205080204" pitchFamily="50" charset="-128"/>
                          <a:ea typeface="+mn-ea"/>
                        </a:rPr>
                        <a:t>・</a:t>
                      </a:r>
                      <a:r>
                        <a:rPr lang="en-US" altLang="ja-JP" sz="500" b="0" i="0" u="none" strike="noStrike" dirty="0">
                          <a:effectLst/>
                          <a:latin typeface="ＭＳ Ｐゴシック" panose="020B0600070205080204" pitchFamily="50" charset="-128"/>
                          <a:ea typeface="+mn-ea"/>
                        </a:rPr>
                        <a:t>Web</a:t>
                      </a:r>
                      <a:r>
                        <a:rPr lang="ja-JP" altLang="en-US" sz="500" b="0" i="0" u="none" strike="noStrike" dirty="0">
                          <a:effectLst/>
                          <a:latin typeface="ＭＳ Ｐゴシック" panose="020B0600070205080204" pitchFamily="50" charset="-128"/>
                          <a:ea typeface="+mn-ea"/>
                        </a:rPr>
                        <a:t>サイトの仕組みや業務内容のレクチャー</a:t>
                      </a:r>
                      <a:br>
                        <a:rPr lang="ja-JP" altLang="en-US" sz="500" b="0" i="0" u="none" strike="noStrike" dirty="0">
                          <a:effectLst/>
                          <a:latin typeface="ＭＳ Ｐゴシック" panose="020B0600070205080204" pitchFamily="50" charset="-128"/>
                          <a:ea typeface="+mn-ea"/>
                        </a:rPr>
                      </a:br>
                      <a:r>
                        <a:rPr lang="ja-JP" altLang="en-US" sz="500" b="0" i="0" u="none" strike="noStrike" dirty="0">
                          <a:effectLst/>
                          <a:latin typeface="ＭＳ Ｐゴシック" panose="020B0600070205080204" pitchFamily="50" charset="-128"/>
                          <a:ea typeface="+mn-ea"/>
                        </a:rPr>
                        <a:t>・目的・目標・計画を相談、社内共有・調整</a:t>
                      </a:r>
                      <a:endParaRPr lang="en-US" altLang="ja-JP" sz="500" b="0" i="0" u="none" strike="noStrike" dirty="0">
                        <a:effectLst/>
                        <a:latin typeface="ＭＳ Ｐゴシック" panose="020B0600070205080204" pitchFamily="50" charset="-128"/>
                        <a:ea typeface="+mn-ea"/>
                      </a:endParaRPr>
                    </a:p>
                    <a:p>
                      <a:pPr marL="0" marR="0" indent="0" algn="l" defTabSz="914400" rtl="0" eaLnBrk="1" fontAlgn="t" latinLnBrk="0" hangingPunct="1">
                        <a:lnSpc>
                          <a:spcPct val="100000"/>
                        </a:lnSpc>
                        <a:spcBef>
                          <a:spcPts val="0"/>
                        </a:spcBef>
                        <a:spcAft>
                          <a:spcPts val="0"/>
                        </a:spcAft>
                        <a:buClrTx/>
                        <a:buSzTx/>
                        <a:buFontTx/>
                        <a:buNone/>
                        <a:tabLst/>
                        <a:defRPr/>
                      </a:pPr>
                      <a:r>
                        <a:rPr lang="ja-JP" altLang="en-US" sz="500" b="0" i="0" u="none" strike="noStrike" dirty="0">
                          <a:effectLst/>
                          <a:latin typeface="ＭＳ Ｐゴシック" panose="020B0600070205080204" pitchFamily="50" charset="-128"/>
                          <a:ea typeface="+mn-ea"/>
                        </a:rPr>
                        <a:t>サポート）</a:t>
                      </a:r>
                      <a:br>
                        <a:rPr lang="en-US" altLang="ja-JP" sz="500" b="0" i="0" u="none" strike="noStrike" dirty="0">
                          <a:effectLst/>
                          <a:latin typeface="ＭＳ Ｐゴシック" panose="020B0600070205080204" pitchFamily="50" charset="-128"/>
                          <a:ea typeface="+mn-ea"/>
                        </a:rPr>
                      </a:br>
                      <a:r>
                        <a:rPr lang="ja-JP" altLang="en-US" sz="500" b="0" i="0" u="none" strike="noStrike" dirty="0">
                          <a:effectLst/>
                          <a:latin typeface="ＭＳ Ｐゴシック" panose="020B0600070205080204" pitchFamily="50" charset="-128"/>
                          <a:ea typeface="+mn-ea"/>
                        </a:rPr>
                        <a:t>・細かな疑問点、不安なことの解消・ケア</a:t>
                      </a:r>
                    </a:p>
                  </a:txBody>
                  <a:tcPr>
                    <a:lnL w="635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担当者）</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・商品登録の方法をレクチャー</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・必要な情報提供、フィードバック</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・ミッション説明</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サポート）</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・担当者不在時のフォロー</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txBody>
                  <a:tcP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担当者）</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・必要な情報提供、進捗確認、フィードバック</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・レポート・企画へのフィードバックとレクチャー</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サポート）</a:t>
                      </a:r>
                      <a:endParaRPr lang="en-US" altLang="ja-JP" sz="500" b="0" i="0" u="none" strike="noStrike" dirty="0">
                        <a:effectLst/>
                        <a:latin typeface="ＭＳ Ｐゴシック" panose="020B0600070205080204" pitchFamily="50" charset="-128"/>
                        <a:ea typeface="ＭＳ Ｐゴシック" panose="020B0600070205080204" pitchFamily="50" charset="-128"/>
                      </a:endParaRPr>
                    </a:p>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メンタルケア</a:t>
                      </a:r>
                    </a:p>
                  </a:txBody>
                  <a:tcP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担当者）</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・必要な情報提供、進捗確認、フィードバック</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・企画に対するフィードバック</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責任者）</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・企画に対するフィードバック</a:t>
                      </a:r>
                    </a:p>
                  </a:txBody>
                  <a:tcP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担当者）</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・必要な情報提供、進捗確認、フィードバック</a:t>
                      </a:r>
                    </a:p>
                  </a:txBody>
                  <a:tcP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t"/>
                      <a:r>
                        <a:rPr lang="ja-JP" altLang="en-US" sz="500" b="0" i="0" u="none" strike="noStrike" dirty="0">
                          <a:effectLst/>
                          <a:latin typeface="ＭＳ Ｐゴシック" panose="020B0600070205080204" pitchFamily="50" charset="-128"/>
                          <a:ea typeface="ＭＳ Ｐゴシック" panose="020B0600070205080204" pitchFamily="50" charset="-128"/>
                        </a:rPr>
                        <a:t>担当者）</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・必要な情報提供、進捗確認、フィードバック</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責任者）</a:t>
                      </a:r>
                      <a:br>
                        <a:rPr lang="ja-JP" altLang="en-US" sz="500" b="0" i="0" u="none" strike="noStrike" dirty="0">
                          <a:effectLst/>
                          <a:latin typeface="ＭＳ Ｐゴシック" panose="020B0600070205080204" pitchFamily="50" charset="-128"/>
                          <a:ea typeface="ＭＳ Ｐゴシック" panose="020B0600070205080204" pitchFamily="50" charset="-128"/>
                        </a:rPr>
                      </a:br>
                      <a:r>
                        <a:rPr lang="ja-JP" altLang="en-US" sz="500" b="0" i="0" u="none" strike="noStrike" dirty="0">
                          <a:effectLst/>
                          <a:latin typeface="ＭＳ Ｐゴシック" panose="020B0600070205080204" pitchFamily="50" charset="-128"/>
                          <a:ea typeface="ＭＳ Ｐゴシック" panose="020B0600070205080204" pitchFamily="50" charset="-128"/>
                        </a:rPr>
                        <a:t>・成果報告会の実施</a:t>
                      </a:r>
                    </a:p>
                  </a:txBody>
                  <a:tcPr>
                    <a:lnL w="6350" cap="flat" cmpd="sng" algn="ctr">
                      <a:solidFill>
                        <a:srgbClr val="000000"/>
                      </a:solidFill>
                      <a:prstDash val="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3725730"/>
                  </a:ext>
                </a:extLst>
              </a:tr>
            </a:tbl>
          </a:graphicData>
        </a:graphic>
      </p:graphicFrame>
      <p:sp>
        <p:nvSpPr>
          <p:cNvPr id="52" name="正方形/長方形 51"/>
          <p:cNvSpPr/>
          <p:nvPr/>
        </p:nvSpPr>
        <p:spPr>
          <a:xfrm>
            <a:off x="55153" y="404666"/>
            <a:ext cx="1565189" cy="1288523"/>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chemeClr val="tx1"/>
                </a:solidFill>
                <a:latin typeface="+mn-ea"/>
              </a:rPr>
              <a:t>・カーテン等インテリア商品中心にリアル店舗３、</a:t>
            </a:r>
            <a:r>
              <a:rPr lang="en-US" altLang="ja-JP" sz="800" dirty="0">
                <a:solidFill>
                  <a:schemeClr val="tx1"/>
                </a:solidFill>
                <a:latin typeface="+mn-ea"/>
              </a:rPr>
              <a:t>EC</a:t>
            </a:r>
            <a:r>
              <a:rPr lang="ja-JP" altLang="en-US" sz="800" dirty="0">
                <a:solidFill>
                  <a:schemeClr val="tx1"/>
                </a:solidFill>
                <a:latin typeface="+mn-ea"/>
              </a:rPr>
              <a:t>店舗３を運営</a:t>
            </a:r>
            <a:br>
              <a:rPr lang="en-US" altLang="ja-JP" sz="800" dirty="0">
                <a:solidFill>
                  <a:schemeClr val="tx1"/>
                </a:solidFill>
                <a:latin typeface="+mn-ea"/>
              </a:rPr>
            </a:br>
            <a:r>
              <a:rPr lang="ja-JP" altLang="en-US" sz="800" dirty="0">
                <a:solidFill>
                  <a:schemeClr val="tx1"/>
                </a:solidFill>
                <a:latin typeface="+mn-ea"/>
              </a:rPr>
              <a:t>・</a:t>
            </a:r>
            <a:r>
              <a:rPr lang="en-US" altLang="ja-JP" sz="800" dirty="0">
                <a:solidFill>
                  <a:schemeClr val="tx1"/>
                </a:solidFill>
                <a:latin typeface="+mn-ea"/>
              </a:rPr>
              <a:t>EC</a:t>
            </a:r>
            <a:r>
              <a:rPr lang="ja-JP" altLang="en-US" sz="800" dirty="0">
                <a:solidFill>
                  <a:schemeClr val="tx1"/>
                </a:solidFill>
                <a:latin typeface="+mn-ea"/>
              </a:rPr>
              <a:t>のカーテン等主要な商品は既にページが整備されている</a:t>
            </a:r>
            <a:endParaRPr lang="en-US" altLang="ja-JP" sz="800" dirty="0">
              <a:solidFill>
                <a:schemeClr val="tx1"/>
              </a:solidFill>
              <a:latin typeface="+mn-ea"/>
            </a:endParaRPr>
          </a:p>
          <a:p>
            <a:r>
              <a:rPr lang="ja-JP" altLang="en-US" sz="800" dirty="0">
                <a:solidFill>
                  <a:schemeClr val="tx1"/>
                </a:solidFill>
                <a:latin typeface="+mn-ea"/>
              </a:rPr>
              <a:t>・ニッチな商品は付属的な位置づけでページが充実していない</a:t>
            </a:r>
            <a:endParaRPr lang="en-US" altLang="ja-JP" sz="800" dirty="0">
              <a:solidFill>
                <a:schemeClr val="tx1"/>
              </a:solidFill>
              <a:latin typeface="+mn-ea"/>
            </a:endParaRPr>
          </a:p>
          <a:p>
            <a:r>
              <a:rPr lang="ja-JP" altLang="en-US" sz="800" dirty="0">
                <a:solidFill>
                  <a:schemeClr val="tx1"/>
                </a:solidFill>
                <a:latin typeface="+mn-ea"/>
              </a:rPr>
              <a:t>・現社員体制では主要商品のメンテナンスに限られる</a:t>
            </a:r>
            <a:endParaRPr lang="en-US" altLang="ja-JP" sz="800" dirty="0">
              <a:solidFill>
                <a:schemeClr val="tx1"/>
              </a:solidFill>
              <a:latin typeface="+mn-ea"/>
            </a:endParaRPr>
          </a:p>
        </p:txBody>
      </p:sp>
      <p:sp>
        <p:nvSpPr>
          <p:cNvPr id="9" name="テキスト ボックス 8"/>
          <p:cNvSpPr txBox="1"/>
          <p:nvPr/>
        </p:nvSpPr>
        <p:spPr>
          <a:xfrm>
            <a:off x="591523" y="275905"/>
            <a:ext cx="441146" cy="246221"/>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000" dirty="0">
                <a:latin typeface="メイリオ" panose="020B0604030504040204" pitchFamily="50" charset="-128"/>
                <a:ea typeface="メイリオ" panose="020B0604030504040204" pitchFamily="50" charset="-128"/>
              </a:rPr>
              <a:t>現状</a:t>
            </a:r>
          </a:p>
        </p:txBody>
      </p:sp>
      <p:sp>
        <p:nvSpPr>
          <p:cNvPr id="54" name="正方形/長方形 53"/>
          <p:cNvSpPr/>
          <p:nvPr/>
        </p:nvSpPr>
        <p:spPr>
          <a:xfrm>
            <a:off x="8265368" y="404667"/>
            <a:ext cx="1584176" cy="1288520"/>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chemeClr val="tx1"/>
                </a:solidFill>
                <a:latin typeface="+mn-ea"/>
              </a:rPr>
              <a:t>・ニッチな需要に応えるように、各商品カテゴリに特化したサイトを増やしていく</a:t>
            </a:r>
            <a:endParaRPr lang="en-US" altLang="ja-JP" sz="800" dirty="0">
              <a:solidFill>
                <a:schemeClr val="tx1"/>
              </a:solidFill>
              <a:latin typeface="+mn-ea"/>
            </a:endParaRPr>
          </a:p>
          <a:p>
            <a:r>
              <a:rPr lang="ja-JP" altLang="en-US" sz="800" dirty="0">
                <a:solidFill>
                  <a:schemeClr val="tx1"/>
                </a:solidFill>
                <a:latin typeface="+mn-ea"/>
              </a:rPr>
              <a:t>・それぞれに店長を任命し、</a:t>
            </a:r>
            <a:r>
              <a:rPr lang="en-US" altLang="ja-JP" sz="800" dirty="0">
                <a:solidFill>
                  <a:schemeClr val="tx1"/>
                </a:solidFill>
                <a:latin typeface="+mn-ea"/>
              </a:rPr>
              <a:t>EC</a:t>
            </a:r>
            <a:r>
              <a:rPr lang="ja-JP" altLang="en-US" sz="800" dirty="0">
                <a:solidFill>
                  <a:schemeClr val="tx1"/>
                </a:solidFill>
                <a:latin typeface="+mn-ea"/>
              </a:rPr>
              <a:t>部門を拡大</a:t>
            </a:r>
            <a:endParaRPr lang="en-US" altLang="ja-JP" sz="800" dirty="0">
              <a:solidFill>
                <a:schemeClr val="tx1"/>
              </a:solidFill>
              <a:latin typeface="+mn-ea"/>
            </a:endParaRPr>
          </a:p>
          <a:p>
            <a:r>
              <a:rPr lang="ja-JP" altLang="en-US" sz="800" dirty="0">
                <a:solidFill>
                  <a:schemeClr val="tx1"/>
                </a:solidFill>
                <a:latin typeface="+mn-ea"/>
              </a:rPr>
              <a:t>・一人ひとりが経営者としてマネジメントできるようにしていく</a:t>
            </a:r>
          </a:p>
        </p:txBody>
      </p:sp>
      <p:sp>
        <p:nvSpPr>
          <p:cNvPr id="55" name="テキスト ボックス 54"/>
          <p:cNvSpPr txBox="1"/>
          <p:nvPr/>
        </p:nvSpPr>
        <p:spPr>
          <a:xfrm>
            <a:off x="8691895" y="291576"/>
            <a:ext cx="697627" cy="246221"/>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000" dirty="0">
                <a:latin typeface="メイリオ" panose="020B0604030504040204" pitchFamily="50" charset="-128"/>
                <a:ea typeface="メイリオ" panose="020B0604030504040204" pitchFamily="50" charset="-128"/>
              </a:rPr>
              <a:t>ビジョン</a:t>
            </a:r>
          </a:p>
        </p:txBody>
      </p:sp>
      <p:sp>
        <p:nvSpPr>
          <p:cNvPr id="56" name="正方形/長方形 55"/>
          <p:cNvSpPr/>
          <p:nvPr/>
        </p:nvSpPr>
        <p:spPr>
          <a:xfrm>
            <a:off x="1793326" y="404666"/>
            <a:ext cx="1710837" cy="128852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dirty="0">
                <a:solidFill>
                  <a:schemeClr val="tx1"/>
                </a:solidFill>
                <a:latin typeface="+mn-ea"/>
              </a:rPr>
              <a:t>EC</a:t>
            </a:r>
            <a:r>
              <a:rPr lang="ja-JP" altLang="en-US" sz="800" dirty="0">
                <a:solidFill>
                  <a:schemeClr val="tx1"/>
                </a:solidFill>
                <a:latin typeface="+mn-ea"/>
              </a:rPr>
              <a:t>店舗の運営サポート、商品登録、市場調査を行い、特にカーテンレールやロールスクリーンなどのニッチ商品の売り上げを上げる、商品ページをつくる。</a:t>
            </a:r>
          </a:p>
        </p:txBody>
      </p:sp>
      <p:sp>
        <p:nvSpPr>
          <p:cNvPr id="60" name="テキスト ボックス 59"/>
          <p:cNvSpPr txBox="1"/>
          <p:nvPr/>
        </p:nvSpPr>
        <p:spPr>
          <a:xfrm>
            <a:off x="2405284" y="283633"/>
            <a:ext cx="441146" cy="246221"/>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000" dirty="0">
                <a:latin typeface="メイリオ" panose="020B0604030504040204" pitchFamily="50" charset="-128"/>
                <a:ea typeface="メイリオ" panose="020B0604030504040204" pitchFamily="50" charset="-128"/>
              </a:rPr>
              <a:t>概要</a:t>
            </a:r>
          </a:p>
        </p:txBody>
      </p:sp>
      <p:sp>
        <p:nvSpPr>
          <p:cNvPr id="15" name="右中かっこ 14"/>
          <p:cNvSpPr/>
          <p:nvPr/>
        </p:nvSpPr>
        <p:spPr>
          <a:xfrm rot="16200000">
            <a:off x="4895804" y="-3116538"/>
            <a:ext cx="113087" cy="9794390"/>
          </a:xfrm>
          <a:prstGeom prst="rightBrace">
            <a:avLst>
              <a:gd name="adj1" fmla="val 121206"/>
              <a:gd name="adj2" fmla="val 50000"/>
            </a:avLst>
          </a:prstGeom>
          <a:ln w="6350">
            <a:prstDash val="soli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latin typeface="メイリオ" panose="020B0604030504040204" pitchFamily="50" charset="-128"/>
              <a:ea typeface="メイリオ"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2991908478"/>
              </p:ext>
            </p:extLst>
          </p:nvPr>
        </p:nvGraphicFramePr>
        <p:xfrm>
          <a:off x="3546432" y="404663"/>
          <a:ext cx="2126649" cy="1288524"/>
        </p:xfrm>
        <a:graphic>
          <a:graphicData uri="http://schemas.openxmlformats.org/drawingml/2006/table">
            <a:tbl>
              <a:tblPr firstRow="1" bandRow="1">
                <a:tableStyleId>{D7AC3CCA-C797-4891-BE02-D94E43425B78}</a:tableStyleId>
              </a:tblPr>
              <a:tblGrid>
                <a:gridCol w="326448">
                  <a:extLst>
                    <a:ext uri="{9D8B030D-6E8A-4147-A177-3AD203B41FA5}">
                      <a16:colId xmlns:a16="http://schemas.microsoft.com/office/drawing/2014/main" val="3281969342"/>
                    </a:ext>
                  </a:extLst>
                </a:gridCol>
                <a:gridCol w="1800201">
                  <a:extLst>
                    <a:ext uri="{9D8B030D-6E8A-4147-A177-3AD203B41FA5}">
                      <a16:colId xmlns:a16="http://schemas.microsoft.com/office/drawing/2014/main" val="4293829832"/>
                    </a:ext>
                  </a:extLst>
                </a:gridCol>
              </a:tblGrid>
              <a:tr h="644262">
                <a:tc>
                  <a:txBody>
                    <a:bodyPr/>
                    <a:lstStyle/>
                    <a:p>
                      <a:pPr algn="ctr"/>
                      <a:r>
                        <a:rPr kumimoji="1" lang="ja-JP" altLang="en-US" sz="800" b="0" dirty="0">
                          <a:latin typeface="メイリオ" panose="020B0604030504040204" pitchFamily="50" charset="-128"/>
                          <a:ea typeface="メイリオ" panose="020B0604030504040204" pitchFamily="50" charset="-128"/>
                        </a:rPr>
                        <a:t>定性目標</a:t>
                      </a:r>
                    </a:p>
                  </a:txBody>
                  <a:tcPr vert="eaVert">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r>
                        <a:rPr kumimoji="1" lang="en-US" altLang="ja-JP" sz="700" b="0" dirty="0"/>
                        <a:t>【</a:t>
                      </a:r>
                      <a:r>
                        <a:rPr kumimoji="1" lang="ja-JP" altLang="en-US" sz="700" b="0" dirty="0"/>
                        <a:t>挑戦</a:t>
                      </a:r>
                      <a:r>
                        <a:rPr kumimoji="1" lang="en-US" altLang="ja-JP" sz="700" b="0" dirty="0"/>
                        <a:t>】</a:t>
                      </a:r>
                      <a:r>
                        <a:rPr kumimoji="1" lang="ja-JP" altLang="en-US" sz="700" b="0" dirty="0"/>
                        <a:t>サイトの売上分析と改善</a:t>
                      </a:r>
                    </a:p>
                    <a:p>
                      <a:r>
                        <a:rPr kumimoji="1" lang="en-US" altLang="ja-JP" sz="700" b="0" dirty="0"/>
                        <a:t>【</a:t>
                      </a:r>
                      <a:r>
                        <a:rPr kumimoji="1" lang="ja-JP" altLang="en-US" sz="700" b="0" dirty="0"/>
                        <a:t>基本</a:t>
                      </a:r>
                      <a:r>
                        <a:rPr kumimoji="1" lang="en-US" altLang="ja-JP" sz="700" b="0" dirty="0"/>
                        <a:t>】</a:t>
                      </a:r>
                    </a:p>
                    <a:p>
                      <a:r>
                        <a:rPr kumimoji="1" lang="ja-JP" altLang="en-US" sz="700" b="0" dirty="0"/>
                        <a:t>・ニッチ商品の商品ページ（特集サイト）のリリース</a:t>
                      </a:r>
                      <a:endParaRPr kumimoji="1" lang="en-US" altLang="ja-JP" sz="700" b="0" dirty="0"/>
                    </a:p>
                    <a:p>
                      <a:r>
                        <a:rPr kumimoji="1" lang="ja-JP" altLang="en-US" sz="700" b="0" dirty="0"/>
                        <a:t>・ニッチ商品のページコンセプトのまとめ</a:t>
                      </a: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471174934"/>
                  </a:ext>
                </a:extLst>
              </a:tr>
              <a:tr h="644262">
                <a:tc>
                  <a:txBody>
                    <a:bodyPr/>
                    <a:lstStyle/>
                    <a:p>
                      <a:pPr algn="ctr"/>
                      <a:r>
                        <a:rPr kumimoji="1" lang="ja-JP" altLang="en-US" sz="800" b="0" dirty="0">
                          <a:latin typeface="メイリオ" panose="020B0604030504040204" pitchFamily="50" charset="-128"/>
                          <a:ea typeface="メイリオ" panose="020B0604030504040204" pitchFamily="50" charset="-128"/>
                        </a:rPr>
                        <a:t>定量目標</a:t>
                      </a:r>
                    </a:p>
                  </a:txBody>
                  <a:tcPr vert="eaVert">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kumimoji="1" lang="en-US" altLang="ja-JP" sz="700" dirty="0"/>
                        <a:t>【</a:t>
                      </a:r>
                      <a:r>
                        <a:rPr kumimoji="1" lang="ja-JP" altLang="en-US" sz="700" dirty="0"/>
                        <a:t>挑戦</a:t>
                      </a:r>
                      <a:r>
                        <a:rPr kumimoji="1" lang="en-US" altLang="ja-JP" sz="700" dirty="0"/>
                        <a:t>】</a:t>
                      </a:r>
                      <a:r>
                        <a:rPr kumimoji="1" lang="ja-JP" altLang="en-US" sz="700" dirty="0"/>
                        <a:t>サイトの売上　</a:t>
                      </a:r>
                      <a:r>
                        <a:rPr kumimoji="1" lang="en-US" altLang="ja-JP" sz="700" dirty="0"/>
                        <a:t>10</a:t>
                      </a:r>
                      <a:r>
                        <a:rPr kumimoji="1" lang="ja-JP" altLang="en-US" sz="700" dirty="0"/>
                        <a:t>万円</a:t>
                      </a:r>
                      <a:r>
                        <a:rPr kumimoji="1" lang="en-US" altLang="ja-JP" sz="700" dirty="0"/>
                        <a:t>/</a:t>
                      </a:r>
                      <a:r>
                        <a:rPr kumimoji="1" lang="ja-JP" altLang="en-US" sz="700" dirty="0"/>
                        <a:t>週</a:t>
                      </a:r>
                      <a:endParaRPr kumimoji="1" lang="en-US" altLang="ja-JP" sz="700" dirty="0"/>
                    </a:p>
                    <a:p>
                      <a:r>
                        <a:rPr kumimoji="1" lang="en-US" altLang="ja-JP" sz="700" dirty="0"/>
                        <a:t>【</a:t>
                      </a:r>
                      <a:r>
                        <a:rPr kumimoji="1" lang="ja-JP" altLang="en-US" sz="700" dirty="0"/>
                        <a:t>基本</a:t>
                      </a:r>
                      <a:r>
                        <a:rPr kumimoji="1" lang="en-US" altLang="ja-JP" sz="700" dirty="0"/>
                        <a:t>】</a:t>
                      </a:r>
                      <a:r>
                        <a:rPr kumimoji="1" lang="ja-JP" altLang="en-US" sz="700" dirty="0"/>
                        <a:t>商品登録　</a:t>
                      </a:r>
                      <a:r>
                        <a:rPr kumimoji="1" lang="en-US" altLang="ja-JP" sz="700" dirty="0"/>
                        <a:t>30</a:t>
                      </a:r>
                      <a:r>
                        <a:rPr kumimoji="1" lang="ja-JP" altLang="en-US" sz="700" dirty="0"/>
                        <a:t>件</a:t>
                      </a:r>
                      <a:endParaRPr kumimoji="1" lang="en-US" altLang="ja-JP" sz="700" dirty="0"/>
                    </a:p>
                    <a:p>
                      <a:r>
                        <a:rPr kumimoji="1" lang="en-US" altLang="ja-JP" sz="700" dirty="0"/>
                        <a:t>【</a:t>
                      </a:r>
                      <a:r>
                        <a:rPr kumimoji="1" lang="ja-JP" altLang="en-US" sz="700" dirty="0"/>
                        <a:t>必達</a:t>
                      </a:r>
                      <a:r>
                        <a:rPr kumimoji="1" lang="en-US" altLang="ja-JP" sz="700" dirty="0"/>
                        <a:t>】</a:t>
                      </a:r>
                      <a:r>
                        <a:rPr kumimoji="1" lang="ja-JP" altLang="en-US" sz="700" dirty="0"/>
                        <a:t>商品登録　</a:t>
                      </a:r>
                      <a:r>
                        <a:rPr kumimoji="1" lang="en-US" altLang="ja-JP" sz="700" dirty="0"/>
                        <a:t>10</a:t>
                      </a:r>
                      <a:r>
                        <a:rPr kumimoji="1" lang="ja-JP" altLang="en-US" sz="700" dirty="0"/>
                        <a:t>件</a:t>
                      </a:r>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8725754"/>
                  </a:ext>
                </a:extLst>
              </a:tr>
            </a:tbl>
          </a:graphicData>
        </a:graphic>
      </p:graphicFrame>
      <p:sp>
        <p:nvSpPr>
          <p:cNvPr id="31" name="右矢印 30"/>
          <p:cNvSpPr/>
          <p:nvPr/>
        </p:nvSpPr>
        <p:spPr>
          <a:xfrm>
            <a:off x="1650706" y="922914"/>
            <a:ext cx="125265" cy="252027"/>
          </a:xfrm>
          <a:prstGeom prst="rightArrow">
            <a:avLst/>
          </a:prstGeom>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latin typeface="メイリオ" panose="020B0604030504040204" pitchFamily="50" charset="-128"/>
              <a:ea typeface="メイリオ"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3222105847"/>
              </p:ext>
            </p:extLst>
          </p:nvPr>
        </p:nvGraphicFramePr>
        <p:xfrm>
          <a:off x="5711426" y="404663"/>
          <a:ext cx="2344140" cy="1321297"/>
        </p:xfrm>
        <a:graphic>
          <a:graphicData uri="http://schemas.openxmlformats.org/drawingml/2006/table">
            <a:tbl>
              <a:tblPr firstRow="1" bandRow="1">
                <a:tableStyleId>{D7AC3CCA-C797-4891-BE02-D94E43425B78}</a:tableStyleId>
              </a:tblPr>
              <a:tblGrid>
                <a:gridCol w="382956">
                  <a:extLst>
                    <a:ext uri="{9D8B030D-6E8A-4147-A177-3AD203B41FA5}">
                      <a16:colId xmlns:a16="http://schemas.microsoft.com/office/drawing/2014/main" val="3861081726"/>
                    </a:ext>
                  </a:extLst>
                </a:gridCol>
                <a:gridCol w="1961184">
                  <a:extLst>
                    <a:ext uri="{9D8B030D-6E8A-4147-A177-3AD203B41FA5}">
                      <a16:colId xmlns:a16="http://schemas.microsoft.com/office/drawing/2014/main" val="4069324544"/>
                    </a:ext>
                  </a:extLst>
                </a:gridCol>
              </a:tblGrid>
              <a:tr h="429508">
                <a:tc>
                  <a:txBody>
                    <a:bodyPr/>
                    <a:lstStyle/>
                    <a:p>
                      <a:pPr algn="ctr"/>
                      <a:r>
                        <a:rPr kumimoji="1" lang="ja-JP" altLang="en-US" sz="400" b="0" dirty="0">
                          <a:latin typeface="メイリオ" panose="020B0604030504040204" pitchFamily="50" charset="-128"/>
                          <a:ea typeface="メイリオ" panose="020B0604030504040204" pitchFamily="50" charset="-128"/>
                        </a:rPr>
                        <a:t>学生の</a:t>
                      </a:r>
                      <a:r>
                        <a:rPr kumimoji="1" lang="ja-JP" altLang="en-US" sz="700" b="0" dirty="0">
                          <a:latin typeface="メイリオ" panose="020B0604030504040204" pitchFamily="50" charset="-128"/>
                          <a:ea typeface="メイリオ" panose="020B0604030504040204" pitchFamily="50" charset="-128"/>
                        </a:rPr>
                        <a:t>成長目標</a:t>
                      </a:r>
                    </a:p>
                  </a:txBody>
                  <a:tcPr vert="eaVert">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r>
                        <a:rPr kumimoji="1" lang="ja-JP" altLang="en-US" sz="600" b="0" dirty="0"/>
                        <a:t>・ネットショップ運営の基本理解、商品ページ登録ができる</a:t>
                      </a:r>
                      <a:br>
                        <a:rPr kumimoji="1" lang="en-US" altLang="ja-JP" sz="600" b="0" dirty="0"/>
                      </a:br>
                      <a:r>
                        <a:rPr kumimoji="1" lang="ja-JP" altLang="en-US" sz="600" b="0" dirty="0"/>
                        <a:t>・マーケティング・コピーライティングの実践的スキル</a:t>
                      </a: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367012622"/>
                  </a:ext>
                </a:extLst>
              </a:tr>
              <a:tr h="434589">
                <a:tc>
                  <a:txBody>
                    <a:bodyPr/>
                    <a:lstStyle/>
                    <a:p>
                      <a:pPr algn="ctr"/>
                      <a:r>
                        <a:rPr kumimoji="1" lang="ja-JP" altLang="en-US" sz="700" dirty="0">
                          <a:latin typeface="メイリオ" panose="020B0604030504040204" pitchFamily="50" charset="-128"/>
                          <a:ea typeface="メイリオ" panose="020B0604030504040204" pitchFamily="50" charset="-128"/>
                        </a:rPr>
                        <a:t>社内</a:t>
                      </a:r>
                      <a:r>
                        <a:rPr kumimoji="1" lang="ja-JP" altLang="en-US" sz="600" dirty="0">
                          <a:latin typeface="メイリオ" panose="020B0604030504040204" pitchFamily="50" charset="-128"/>
                          <a:ea typeface="メイリオ" panose="020B0604030504040204" pitchFamily="50" charset="-128"/>
                        </a:rPr>
                        <a:t>への波及効果</a:t>
                      </a:r>
                      <a:endParaRPr kumimoji="1" lang="ja-JP" altLang="en-US" sz="700" dirty="0">
                        <a:latin typeface="メイリオ" panose="020B0604030504040204" pitchFamily="50" charset="-128"/>
                        <a:ea typeface="メイリオ" panose="020B0604030504040204" pitchFamily="50" charset="-128"/>
                      </a:endParaRPr>
                    </a:p>
                  </a:txBody>
                  <a:tcPr vert="eaVert">
                    <a:lnL w="19050" cap="flat" cmpd="sng" algn="ctr">
                      <a:solidFill>
                        <a:schemeClr val="tx1"/>
                      </a:solidFill>
                      <a:prstDash val="solid"/>
                      <a:round/>
                      <a:headEnd type="none" w="med" len="med"/>
                      <a:tailEnd type="none" w="med" len="med"/>
                    </a:lnL>
                    <a:solidFill>
                      <a:schemeClr val="accent2">
                        <a:lumMod val="20000"/>
                        <a:lumOff val="80000"/>
                      </a:schemeClr>
                    </a:solidFill>
                  </a:tcPr>
                </a:tc>
                <a:tc>
                  <a:txBody>
                    <a:bodyPr/>
                    <a:lstStyle/>
                    <a:p>
                      <a:r>
                        <a:rPr kumimoji="1" lang="ja-JP" altLang="en-US" sz="600" dirty="0"/>
                        <a:t>・</a:t>
                      </a:r>
                      <a:r>
                        <a:rPr kumimoji="1" lang="en-US" altLang="ja-JP" sz="600" dirty="0"/>
                        <a:t>EC</a:t>
                      </a:r>
                      <a:r>
                        <a:rPr kumimoji="1" lang="ja-JP" altLang="en-US" sz="600" dirty="0"/>
                        <a:t>担当者の育成ノウハウの蓄積</a:t>
                      </a:r>
                      <a:br>
                        <a:rPr kumimoji="1" lang="en-US" altLang="ja-JP" sz="600" dirty="0"/>
                      </a:br>
                      <a:r>
                        <a:rPr kumimoji="1" lang="ja-JP" altLang="en-US" sz="600" dirty="0"/>
                        <a:t>・</a:t>
                      </a:r>
                      <a:r>
                        <a:rPr kumimoji="1" lang="en-US" altLang="ja-JP" sz="600" dirty="0"/>
                        <a:t>EC</a:t>
                      </a:r>
                      <a:r>
                        <a:rPr kumimoji="1" lang="ja-JP" altLang="en-US" sz="600" dirty="0"/>
                        <a:t>業務の見直し</a:t>
                      </a:r>
                      <a:br>
                        <a:rPr kumimoji="1" lang="en-US" altLang="ja-JP" sz="600" dirty="0"/>
                      </a:br>
                      <a:r>
                        <a:rPr kumimoji="1" lang="ja-JP" altLang="en-US" sz="600" dirty="0"/>
                        <a:t>・販売戦略に今までと違う視点を入れる</a:t>
                      </a:r>
                    </a:p>
                  </a:txBody>
                  <a:tcPr>
                    <a:lnR w="1905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17982533"/>
                  </a:ext>
                </a:extLst>
              </a:tr>
              <a:tr h="429508">
                <a:tc>
                  <a:txBody>
                    <a:bodyPr/>
                    <a:lstStyle/>
                    <a:p>
                      <a:pPr algn="ctr"/>
                      <a:r>
                        <a:rPr kumimoji="1" lang="ja-JP" altLang="en-US" sz="700" dirty="0">
                          <a:latin typeface="メイリオ" panose="020B0604030504040204" pitchFamily="50" charset="-128"/>
                          <a:ea typeface="メイリオ" panose="020B0604030504040204" pitchFamily="50" charset="-128"/>
                        </a:rPr>
                        <a:t>社会</a:t>
                      </a:r>
                      <a:r>
                        <a:rPr kumimoji="1" lang="ja-JP" altLang="en-US" sz="600" dirty="0">
                          <a:latin typeface="メイリオ" panose="020B0604030504040204" pitchFamily="50" charset="-128"/>
                          <a:ea typeface="メイリオ" panose="020B0604030504040204" pitchFamily="50" charset="-128"/>
                        </a:rPr>
                        <a:t>への波及効果</a:t>
                      </a:r>
                      <a:endParaRPr kumimoji="1" lang="ja-JP" altLang="en-US" sz="700" dirty="0">
                        <a:latin typeface="メイリオ" panose="020B0604030504040204" pitchFamily="50" charset="-128"/>
                        <a:ea typeface="メイリオ" panose="020B0604030504040204" pitchFamily="50" charset="-128"/>
                      </a:endParaRPr>
                    </a:p>
                  </a:txBody>
                  <a:tcPr vert="eaVert">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kumimoji="1" lang="ja-JP" altLang="en-US" sz="600" dirty="0"/>
                        <a:t>・中小企業が大手に対抗するためのランチェスター戦略成功モデルづくり</a:t>
                      </a:r>
                      <a:br>
                        <a:rPr kumimoji="1" lang="en-US" altLang="ja-JP" sz="600" dirty="0"/>
                      </a:br>
                      <a:r>
                        <a:rPr kumimoji="1" lang="ja-JP" altLang="en-US" sz="600" dirty="0"/>
                        <a:t>・今までになかったニッチ商品の特徴を分かりやすく比較できるサイトで消費者を救う</a:t>
                      </a:r>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9271566"/>
                  </a:ext>
                </a:extLst>
              </a:tr>
            </a:tbl>
          </a:graphicData>
        </a:graphic>
      </p:graphicFrame>
      <p:sp>
        <p:nvSpPr>
          <p:cNvPr id="66" name="テキスト ボックス 65"/>
          <p:cNvSpPr txBox="1"/>
          <p:nvPr/>
        </p:nvSpPr>
        <p:spPr>
          <a:xfrm>
            <a:off x="5503677" y="288711"/>
            <a:ext cx="415498" cy="17485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tIns="36000" bIns="0" rtlCol="0" anchor="ctr">
            <a:spAutoFit/>
          </a:bodyPr>
          <a:lstStyle/>
          <a:p>
            <a:r>
              <a:rPr lang="ja-JP" altLang="en-US" sz="900" dirty="0">
                <a:latin typeface="メイリオ" panose="020B0604030504040204" pitchFamily="50" charset="-128"/>
                <a:ea typeface="メイリオ" panose="020B0604030504040204" pitchFamily="50" charset="-128"/>
              </a:rPr>
              <a:t>目標</a:t>
            </a:r>
          </a:p>
        </p:txBody>
      </p:sp>
      <p:sp>
        <p:nvSpPr>
          <p:cNvPr id="69" name="右矢印 68"/>
          <p:cNvSpPr/>
          <p:nvPr/>
        </p:nvSpPr>
        <p:spPr>
          <a:xfrm>
            <a:off x="8097834" y="911125"/>
            <a:ext cx="125265" cy="252027"/>
          </a:xfrm>
          <a:prstGeom prst="rightArrow">
            <a:avLst/>
          </a:prstGeom>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latin typeface="メイリオ" panose="020B0604030504040204" pitchFamily="50" charset="-128"/>
              <a:ea typeface="メイリオ"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749292623"/>
              </p:ext>
            </p:extLst>
          </p:nvPr>
        </p:nvGraphicFramePr>
        <p:xfrm>
          <a:off x="55153" y="5774129"/>
          <a:ext cx="2593593" cy="1052945"/>
        </p:xfrm>
        <a:graphic>
          <a:graphicData uri="http://schemas.openxmlformats.org/drawingml/2006/table">
            <a:tbl>
              <a:tblPr firstRow="1" bandRow="1">
                <a:tableStyleId>{C4B1156A-380E-4F78-BDF5-A606A8083BF9}</a:tableStyleId>
              </a:tblPr>
              <a:tblGrid>
                <a:gridCol w="492116">
                  <a:extLst>
                    <a:ext uri="{9D8B030D-6E8A-4147-A177-3AD203B41FA5}">
                      <a16:colId xmlns:a16="http://schemas.microsoft.com/office/drawing/2014/main" val="2154049327"/>
                    </a:ext>
                  </a:extLst>
                </a:gridCol>
                <a:gridCol w="640966">
                  <a:extLst>
                    <a:ext uri="{9D8B030D-6E8A-4147-A177-3AD203B41FA5}">
                      <a16:colId xmlns:a16="http://schemas.microsoft.com/office/drawing/2014/main" val="2705139210"/>
                    </a:ext>
                  </a:extLst>
                </a:gridCol>
                <a:gridCol w="1460511">
                  <a:extLst>
                    <a:ext uri="{9D8B030D-6E8A-4147-A177-3AD203B41FA5}">
                      <a16:colId xmlns:a16="http://schemas.microsoft.com/office/drawing/2014/main" val="1626631248"/>
                    </a:ext>
                  </a:extLst>
                </a:gridCol>
              </a:tblGrid>
              <a:tr h="152190">
                <a:tc>
                  <a:txBody>
                    <a:bodyPr/>
                    <a:lstStyle/>
                    <a:p>
                      <a:pPr algn="ctr"/>
                      <a:r>
                        <a:rPr kumimoji="1" lang="ja-JP" altLang="en-US" sz="400" b="0" dirty="0">
                          <a:solidFill>
                            <a:schemeClr val="bg1"/>
                          </a:solidFill>
                          <a:latin typeface="メイリオ" panose="020B0604030504040204" pitchFamily="50" charset="-128"/>
                          <a:ea typeface="メイリオ" panose="020B0604030504040204" pitchFamily="50" charset="-128"/>
                        </a:rPr>
                        <a:t>立場</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kumimoji="1" lang="ja-JP" altLang="en-US" sz="400" b="0" dirty="0">
                          <a:solidFill>
                            <a:schemeClr val="bg1"/>
                          </a:solidFill>
                          <a:latin typeface="メイリオ" panose="020B0604030504040204" pitchFamily="50" charset="-128"/>
                          <a:ea typeface="メイリオ" panose="020B0604030504040204" pitchFamily="50" charset="-128"/>
                        </a:rPr>
                        <a:t>名前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kumimoji="1" lang="ja-JP" altLang="en-US" sz="400" b="0" dirty="0">
                          <a:solidFill>
                            <a:schemeClr val="bg1"/>
                          </a:solidFill>
                          <a:latin typeface="メイリオ" panose="020B0604030504040204" pitchFamily="50" charset="-128"/>
                          <a:ea typeface="メイリオ" panose="020B0604030504040204" pitchFamily="50" charset="-128"/>
                        </a:rPr>
                        <a:t>役割</a:t>
                      </a:r>
                      <a:r>
                        <a:rPr kumimoji="1" lang="ja-JP" altLang="en-US" sz="300" b="0" dirty="0">
                          <a:solidFill>
                            <a:schemeClr val="bg1"/>
                          </a:solidFill>
                          <a:latin typeface="メイリオ" panose="020B0604030504040204" pitchFamily="50" charset="-128"/>
                          <a:ea typeface="メイリオ" panose="020B0604030504040204" pitchFamily="50" charset="-128"/>
                        </a:rPr>
                        <a:t>（小学校の場合）</a:t>
                      </a:r>
                      <a:endParaRPr kumimoji="1" lang="ja-JP" altLang="en-US" sz="400" b="0" dirty="0">
                        <a:solidFill>
                          <a:schemeClr val="bg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421933680"/>
                  </a:ext>
                </a:extLst>
              </a:tr>
              <a:tr h="180109">
                <a:tc>
                  <a:txBody>
                    <a:bodyPr/>
                    <a:lstStyle/>
                    <a:p>
                      <a:pPr algn="ctr"/>
                      <a:r>
                        <a:rPr kumimoji="1" lang="ja-JP" altLang="en-US" sz="400" dirty="0">
                          <a:latin typeface="メイリオ" panose="020B0604030504040204" pitchFamily="50" charset="-128"/>
                          <a:ea typeface="メイリオ" panose="020B0604030504040204" pitchFamily="50" charset="-128"/>
                        </a:rPr>
                        <a:t>責任者</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400" dirty="0">
                          <a:latin typeface="+mn-ea"/>
                          <a:ea typeface="+mn-ea"/>
                        </a:rPr>
                        <a:t>小川社長</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400" dirty="0">
                          <a:latin typeface="メイリオ" panose="020B0604030504040204" pitchFamily="50" charset="-128"/>
                          <a:ea typeface="メイリオ" panose="020B0604030504040204" pitchFamily="50" charset="-128"/>
                        </a:rPr>
                        <a:t>監督（校長先生）</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6433881"/>
                  </a:ext>
                </a:extLst>
              </a:tr>
              <a:tr h="180109">
                <a:tc>
                  <a:txBody>
                    <a:bodyPr/>
                    <a:lstStyle/>
                    <a:p>
                      <a:pPr algn="ctr"/>
                      <a:r>
                        <a:rPr kumimoji="1" lang="ja-JP" altLang="en-US" sz="400" dirty="0">
                          <a:latin typeface="メイリオ" panose="020B0604030504040204" pitchFamily="50" charset="-128"/>
                          <a:ea typeface="メイリオ" panose="020B0604030504040204" pitchFamily="50" charset="-128"/>
                        </a:rPr>
                        <a:t>担当者</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400" dirty="0">
                          <a:latin typeface="+mn-ea"/>
                          <a:ea typeface="+mn-ea"/>
                        </a:rPr>
                        <a:t>EC</a:t>
                      </a:r>
                      <a:r>
                        <a:rPr kumimoji="1" lang="ja-JP" altLang="en-US" sz="400" dirty="0">
                          <a:latin typeface="+mn-ea"/>
                          <a:ea typeface="+mn-ea"/>
                        </a:rPr>
                        <a:t>事業部　宮川</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400" dirty="0">
                          <a:latin typeface="メイリオ" panose="020B0604030504040204" pitchFamily="50" charset="-128"/>
                          <a:ea typeface="メイリオ" panose="020B0604030504040204" pitchFamily="50" charset="-128"/>
                        </a:rPr>
                        <a:t>上司・教育係（担任）</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597463"/>
                  </a:ext>
                </a:extLst>
              </a:tr>
              <a:tr h="180109">
                <a:tc>
                  <a:txBody>
                    <a:bodyPr/>
                    <a:lstStyle/>
                    <a:p>
                      <a:pPr algn="ctr"/>
                      <a:r>
                        <a:rPr kumimoji="1" lang="ja-JP" altLang="en-US" sz="400" dirty="0">
                          <a:latin typeface="メイリオ" panose="020B0604030504040204" pitchFamily="50" charset="-128"/>
                          <a:ea typeface="メイリオ" panose="020B0604030504040204" pitchFamily="50" charset="-128"/>
                        </a:rPr>
                        <a:t>サポート</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400" dirty="0">
                          <a:latin typeface="+mn-ea"/>
                          <a:ea typeface="+mn-ea"/>
                        </a:rPr>
                        <a:t>総務部　田中</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400" dirty="0">
                          <a:latin typeface="メイリオ" panose="020B0604030504040204" pitchFamily="50" charset="-128"/>
                          <a:ea typeface="メイリオ" panose="020B0604030504040204" pitchFamily="50" charset="-128"/>
                        </a:rPr>
                        <a:t>気軽な相談相手、先輩（保健室）</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0302780"/>
                  </a:ext>
                </a:extLst>
              </a:tr>
              <a:tr h="180109">
                <a:tc>
                  <a:txBody>
                    <a:bodyPr/>
                    <a:lstStyle/>
                    <a:p>
                      <a:pPr algn="ctr"/>
                      <a:r>
                        <a:rPr kumimoji="1" lang="ja-JP" altLang="en-US" sz="400" dirty="0">
                          <a:latin typeface="メイリオ" panose="020B0604030504040204" pitchFamily="50" charset="-128"/>
                          <a:ea typeface="メイリオ" panose="020B0604030504040204" pitchFamily="50" charset="-128"/>
                        </a:rPr>
                        <a:t>専門家</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400" dirty="0">
                          <a:latin typeface="+mn-ea"/>
                          <a:ea typeface="+mn-ea"/>
                        </a:rPr>
                        <a:t>-</a:t>
                      </a: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400" dirty="0">
                          <a:latin typeface="メイリオ" panose="020B0604030504040204" pitchFamily="50" charset="-128"/>
                          <a:ea typeface="メイリオ" panose="020B0604030504040204" pitchFamily="50" charset="-128"/>
                        </a:rPr>
                        <a:t>専門知識の提供（図書室）</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460133"/>
                  </a:ext>
                </a:extLst>
              </a:tr>
              <a:tr h="180109">
                <a:tc>
                  <a:txBody>
                    <a:bodyPr/>
                    <a:lstStyle/>
                    <a:p>
                      <a:pPr algn="ctr"/>
                      <a:r>
                        <a:rPr kumimoji="1" lang="ja-JP" altLang="en-US" sz="400" dirty="0">
                          <a:latin typeface="メイリオ" panose="020B0604030504040204" pitchFamily="50" charset="-128"/>
                          <a:ea typeface="メイリオ" panose="020B0604030504040204" pitchFamily="50" charset="-128"/>
                        </a:rPr>
                        <a:t>その他</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endParaRPr kumimoji="1" lang="ja-JP" altLang="en-US" sz="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l"/>
                      <a:endParaRPr kumimoji="1" lang="ja-JP" altLang="en-US" sz="4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4401003"/>
                  </a:ext>
                </a:extLst>
              </a:tr>
            </a:tbl>
          </a:graphicData>
        </a:graphic>
      </p:graphicFrame>
      <p:sp>
        <p:nvSpPr>
          <p:cNvPr id="35" name="正方形/長方形 34"/>
          <p:cNvSpPr/>
          <p:nvPr/>
        </p:nvSpPr>
        <p:spPr>
          <a:xfrm>
            <a:off x="-41984" y="5605209"/>
            <a:ext cx="633507" cy="200055"/>
          </a:xfrm>
          <a:prstGeom prst="rect">
            <a:avLst/>
          </a:prstGeom>
        </p:spPr>
        <p:txBody>
          <a:bodyPr wrap="none">
            <a:spAutoFit/>
          </a:bodyPr>
          <a:lstStyle/>
          <a:p>
            <a:r>
              <a:rPr lang="ja-JP" altLang="en-US" sz="700" dirty="0">
                <a:latin typeface="メイリオ" panose="020B0604030504040204" pitchFamily="50" charset="-128"/>
                <a:ea typeface="メイリオ" panose="020B0604030504040204" pitchFamily="50" charset="-128"/>
              </a:rPr>
              <a:t>役割分担表</a:t>
            </a:r>
          </a:p>
        </p:txBody>
      </p:sp>
      <p:sp>
        <p:nvSpPr>
          <p:cNvPr id="73" name="正方形/長方形 72"/>
          <p:cNvSpPr/>
          <p:nvPr/>
        </p:nvSpPr>
        <p:spPr>
          <a:xfrm>
            <a:off x="2706362" y="5774129"/>
            <a:ext cx="1788354" cy="105273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600" dirty="0">
                <a:solidFill>
                  <a:schemeClr val="tx1"/>
                </a:solidFill>
                <a:latin typeface="+mn-ea"/>
              </a:rPr>
              <a:t>・日報）毎日業務終了時に関係者全員宛にメール提出→翌出勤日朝礼後にフィードバック、目標・段取りの確認</a:t>
            </a:r>
            <a:endParaRPr lang="en-US" altLang="ja-JP" sz="600" dirty="0">
              <a:solidFill>
                <a:schemeClr val="tx1"/>
              </a:solidFill>
              <a:latin typeface="+mn-ea"/>
            </a:endParaRPr>
          </a:p>
          <a:p>
            <a:r>
              <a:rPr lang="ja-JP" altLang="en-US" sz="600" dirty="0">
                <a:solidFill>
                  <a:schemeClr val="tx1"/>
                </a:solidFill>
                <a:latin typeface="+mn-ea"/>
              </a:rPr>
              <a:t>・ミーティング）</a:t>
            </a:r>
            <a:r>
              <a:rPr lang="en-US" altLang="ja-JP" sz="600" dirty="0">
                <a:solidFill>
                  <a:schemeClr val="tx1"/>
                </a:solidFill>
                <a:latin typeface="+mn-ea"/>
              </a:rPr>
              <a:t>3</a:t>
            </a:r>
            <a:r>
              <a:rPr lang="ja-JP" altLang="en-US" sz="600" dirty="0">
                <a:solidFill>
                  <a:schemeClr val="tx1"/>
                </a:solidFill>
                <a:latin typeface="+mn-ea"/>
              </a:rPr>
              <a:t>週目頭、</a:t>
            </a:r>
            <a:r>
              <a:rPr lang="en-US" altLang="ja-JP" sz="600" dirty="0">
                <a:solidFill>
                  <a:schemeClr val="tx1"/>
                </a:solidFill>
                <a:latin typeface="+mn-ea"/>
              </a:rPr>
              <a:t>5</a:t>
            </a:r>
            <a:r>
              <a:rPr lang="ja-JP" altLang="en-US" sz="600" dirty="0">
                <a:solidFill>
                  <a:schemeClr val="tx1"/>
                </a:solidFill>
                <a:latin typeface="+mn-ea"/>
              </a:rPr>
              <a:t>週目頭に関係者全員で、プロジェクト設計シートに基づき各目標と進捗確認、軌道修正</a:t>
            </a:r>
            <a:endParaRPr lang="en-US" altLang="ja-JP" sz="600" dirty="0">
              <a:solidFill>
                <a:schemeClr val="tx1"/>
              </a:solidFill>
              <a:latin typeface="+mn-ea"/>
            </a:endParaRPr>
          </a:p>
          <a:p>
            <a:r>
              <a:rPr lang="ja-JP" altLang="en-US" sz="600" dirty="0">
                <a:solidFill>
                  <a:schemeClr val="tx1"/>
                </a:solidFill>
                <a:latin typeface="+mn-ea"/>
              </a:rPr>
              <a:t>・コーディネーター）ミーティング前後にインターン生、担当者と個別で進捗確認</a:t>
            </a:r>
            <a:r>
              <a:rPr lang="en-US" altLang="ja-JP" sz="600" dirty="0">
                <a:solidFill>
                  <a:schemeClr val="tx1"/>
                </a:solidFill>
                <a:latin typeface="+mn-ea"/>
              </a:rPr>
              <a:t>(</a:t>
            </a:r>
            <a:r>
              <a:rPr lang="ja-JP" altLang="en-US" sz="600" dirty="0">
                <a:solidFill>
                  <a:schemeClr val="tx1"/>
                </a:solidFill>
                <a:latin typeface="+mn-ea"/>
              </a:rPr>
              <a:t>電話</a:t>
            </a:r>
            <a:r>
              <a:rPr lang="en-US" altLang="ja-JP" sz="600" dirty="0">
                <a:solidFill>
                  <a:schemeClr val="tx1"/>
                </a:solidFill>
                <a:latin typeface="+mn-ea"/>
              </a:rPr>
              <a:t>)</a:t>
            </a:r>
            <a:endParaRPr lang="ja-JP" altLang="en-US" sz="600" dirty="0">
              <a:solidFill>
                <a:schemeClr val="tx1"/>
              </a:solidFill>
              <a:latin typeface="+mn-ea"/>
            </a:endParaRPr>
          </a:p>
        </p:txBody>
      </p:sp>
      <p:sp>
        <p:nvSpPr>
          <p:cNvPr id="74" name="テキスト ボックス 73"/>
          <p:cNvSpPr txBox="1"/>
          <p:nvPr/>
        </p:nvSpPr>
        <p:spPr>
          <a:xfrm>
            <a:off x="2943949" y="5605209"/>
            <a:ext cx="1313180" cy="215444"/>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800" dirty="0">
                <a:latin typeface="メイリオ" panose="020B0604030504040204" pitchFamily="50" charset="-128"/>
                <a:ea typeface="メイリオ" panose="020B0604030504040204" pitchFamily="50" charset="-128"/>
              </a:rPr>
              <a:t>コミュニケーション体制</a:t>
            </a:r>
          </a:p>
        </p:txBody>
      </p:sp>
      <p:graphicFrame>
        <p:nvGraphicFramePr>
          <p:cNvPr id="36" name="表 35"/>
          <p:cNvGraphicFramePr>
            <a:graphicFrameLocks noGrp="1"/>
          </p:cNvGraphicFramePr>
          <p:nvPr>
            <p:extLst>
              <p:ext uri="{D42A27DB-BD31-4B8C-83A1-F6EECF244321}">
                <p14:modId xmlns:p14="http://schemas.microsoft.com/office/powerpoint/2010/main" val="1189262703"/>
              </p:ext>
            </p:extLst>
          </p:nvPr>
        </p:nvGraphicFramePr>
        <p:xfrm>
          <a:off x="6393160" y="5760488"/>
          <a:ext cx="2298736" cy="1061714"/>
        </p:xfrm>
        <a:graphic>
          <a:graphicData uri="http://schemas.openxmlformats.org/drawingml/2006/table">
            <a:tbl>
              <a:tblPr firstRow="1" bandRow="1">
                <a:tableStyleId>{D7AC3CCA-C797-4891-BE02-D94E43425B78}</a:tableStyleId>
              </a:tblPr>
              <a:tblGrid>
                <a:gridCol w="1149368">
                  <a:extLst>
                    <a:ext uri="{9D8B030D-6E8A-4147-A177-3AD203B41FA5}">
                      <a16:colId xmlns:a16="http://schemas.microsoft.com/office/drawing/2014/main" val="1452123477"/>
                    </a:ext>
                  </a:extLst>
                </a:gridCol>
                <a:gridCol w="1149368">
                  <a:extLst>
                    <a:ext uri="{9D8B030D-6E8A-4147-A177-3AD203B41FA5}">
                      <a16:colId xmlns:a16="http://schemas.microsoft.com/office/drawing/2014/main" val="2175630138"/>
                    </a:ext>
                  </a:extLst>
                </a:gridCol>
              </a:tblGrid>
              <a:tr h="189143">
                <a:tc>
                  <a:txBody>
                    <a:bodyPr/>
                    <a:lstStyle/>
                    <a:p>
                      <a:pPr algn="ctr"/>
                      <a:r>
                        <a:rPr kumimoji="1" lang="ja-JP" altLang="en-US" sz="700" b="0" dirty="0">
                          <a:latin typeface="メイリオ" panose="020B0604030504040204" pitchFamily="50" charset="-128"/>
                          <a:ea typeface="メイリオ" panose="020B0604030504040204" pitchFamily="50" charset="-128"/>
                        </a:rPr>
                        <a:t>想定されるリスク</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700" b="0" dirty="0">
                          <a:latin typeface="メイリオ" panose="020B0604030504040204" pitchFamily="50" charset="-128"/>
                          <a:ea typeface="メイリオ" panose="020B0604030504040204" pitchFamily="50" charset="-128"/>
                        </a:rPr>
                        <a:t>予防策・対応策</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904067430"/>
                  </a:ext>
                </a:extLst>
              </a:tr>
              <a:tr h="863594">
                <a:tc>
                  <a:txBody>
                    <a:bodyPr/>
                    <a:lstStyle/>
                    <a:p>
                      <a:r>
                        <a:rPr kumimoji="1" lang="ja-JP" altLang="en-US" sz="500" dirty="0">
                          <a:solidFill>
                            <a:schemeClr val="tx1"/>
                          </a:solidFill>
                          <a:latin typeface="+mn-ea"/>
                          <a:ea typeface="+mn-ea"/>
                        </a:rPr>
                        <a:t>事業面</a:t>
                      </a:r>
                    </a:p>
                    <a:p>
                      <a:r>
                        <a:rPr kumimoji="1" lang="ja-JP" altLang="en-US" sz="500" dirty="0">
                          <a:solidFill>
                            <a:schemeClr val="tx1"/>
                          </a:solidFill>
                          <a:latin typeface="+mn-ea"/>
                          <a:ea typeface="+mn-ea"/>
                        </a:rPr>
                        <a:t>・商材の優先順位の変更</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・仕入れの増減</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組織面</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・部署人数の減少</a:t>
                      </a:r>
                    </a:p>
                    <a:p>
                      <a:r>
                        <a:rPr kumimoji="1" lang="ja-JP" altLang="en-US" sz="500" dirty="0">
                          <a:solidFill>
                            <a:schemeClr val="tx1"/>
                          </a:solidFill>
                          <a:latin typeface="+mn-ea"/>
                          <a:ea typeface="+mn-ea"/>
                        </a:rPr>
                        <a:t>・社長・担当者の不在</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・社内協力を得られない</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学生面</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・作業ミス</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・家庭の事情等による出勤日減少</a:t>
                      </a:r>
                    </a:p>
                  </a:txBody>
                  <a:tcP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l" defTabSz="914395" rtl="0" eaLnBrk="1" fontAlgn="auto" latinLnBrk="0" hangingPunct="1">
                        <a:lnSpc>
                          <a:spcPct val="100000"/>
                        </a:lnSpc>
                        <a:spcBef>
                          <a:spcPts val="0"/>
                        </a:spcBef>
                        <a:spcAft>
                          <a:spcPts val="0"/>
                        </a:spcAft>
                        <a:buClrTx/>
                        <a:buSzTx/>
                        <a:buFontTx/>
                        <a:buNone/>
                        <a:tabLst/>
                        <a:defRPr/>
                      </a:pPr>
                      <a:r>
                        <a:rPr kumimoji="1" lang="ja-JP" altLang="en-US" sz="500" dirty="0">
                          <a:solidFill>
                            <a:schemeClr val="tx1"/>
                          </a:solidFill>
                          <a:latin typeface="+mn-ea"/>
                          <a:ea typeface="+mn-ea"/>
                        </a:rPr>
                        <a:t>→商材の変更も可能に</a:t>
                      </a:r>
                    </a:p>
                    <a:p>
                      <a:r>
                        <a:rPr kumimoji="1" lang="ja-JP" altLang="en-US" sz="500" dirty="0">
                          <a:solidFill>
                            <a:schemeClr val="tx1"/>
                          </a:solidFill>
                          <a:latin typeface="+mn-ea"/>
                          <a:ea typeface="+mn-ea"/>
                        </a:rPr>
                        <a:t>→社長の用事に同行</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→出社せずともネット等で仕事ができるようにする</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→事前周知。担当者募集。選考参画。</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→ダブルチェックの徹底</a:t>
                      </a:r>
                      <a:endParaRPr kumimoji="1" lang="en-US" altLang="ja-JP" sz="500" dirty="0">
                        <a:solidFill>
                          <a:schemeClr val="tx1"/>
                        </a:solidFill>
                        <a:latin typeface="+mn-ea"/>
                        <a:ea typeface="+mn-ea"/>
                      </a:endParaRPr>
                    </a:p>
                    <a:p>
                      <a:r>
                        <a:rPr kumimoji="1" lang="ja-JP" altLang="en-US" sz="500" dirty="0">
                          <a:solidFill>
                            <a:schemeClr val="tx1"/>
                          </a:solidFill>
                          <a:latin typeface="+mn-ea"/>
                          <a:ea typeface="+mn-ea"/>
                        </a:rPr>
                        <a:t>→時期の変更、自宅作業の検討</a:t>
                      </a:r>
                    </a:p>
                  </a:txBody>
                  <a:tcP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1909934"/>
                  </a:ext>
                </a:extLst>
              </a:tr>
            </a:tbl>
          </a:graphicData>
        </a:graphic>
      </p:graphicFrame>
      <p:sp>
        <p:nvSpPr>
          <p:cNvPr id="77" name="テキスト ボックス 76"/>
          <p:cNvSpPr txBox="1"/>
          <p:nvPr/>
        </p:nvSpPr>
        <p:spPr>
          <a:xfrm>
            <a:off x="7046238" y="5591640"/>
            <a:ext cx="992579" cy="20005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700" dirty="0">
                <a:latin typeface="メイリオ" panose="020B0604030504040204" pitchFamily="50" charset="-128"/>
                <a:ea typeface="メイリオ" panose="020B0604030504040204" pitchFamily="50" charset="-128"/>
              </a:rPr>
              <a:t>リスクマネジメント</a:t>
            </a:r>
          </a:p>
        </p:txBody>
      </p:sp>
      <p:sp>
        <p:nvSpPr>
          <p:cNvPr id="78" name="正方形/長方形 77"/>
          <p:cNvSpPr/>
          <p:nvPr/>
        </p:nvSpPr>
        <p:spPr>
          <a:xfrm>
            <a:off x="4547190" y="5774129"/>
            <a:ext cx="1788354" cy="105273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500" dirty="0">
                <a:solidFill>
                  <a:schemeClr val="tx1"/>
                </a:solidFill>
                <a:latin typeface="+mn-ea"/>
              </a:rPr>
              <a:t>・「本物」（リスクをかけた責任あること）の仕事に、本気で立ち向かい壁にぶつかることで、学習意欲・自己変化が生まれる</a:t>
            </a:r>
          </a:p>
          <a:p>
            <a:r>
              <a:rPr lang="ja-JP" altLang="en-US" sz="500" dirty="0">
                <a:solidFill>
                  <a:schemeClr val="tx1"/>
                </a:solidFill>
                <a:latin typeface="+mn-ea"/>
              </a:rPr>
              <a:t>・全て（自分の人生・身の回り・会社・社会）に対して「当事者意識」を持つことで、「主体性」が生まれる</a:t>
            </a:r>
          </a:p>
          <a:p>
            <a:r>
              <a:rPr lang="ja-JP" altLang="en-US" sz="500" dirty="0">
                <a:solidFill>
                  <a:schemeClr val="tx1"/>
                </a:solidFill>
                <a:latin typeface="+mn-ea"/>
              </a:rPr>
              <a:t>・ビジネスの基本は「顧客視点」＝どんな場面でも（就活でも）欠かせない「相手視点」で考えること（共感性・他者認識）</a:t>
            </a:r>
          </a:p>
          <a:p>
            <a:r>
              <a:rPr lang="ja-JP" altLang="en-US" sz="500" dirty="0">
                <a:solidFill>
                  <a:schemeClr val="tx1"/>
                </a:solidFill>
                <a:latin typeface="+mn-ea"/>
              </a:rPr>
              <a:t>・誰か（顧客・会社・世の中）の「役に立つこと」＝やりがい。自分の役に立てることを探し、役に立てる力をつけること。</a:t>
            </a:r>
          </a:p>
          <a:p>
            <a:r>
              <a:rPr lang="ja-JP" altLang="en-US" sz="500" dirty="0">
                <a:solidFill>
                  <a:schemeClr val="tx1"/>
                </a:solidFill>
                <a:latin typeface="+mn-ea"/>
              </a:rPr>
              <a:t>・絶対的な「正解」はない。自ら考えて行動し試してみること。 「魚」（答え）を与えるのではなく「釣り方」を教える。</a:t>
            </a:r>
          </a:p>
        </p:txBody>
      </p:sp>
      <p:sp>
        <p:nvSpPr>
          <p:cNvPr id="79" name="テキスト ボックス 78"/>
          <p:cNvSpPr txBox="1"/>
          <p:nvPr/>
        </p:nvSpPr>
        <p:spPr>
          <a:xfrm>
            <a:off x="5150054" y="5597514"/>
            <a:ext cx="595035" cy="215444"/>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800" dirty="0">
                <a:latin typeface="メイリオ" panose="020B0604030504040204" pitchFamily="50" charset="-128"/>
                <a:ea typeface="メイリオ" panose="020B0604030504040204" pitchFamily="50" charset="-128"/>
              </a:rPr>
              <a:t>育成方針</a:t>
            </a:r>
          </a:p>
        </p:txBody>
      </p:sp>
      <p:sp>
        <p:nvSpPr>
          <p:cNvPr id="84" name="正方形/長方形 83"/>
          <p:cNvSpPr/>
          <p:nvPr/>
        </p:nvSpPr>
        <p:spPr>
          <a:xfrm>
            <a:off x="8749512" y="5760488"/>
            <a:ext cx="1100031" cy="106171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600" dirty="0">
                <a:solidFill>
                  <a:schemeClr val="tx1"/>
                </a:solidFill>
                <a:latin typeface="+mn-ea"/>
                <a:cs typeface="Segoe UI Historic" panose="020B0502040204020203" pitchFamily="34" charset="0"/>
              </a:rPr>
              <a:t>日数：</a:t>
            </a:r>
            <a:r>
              <a:rPr lang="en-US" altLang="ja-JP" sz="600" dirty="0">
                <a:solidFill>
                  <a:schemeClr val="tx1"/>
                </a:solidFill>
                <a:latin typeface="+mn-ea"/>
                <a:cs typeface="Segoe UI Historic" panose="020B0502040204020203" pitchFamily="34" charset="0"/>
              </a:rPr>
              <a:t>6</a:t>
            </a:r>
            <a:r>
              <a:rPr lang="ja-JP" altLang="en-US" sz="600" dirty="0">
                <a:solidFill>
                  <a:schemeClr val="tx1"/>
                </a:solidFill>
                <a:latin typeface="+mn-ea"/>
                <a:cs typeface="Segoe UI Historic" panose="020B0502040204020203" pitchFamily="34" charset="0"/>
              </a:rPr>
              <a:t>週間中</a:t>
            </a:r>
            <a:r>
              <a:rPr lang="en-US" altLang="ja-JP" sz="600" dirty="0">
                <a:solidFill>
                  <a:schemeClr val="tx1"/>
                </a:solidFill>
                <a:latin typeface="+mn-ea"/>
                <a:cs typeface="Segoe UI Historic" panose="020B0502040204020203" pitchFamily="34" charset="0"/>
              </a:rPr>
              <a:t>20</a:t>
            </a:r>
            <a:r>
              <a:rPr lang="ja-JP" altLang="en-US" sz="600" dirty="0">
                <a:solidFill>
                  <a:schemeClr val="tx1"/>
                </a:solidFill>
                <a:latin typeface="+mn-ea"/>
                <a:cs typeface="Segoe UI Historic" panose="020B0502040204020203" pitchFamily="34" charset="0"/>
              </a:rPr>
              <a:t>～</a:t>
            </a:r>
            <a:r>
              <a:rPr lang="en-US" altLang="ja-JP" sz="600" dirty="0">
                <a:solidFill>
                  <a:schemeClr val="tx1"/>
                </a:solidFill>
                <a:latin typeface="+mn-ea"/>
                <a:cs typeface="Segoe UI Historic" panose="020B0502040204020203" pitchFamily="34" charset="0"/>
              </a:rPr>
              <a:t>30</a:t>
            </a:r>
            <a:r>
              <a:rPr lang="ja-JP" altLang="en-US" sz="600" dirty="0">
                <a:solidFill>
                  <a:schemeClr val="tx1"/>
                </a:solidFill>
                <a:latin typeface="+mn-ea"/>
                <a:cs typeface="Segoe UI Historic" panose="020B0502040204020203" pitchFamily="34" charset="0"/>
              </a:rPr>
              <a:t>日</a:t>
            </a:r>
            <a:endParaRPr lang="en-US" altLang="ja-JP" sz="600" dirty="0">
              <a:solidFill>
                <a:schemeClr val="tx1"/>
              </a:solidFill>
              <a:latin typeface="+mn-ea"/>
              <a:cs typeface="Segoe UI Historic" panose="020B0502040204020203" pitchFamily="34" charset="0"/>
            </a:endParaRPr>
          </a:p>
          <a:p>
            <a:r>
              <a:rPr lang="ja-JP" altLang="en-US" sz="600" dirty="0">
                <a:solidFill>
                  <a:schemeClr val="tx1"/>
                </a:solidFill>
                <a:latin typeface="+mn-ea"/>
                <a:cs typeface="Segoe UI Historic" panose="020B0502040204020203" pitchFamily="34" charset="0"/>
              </a:rPr>
              <a:t>人数：</a:t>
            </a:r>
            <a:r>
              <a:rPr lang="en-US" altLang="ja-JP" sz="600" dirty="0">
                <a:solidFill>
                  <a:schemeClr val="tx1"/>
                </a:solidFill>
                <a:latin typeface="+mn-ea"/>
                <a:cs typeface="Segoe UI Historic" panose="020B0502040204020203" pitchFamily="34" charset="0"/>
              </a:rPr>
              <a:t>1</a:t>
            </a:r>
            <a:r>
              <a:rPr lang="ja-JP" altLang="en-US" sz="600" dirty="0">
                <a:solidFill>
                  <a:schemeClr val="tx1"/>
                </a:solidFill>
                <a:latin typeface="+mn-ea"/>
                <a:cs typeface="Segoe UI Historic" panose="020B0502040204020203" pitchFamily="34" charset="0"/>
              </a:rPr>
              <a:t>～</a:t>
            </a:r>
            <a:r>
              <a:rPr lang="en-US" altLang="ja-JP" sz="600" dirty="0">
                <a:solidFill>
                  <a:schemeClr val="tx1"/>
                </a:solidFill>
                <a:latin typeface="+mn-ea"/>
                <a:cs typeface="Segoe UI Historic" panose="020B0502040204020203" pitchFamily="34" charset="0"/>
              </a:rPr>
              <a:t>2</a:t>
            </a:r>
            <a:r>
              <a:rPr lang="ja-JP" altLang="en-US" sz="600" dirty="0">
                <a:solidFill>
                  <a:schemeClr val="tx1"/>
                </a:solidFill>
                <a:latin typeface="+mn-ea"/>
                <a:cs typeface="Segoe UI Historic" panose="020B0502040204020203" pitchFamily="34" charset="0"/>
              </a:rPr>
              <a:t>人</a:t>
            </a:r>
            <a:endParaRPr lang="en-US" altLang="ja-JP" sz="600" dirty="0">
              <a:solidFill>
                <a:schemeClr val="tx1"/>
              </a:solidFill>
              <a:latin typeface="+mn-ea"/>
              <a:cs typeface="Segoe UI Historic" panose="020B0502040204020203" pitchFamily="34" charset="0"/>
            </a:endParaRPr>
          </a:p>
          <a:p>
            <a:r>
              <a:rPr lang="ja-JP" altLang="en-US" sz="600" dirty="0">
                <a:solidFill>
                  <a:schemeClr val="tx1"/>
                </a:solidFill>
                <a:latin typeface="+mn-ea"/>
                <a:cs typeface="Segoe UI Historic" panose="020B0502040204020203" pitchFamily="34" charset="0"/>
              </a:rPr>
              <a:t>補助：交通費支給（上限</a:t>
            </a:r>
            <a:r>
              <a:rPr lang="en-US" altLang="ja-JP" sz="600" dirty="0">
                <a:solidFill>
                  <a:schemeClr val="tx1"/>
                </a:solidFill>
                <a:latin typeface="+mn-ea"/>
                <a:cs typeface="Segoe UI Historic" panose="020B0502040204020203" pitchFamily="34" charset="0"/>
              </a:rPr>
              <a:t>1000</a:t>
            </a:r>
            <a:r>
              <a:rPr lang="ja-JP" altLang="en-US" sz="600" dirty="0">
                <a:solidFill>
                  <a:schemeClr val="tx1"/>
                </a:solidFill>
                <a:latin typeface="+mn-ea"/>
                <a:cs typeface="Segoe UI Historic" panose="020B0502040204020203" pitchFamily="34" charset="0"/>
              </a:rPr>
              <a:t>円</a:t>
            </a:r>
            <a:r>
              <a:rPr lang="en-US" altLang="ja-JP" sz="600" dirty="0">
                <a:solidFill>
                  <a:schemeClr val="tx1"/>
                </a:solidFill>
                <a:latin typeface="+mn-ea"/>
                <a:cs typeface="Segoe UI Historic" panose="020B0502040204020203" pitchFamily="34" charset="0"/>
              </a:rPr>
              <a:t>/</a:t>
            </a:r>
            <a:r>
              <a:rPr lang="ja-JP" altLang="en-US" sz="600" dirty="0">
                <a:solidFill>
                  <a:schemeClr val="tx1"/>
                </a:solidFill>
                <a:latin typeface="+mn-ea"/>
                <a:cs typeface="Segoe UI Historic" panose="020B0502040204020203" pitchFamily="34" charset="0"/>
              </a:rPr>
              <a:t>日）・昼食費支給（</a:t>
            </a:r>
            <a:r>
              <a:rPr lang="en-US" altLang="ja-JP" sz="600" dirty="0">
                <a:solidFill>
                  <a:schemeClr val="tx1"/>
                </a:solidFill>
                <a:latin typeface="+mn-ea"/>
                <a:cs typeface="Segoe UI Historic" panose="020B0502040204020203" pitchFamily="34" charset="0"/>
              </a:rPr>
              <a:t>500</a:t>
            </a:r>
            <a:r>
              <a:rPr lang="ja-JP" altLang="en-US" sz="600" dirty="0">
                <a:solidFill>
                  <a:schemeClr val="tx1"/>
                </a:solidFill>
                <a:latin typeface="+mn-ea"/>
                <a:cs typeface="Segoe UI Historic" panose="020B0502040204020203" pitchFamily="34" charset="0"/>
              </a:rPr>
              <a:t>円</a:t>
            </a:r>
            <a:r>
              <a:rPr lang="en-US" altLang="ja-JP" sz="600" dirty="0">
                <a:solidFill>
                  <a:schemeClr val="tx1"/>
                </a:solidFill>
                <a:latin typeface="+mn-ea"/>
                <a:cs typeface="Segoe UI Historic" panose="020B0502040204020203" pitchFamily="34" charset="0"/>
              </a:rPr>
              <a:t>/</a:t>
            </a:r>
            <a:r>
              <a:rPr lang="ja-JP" altLang="en-US" sz="600" dirty="0">
                <a:solidFill>
                  <a:schemeClr val="tx1"/>
                </a:solidFill>
                <a:latin typeface="+mn-ea"/>
                <a:cs typeface="Segoe UI Historic" panose="020B0502040204020203" pitchFamily="34" charset="0"/>
              </a:rPr>
              <a:t>日）</a:t>
            </a:r>
            <a:endParaRPr lang="en-US" altLang="ja-JP" sz="600" dirty="0">
              <a:solidFill>
                <a:schemeClr val="tx1"/>
              </a:solidFill>
              <a:latin typeface="+mn-ea"/>
              <a:cs typeface="Segoe UI Historic" panose="020B0502040204020203" pitchFamily="34" charset="0"/>
            </a:endParaRPr>
          </a:p>
          <a:p>
            <a:r>
              <a:rPr lang="ja-JP" altLang="en-US" sz="600" dirty="0">
                <a:solidFill>
                  <a:schemeClr val="tx1"/>
                </a:solidFill>
                <a:latin typeface="+mn-ea"/>
                <a:cs typeface="Segoe UI Historic" panose="020B0502040204020203" pitchFamily="34" charset="0"/>
              </a:rPr>
              <a:t>大学・学部・学年不問</a:t>
            </a:r>
          </a:p>
        </p:txBody>
      </p:sp>
      <p:sp>
        <p:nvSpPr>
          <p:cNvPr id="85" name="テキスト ボックス 84"/>
          <p:cNvSpPr txBox="1"/>
          <p:nvPr/>
        </p:nvSpPr>
        <p:spPr>
          <a:xfrm>
            <a:off x="8950713" y="5589240"/>
            <a:ext cx="697627" cy="215444"/>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800" dirty="0">
                <a:latin typeface="メイリオ" panose="020B0604030504040204" pitchFamily="50" charset="-128"/>
                <a:ea typeface="メイリオ" panose="020B0604030504040204" pitchFamily="50" charset="-128"/>
              </a:rPr>
              <a:t>条件・備考</a:t>
            </a:r>
          </a:p>
        </p:txBody>
      </p:sp>
      <p:graphicFrame>
        <p:nvGraphicFramePr>
          <p:cNvPr id="41" name="表 40"/>
          <p:cNvGraphicFramePr>
            <a:graphicFrameLocks noGrp="1"/>
          </p:cNvGraphicFramePr>
          <p:nvPr>
            <p:extLst>
              <p:ext uri="{D42A27DB-BD31-4B8C-83A1-F6EECF244321}">
                <p14:modId xmlns:p14="http://schemas.microsoft.com/office/powerpoint/2010/main" val="781118065"/>
              </p:ext>
            </p:extLst>
          </p:nvPr>
        </p:nvGraphicFramePr>
        <p:xfrm>
          <a:off x="2405284" y="-19073"/>
          <a:ext cx="4793181" cy="243840"/>
        </p:xfrm>
        <a:graphic>
          <a:graphicData uri="http://schemas.openxmlformats.org/drawingml/2006/table">
            <a:tbl>
              <a:tblPr firstRow="1" bandRow="1">
                <a:tableStyleId>{073A0DAA-6AF3-43AB-8588-CEC1D06C72B9}</a:tableStyleId>
              </a:tblPr>
              <a:tblGrid>
                <a:gridCol w="4793181">
                  <a:extLst>
                    <a:ext uri="{9D8B030D-6E8A-4147-A177-3AD203B41FA5}">
                      <a16:colId xmlns:a16="http://schemas.microsoft.com/office/drawing/2014/main" val="3140260970"/>
                    </a:ext>
                  </a:extLst>
                </a:gridCol>
              </a:tblGrid>
              <a:tr h="209903">
                <a:tc>
                  <a:txBody>
                    <a:bodyPr/>
                    <a:lstStyle/>
                    <a:p>
                      <a:r>
                        <a:rPr kumimoji="1" lang="en-US" altLang="ja-JP" sz="1000" b="1" dirty="0">
                          <a:solidFill>
                            <a:schemeClr val="tx1"/>
                          </a:solidFill>
                        </a:rPr>
                        <a:t>WEB</a:t>
                      </a:r>
                      <a:r>
                        <a:rPr kumimoji="1" lang="ja-JP" altLang="en-US" sz="1000" b="1" dirty="0">
                          <a:solidFill>
                            <a:schemeClr val="tx1"/>
                          </a:solidFill>
                        </a:rPr>
                        <a:t>マーケティングの実践！ニッチな商品サイトリリース</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706310"/>
                  </a:ext>
                </a:extLst>
              </a:tr>
            </a:tbl>
          </a:graphicData>
        </a:graphic>
      </p:graphicFrame>
      <p:graphicFrame>
        <p:nvGraphicFramePr>
          <p:cNvPr id="42" name="図表 41"/>
          <p:cNvGraphicFramePr/>
          <p:nvPr>
            <p:extLst/>
          </p:nvPr>
        </p:nvGraphicFramePr>
        <p:xfrm>
          <a:off x="875643" y="2252582"/>
          <a:ext cx="9030357" cy="178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3" name="テキスト ボックス 42"/>
          <p:cNvSpPr txBox="1"/>
          <p:nvPr/>
        </p:nvSpPr>
        <p:spPr>
          <a:xfrm>
            <a:off x="57360" y="23042"/>
            <a:ext cx="2015320" cy="215444"/>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kumimoji="1" lang="ja-JP" altLang="en-US" sz="800" b="1" dirty="0">
                <a:latin typeface="メイリオ" panose="020B0604030504040204" pitchFamily="50" charset="-128"/>
                <a:ea typeface="メイリオ" panose="020B0604030504040204" pitchFamily="50" charset="-128"/>
              </a:rPr>
              <a:t>プロジェクト設計シート</a:t>
            </a:r>
          </a:p>
        </p:txBody>
      </p:sp>
    </p:spTree>
    <p:extLst>
      <p:ext uri="{BB962C8B-B14F-4D97-AF65-F5344CB8AC3E}">
        <p14:creationId xmlns:p14="http://schemas.microsoft.com/office/powerpoint/2010/main" val="2303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75335322"/>
              </p:ext>
            </p:extLst>
          </p:nvPr>
        </p:nvGraphicFramePr>
        <p:xfrm>
          <a:off x="56456" y="404665"/>
          <a:ext cx="5242223" cy="6429989"/>
        </p:xfrm>
        <a:graphic>
          <a:graphicData uri="http://schemas.openxmlformats.org/drawingml/2006/table">
            <a:tbl>
              <a:tblPr/>
              <a:tblGrid>
                <a:gridCol w="936104">
                  <a:extLst>
                    <a:ext uri="{9D8B030D-6E8A-4147-A177-3AD203B41FA5}">
                      <a16:colId xmlns:a16="http://schemas.microsoft.com/office/drawing/2014/main" val="3027532045"/>
                    </a:ext>
                  </a:extLst>
                </a:gridCol>
                <a:gridCol w="4306119">
                  <a:extLst>
                    <a:ext uri="{9D8B030D-6E8A-4147-A177-3AD203B41FA5}">
                      <a16:colId xmlns:a16="http://schemas.microsoft.com/office/drawing/2014/main" val="2593746021"/>
                    </a:ext>
                  </a:extLst>
                </a:gridCol>
              </a:tblGrid>
              <a:tr h="792087">
                <a:tc>
                  <a:txBody>
                    <a:bodyPr/>
                    <a:lstStyle/>
                    <a:p>
                      <a:pPr algn="ctr" fontAlgn="ctr"/>
                      <a:r>
                        <a:rPr lang="ja-JP" altLang="en-US" sz="1800" b="0" i="0" u="none" strike="noStrike" dirty="0">
                          <a:effectLst/>
                          <a:latin typeface="ＭＳ Ｐゴシック" panose="020B0600070205080204" pitchFamily="50" charset="-128"/>
                          <a:ea typeface="ＭＳ Ｐゴシック" panose="020B0600070205080204" pitchFamily="50" charset="-128"/>
                        </a:rPr>
                        <a:t>実習</a:t>
                      </a:r>
                      <a:br>
                        <a:rPr lang="en-US" altLang="ja-JP" sz="1800" b="0" i="0" u="none" strike="noStrike" dirty="0">
                          <a:effectLst/>
                          <a:latin typeface="ＭＳ Ｐゴシック" panose="020B0600070205080204" pitchFamily="50" charset="-128"/>
                          <a:ea typeface="ＭＳ Ｐゴシック" panose="020B0600070205080204" pitchFamily="50" charset="-128"/>
                        </a:rPr>
                      </a:br>
                      <a:r>
                        <a:rPr lang="ja-JP" altLang="en-US" sz="1800" b="0" i="0" u="none" strike="noStrike" dirty="0">
                          <a:effectLst/>
                          <a:latin typeface="ＭＳ Ｐゴシック" panose="020B0600070205080204" pitchFamily="50" charset="-128"/>
                          <a:ea typeface="ＭＳ Ｐゴシック" panose="020B0600070205080204" pitchFamily="50" charset="-128"/>
                        </a:rPr>
                        <a:t>テーマ</a:t>
                      </a:r>
                    </a:p>
                  </a:txBody>
                  <a:tcPr marL="9525" marR="9525" marT="9525" marB="0" anchor="ctr">
                    <a:lnL w="19050" cap="flat" cmpd="sng" algn="ctr">
                      <a:solidFill>
                        <a:schemeClr val="tx1"/>
                      </a:solidFill>
                      <a:prstDash val="solid"/>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7375686"/>
                  </a:ext>
                </a:extLst>
              </a:tr>
              <a:tr h="1728192">
                <a:tc>
                  <a:txBody>
                    <a:bodyPr/>
                    <a:lstStyle/>
                    <a:p>
                      <a:pPr algn="ctr" fontAlgn="ctr"/>
                      <a:r>
                        <a:rPr lang="ja-JP" altLang="en-US" sz="1800" b="0" i="0" u="none" strike="noStrike" dirty="0">
                          <a:effectLst/>
                          <a:latin typeface="ＭＳ Ｐゴシック" panose="020B0600070205080204" pitchFamily="50" charset="-128"/>
                          <a:ea typeface="ＭＳ Ｐゴシック" panose="020B0600070205080204" pitchFamily="50" charset="-128"/>
                        </a:rPr>
                        <a:t>実習内容</a:t>
                      </a:r>
                    </a:p>
                  </a:txBody>
                  <a:tcPr marL="9525" marR="9525" marT="9525" marB="0" anchor="ctr">
                    <a:lnL w="19050" cap="flat" cmpd="sng" algn="ctr">
                      <a:solidFill>
                        <a:schemeClr val="tx1"/>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dash"/>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7625770"/>
                  </a:ext>
                </a:extLst>
              </a:tr>
              <a:tr h="1728192">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こんな人に</a:t>
                      </a:r>
                      <a:br>
                        <a:rPr lang="ja-JP" altLang="en-US" sz="1200" b="0" i="0" u="none" strike="noStrike">
                          <a:effectLst/>
                          <a:latin typeface="ＭＳ Ｐゴシック" panose="020B0600070205080204" pitchFamily="50" charset="-128"/>
                          <a:ea typeface="ＭＳ Ｐゴシック" panose="020B0600070205080204" pitchFamily="50" charset="-128"/>
                        </a:rPr>
                      </a:br>
                      <a:r>
                        <a:rPr lang="ja-JP" altLang="en-US" sz="1200" b="0" i="0" u="none" strike="noStrike">
                          <a:effectLst/>
                          <a:latin typeface="ＭＳ Ｐゴシック" panose="020B0600070205080204" pitchFamily="50" charset="-128"/>
                          <a:ea typeface="ＭＳ Ｐゴシック" panose="020B0600070205080204" pitchFamily="50" charset="-128"/>
                        </a:rPr>
                        <a:t>オススメ</a:t>
                      </a:r>
                    </a:p>
                  </a:txBody>
                  <a:tcPr marL="9525" marR="9525" marT="9525" marB="0" anchor="ctr">
                    <a:lnL w="19050" cap="flat" cmpd="sng" algn="ctr">
                      <a:solidFill>
                        <a:schemeClr val="tx1"/>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dash"/>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1510279"/>
                  </a:ext>
                </a:extLst>
              </a:tr>
              <a:tr h="2181518">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得られるもの</a:t>
                      </a:r>
                    </a:p>
                  </a:txBody>
                  <a:tcPr marL="9525" marR="9525" marT="9525" marB="0" anchor="ctr">
                    <a:lnL w="19050" cap="flat" cmpd="sng" algn="ctr">
                      <a:solidFill>
                        <a:schemeClr val="tx1"/>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dash"/>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6008591"/>
                  </a:ext>
                </a:extLst>
              </a:tr>
            </a:tbl>
          </a:graphicData>
        </a:graphic>
      </p:graphicFrame>
      <p:sp>
        <p:nvSpPr>
          <p:cNvPr id="4" name="テキスト ボックス 3"/>
          <p:cNvSpPr txBox="1"/>
          <p:nvPr/>
        </p:nvSpPr>
        <p:spPr>
          <a:xfrm>
            <a:off x="57360" y="23042"/>
            <a:ext cx="2807408" cy="215444"/>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ja-JP" altLang="en-US" sz="800" b="1" dirty="0">
                <a:latin typeface="メイリオ" panose="020B0604030504040204" pitchFamily="50" charset="-128"/>
                <a:ea typeface="メイリオ" panose="020B0604030504040204" pitchFamily="50" charset="-128"/>
              </a:rPr>
              <a:t>学生対象のマーケティング・プロモーション検討</a:t>
            </a:r>
            <a:endParaRPr kumimoji="1" lang="ja-JP" altLang="en-US" sz="800" b="1"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5817096" y="101842"/>
            <a:ext cx="3816424" cy="138294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noAutofit/>
          </a:bodyPr>
          <a:lstStyle/>
          <a:p>
            <a:pPr>
              <a:lnSpc>
                <a:spcPts val="1000"/>
              </a:lnSpc>
              <a:spcAft>
                <a:spcPts val="300"/>
              </a:spcAft>
            </a:pPr>
            <a:r>
              <a:rPr lang="ja-JP" altLang="en-US" sz="1000" dirty="0">
                <a:latin typeface="メイリオ" panose="020B0604030504040204" pitchFamily="50" charset="-128"/>
                <a:ea typeface="メイリオ" panose="020B0604030504040204" pitchFamily="50" charset="-128"/>
                <a:cs typeface="Meiryo UI" panose="020B0604030504040204" pitchFamily="50" charset="-128"/>
              </a:rPr>
              <a:t>「キャッチコピー」</a:t>
            </a:r>
            <a:endParaRPr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buFont typeface="Wingdings" panose="05000000000000000000" pitchFamily="2" charset="2"/>
              <a:buChar char="p"/>
            </a:pPr>
            <a:r>
              <a:rPr lang="ja-JP" altLang="en-US"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１～２行に収まるか</a:t>
            </a:r>
            <a:endParaRPr lang="en-US" altLang="ja-JP"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buFont typeface="Wingdings" panose="05000000000000000000" pitchFamily="2" charset="2"/>
              <a:buChar char="p"/>
            </a:pPr>
            <a:r>
              <a:rPr lang="ja-JP" altLang="en-US"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他のインターンシップと差別化されているか</a:t>
            </a:r>
            <a:endParaRPr lang="en-US" altLang="ja-JP"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学生がピンとくる表現か</a:t>
            </a:r>
            <a:endParaRPr lang="en-US" altLang="ja-JP" sz="10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単にやること</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業務</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の説明になっていないか</a:t>
            </a:r>
            <a:endParaRPr lang="en-US" altLang="ja-JP" sz="10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社会的意義・社内的重要性などで魅力づけしているか</a:t>
            </a:r>
            <a:endParaRPr lang="en-US" altLang="ja-JP" sz="10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抽象的・一般的過ぎないか</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何をやるか分かるか</a:t>
            </a:r>
            <a:r>
              <a:rPr lang="en-US" altLang="ja-JP" sz="1000" dirty="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5817096" y="1687510"/>
            <a:ext cx="3816424" cy="1094910"/>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noAutofit/>
          </a:bodyPr>
          <a:lstStyle/>
          <a:p>
            <a:pPr>
              <a:lnSpc>
                <a:spcPts val="1000"/>
              </a:lnSpc>
              <a:spcAft>
                <a:spcPts val="300"/>
              </a:spcAft>
            </a:pPr>
            <a:r>
              <a:rPr lang="ja-JP" altLang="en-US" sz="1000" dirty="0">
                <a:latin typeface="メイリオ" panose="020B0604030504040204" pitchFamily="50" charset="-128"/>
                <a:ea typeface="メイリオ" panose="020B0604030504040204" pitchFamily="50" charset="-128"/>
                <a:cs typeface="Meiryo UI" panose="020B0604030504040204" pitchFamily="50" charset="-128"/>
              </a:rPr>
              <a:t>「魅力＋具体性」</a:t>
            </a:r>
            <a:endParaRPr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buFont typeface="Wingdings" panose="05000000000000000000" pitchFamily="2" charset="2"/>
              <a:buChar char="p"/>
            </a:pPr>
            <a:r>
              <a:rPr lang="ja-JP" altLang="en-US"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具体的に何をするか学生がイメージできるか</a:t>
            </a:r>
            <a:endParaRPr lang="en-US" altLang="ja-JP"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何のために</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社会的・会社的に</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するか分かるか</a:t>
            </a:r>
            <a:endParaRPr lang="en-US" altLang="ja-JP" sz="10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未定の事柄は、具体例が示されているか</a:t>
            </a:r>
            <a:endParaRPr lang="en-US" altLang="ja-JP" sz="10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5817096" y="3283492"/>
            <a:ext cx="3816424" cy="1094910"/>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noAutofit/>
          </a:bodyPr>
          <a:lstStyle/>
          <a:p>
            <a:pPr>
              <a:lnSpc>
                <a:spcPts val="1000"/>
              </a:lnSpc>
              <a:spcAft>
                <a:spcPts val="300"/>
              </a:spcAft>
            </a:pPr>
            <a:r>
              <a:rPr lang="ja-JP" altLang="en-US" sz="1000" dirty="0">
                <a:latin typeface="メイリオ" panose="020B0604030504040204" pitchFamily="50" charset="-128"/>
                <a:ea typeface="メイリオ" panose="020B0604030504040204" pitchFamily="50" charset="-128"/>
                <a:cs typeface="Meiryo UI" panose="020B0604030504040204" pitchFamily="50" charset="-128"/>
              </a:rPr>
              <a:t>「ターゲット」</a:t>
            </a:r>
            <a:endParaRPr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buFont typeface="Wingdings" panose="05000000000000000000" pitchFamily="2" charset="2"/>
              <a:buChar char="p"/>
            </a:pPr>
            <a:r>
              <a:rPr lang="ja-JP" altLang="en-US"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ターゲットとなる学生が「自分のことだ」と思う表現か</a:t>
            </a:r>
            <a:endParaRPr lang="en-US" altLang="ja-JP"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差別化されているか（抽象的すぎないか）</a:t>
            </a:r>
            <a:endParaRPr lang="en-US" altLang="ja-JP" sz="10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会社の希望・条件だけになっていないか</a:t>
            </a:r>
            <a:endParaRPr lang="en-US" altLang="ja-JP" sz="10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興味分野、志向、成長欲求、キャラなど各視点で考慮</a:t>
            </a:r>
            <a:endParaRPr lang="en-US" altLang="ja-JP" sz="10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817096" y="4869160"/>
            <a:ext cx="3816424" cy="136815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noAutofit/>
          </a:bodyPr>
          <a:lstStyle/>
          <a:p>
            <a:pPr>
              <a:lnSpc>
                <a:spcPts val="1000"/>
              </a:lnSpc>
              <a:spcAft>
                <a:spcPts val="300"/>
              </a:spcAft>
            </a:pPr>
            <a:r>
              <a:rPr lang="ja-JP" altLang="en-US" sz="1000" dirty="0">
                <a:latin typeface="メイリオ" panose="020B0604030504040204" pitchFamily="50" charset="-128"/>
                <a:ea typeface="メイリオ" panose="020B0604030504040204" pitchFamily="50" charset="-128"/>
                <a:cs typeface="Meiryo UI" panose="020B0604030504040204" pitchFamily="50" charset="-128"/>
              </a:rPr>
              <a:t>「ニーズ」</a:t>
            </a:r>
            <a:endParaRPr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buFont typeface="Wingdings" panose="05000000000000000000" pitchFamily="2" charset="2"/>
              <a:buChar char="p"/>
            </a:pPr>
            <a:r>
              <a:rPr lang="ja-JP" altLang="en-US"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ターゲットの学生が得たいものに対応しているか</a:t>
            </a:r>
            <a:endParaRPr lang="en-US" altLang="ja-JP" sz="10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差別化されているか（抽象的すぎないか）</a:t>
            </a:r>
            <a:endParaRPr lang="en-US" altLang="ja-JP" sz="10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成果・実績の視点</a:t>
            </a:r>
            <a:endParaRPr lang="en-US" altLang="ja-JP" sz="10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進路選択の視点</a:t>
            </a:r>
            <a:endParaRPr lang="en-US" altLang="ja-JP" sz="10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自己成長の視点</a:t>
            </a:r>
            <a:endParaRPr lang="en-US" altLang="ja-JP" sz="1000" dirty="0">
              <a:latin typeface="メイリオ" panose="020B0604030504040204" pitchFamily="50" charset="-128"/>
              <a:ea typeface="メイリオ" panose="020B0604030504040204" pitchFamily="50" charset="-128"/>
            </a:endParaRPr>
          </a:p>
          <a:p>
            <a:pPr>
              <a:lnSpc>
                <a:spcPts val="1000"/>
              </a:lnSpc>
              <a:spcAft>
                <a:spcPts val="300"/>
              </a:spcAft>
              <a:buFont typeface="Wingdings" panose="05000000000000000000" pitchFamily="2" charset="2"/>
              <a:buChar char="p"/>
            </a:pPr>
            <a:r>
              <a:rPr lang="ja-JP" altLang="en-US" sz="1000" dirty="0">
                <a:latin typeface="メイリオ" panose="020B0604030504040204" pitchFamily="50" charset="-128"/>
                <a:ea typeface="メイリオ" panose="020B0604030504040204" pitchFamily="50" charset="-128"/>
              </a:rPr>
              <a:t>専門分野・研究の視点</a:t>
            </a:r>
            <a:endParaRPr lang="en-US" altLang="ja-JP" sz="1000" dirty="0">
              <a:latin typeface="メイリオ" panose="020B0604030504040204" pitchFamily="50" charset="-128"/>
              <a:ea typeface="メイリオ" panose="020B0604030504040204" pitchFamily="50" charset="-128"/>
            </a:endParaRPr>
          </a:p>
        </p:txBody>
      </p:sp>
      <p:cxnSp>
        <p:nvCxnSpPr>
          <p:cNvPr id="10" name="直線コネクタ 9"/>
          <p:cNvCxnSpPr>
            <a:stCxn id="5" idx="1"/>
          </p:cNvCxnSpPr>
          <p:nvPr/>
        </p:nvCxnSpPr>
        <p:spPr>
          <a:xfrm flipH="1" flipV="1">
            <a:off x="5294858" y="764704"/>
            <a:ext cx="522238" cy="286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a:stCxn id="6" idx="1"/>
          </p:cNvCxnSpPr>
          <p:nvPr/>
        </p:nvCxnSpPr>
        <p:spPr>
          <a:xfrm flipH="1" flipV="1">
            <a:off x="5294858" y="1916832"/>
            <a:ext cx="522238" cy="3181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7" idx="1"/>
          </p:cNvCxnSpPr>
          <p:nvPr/>
        </p:nvCxnSpPr>
        <p:spPr>
          <a:xfrm flipH="1">
            <a:off x="5294859" y="3830947"/>
            <a:ext cx="522237" cy="439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flipV="1">
            <a:off x="5294858" y="5561602"/>
            <a:ext cx="518418" cy="1"/>
          </a:xfrm>
          <a:prstGeom prst="line">
            <a:avLst/>
          </a:prstGeom>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888667" y="222586"/>
            <a:ext cx="1446259" cy="153888"/>
          </a:xfrm>
          <a:prstGeom prst="rect">
            <a:avLst/>
          </a:prstGeom>
          <a:noFill/>
        </p:spPr>
        <p:txBody>
          <a:bodyPr wrap="square" rtlCol="0">
            <a:spAutoFit/>
          </a:bodyPr>
          <a:lstStyle/>
          <a:p>
            <a:r>
              <a:rPr lang="en-US" altLang="ja-JP" sz="400" dirty="0">
                <a:latin typeface="メイリオ" panose="020B0604030504040204" pitchFamily="50" charset="-128"/>
                <a:ea typeface="メイリオ" panose="020B0604030504040204" pitchFamily="50" charset="-128"/>
              </a:rPr>
              <a:t>※</a:t>
            </a:r>
            <a:r>
              <a:rPr kumimoji="1" lang="ja-JP" altLang="en-US" sz="400" dirty="0">
                <a:latin typeface="メイリオ" panose="020B0604030504040204" pitchFamily="50" charset="-128"/>
                <a:ea typeface="メイリオ" panose="020B0604030504040204" pitchFamily="50" charset="-128"/>
              </a:rPr>
              <a:t>大学提携の募集要項に対応しています</a:t>
            </a:r>
          </a:p>
        </p:txBody>
      </p:sp>
    </p:spTree>
    <p:extLst>
      <p:ext uri="{BB962C8B-B14F-4D97-AF65-F5344CB8AC3E}">
        <p14:creationId xmlns:p14="http://schemas.microsoft.com/office/powerpoint/2010/main" val="43230665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1626</Words>
  <Application>Microsoft Office PowerPoint</Application>
  <PresentationFormat>A4 210 x 297 mm</PresentationFormat>
  <Paragraphs>302</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Ｐゴシック</vt:lpstr>
      <vt:lpstr>メイリオ</vt:lpstr>
      <vt:lpstr>游ゴシック</vt:lpstr>
      <vt:lpstr>Arial</vt:lpstr>
      <vt:lpstr>Calibri</vt:lpstr>
      <vt:lpstr>Segoe UI Historic</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一般社団法人わくわくスイッチ</dc:creator>
  <cp:lastModifiedBy>木村亮介</cp:lastModifiedBy>
  <cp:revision>81</cp:revision>
  <cp:lastPrinted>2016-04-05T18:07:50Z</cp:lastPrinted>
  <dcterms:created xsi:type="dcterms:W3CDTF">2015-02-07T11:51:21Z</dcterms:created>
  <dcterms:modified xsi:type="dcterms:W3CDTF">2016-05-13T11:21:21Z</dcterms:modified>
</cp:coreProperties>
</file>